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0" r:id="rId3"/>
    <p:sldId id="281" r:id="rId4"/>
    <p:sldId id="256" r:id="rId5"/>
    <p:sldId id="279" r:id="rId6"/>
    <p:sldId id="257" r:id="rId7"/>
    <p:sldId id="275" r:id="rId8"/>
    <p:sldId id="258" r:id="rId9"/>
    <p:sldId id="276" r:id="rId10"/>
    <p:sldId id="278" r:id="rId11"/>
    <p:sldId id="259" r:id="rId12"/>
    <p:sldId id="277" r:id="rId13"/>
    <p:sldId id="260" r:id="rId14"/>
    <p:sldId id="261" r:id="rId15"/>
    <p:sldId id="262" r:id="rId16"/>
    <p:sldId id="263" r:id="rId17"/>
    <p:sldId id="264" r:id="rId18"/>
    <p:sldId id="265" r:id="rId19"/>
    <p:sldId id="268" r:id="rId20"/>
    <p:sldId id="269" r:id="rId21"/>
    <p:sldId id="270" r:id="rId22"/>
    <p:sldId id="272" r:id="rId23"/>
    <p:sldId id="273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F1DEA-3AA9-4E6D-A1D7-88D8C3D8EF62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B86C-A464-458C-8EE5-145E9C766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 noGrp="1"/>
          </p:cNvGrpSpPr>
          <p:nvPr/>
        </p:nvGrpSpPr>
        <p:grpSpPr bwMode="auto">
          <a:xfrm>
            <a:off x="395536" y="274638"/>
            <a:ext cx="8291264" cy="5425594"/>
            <a:chOff x="0" y="0"/>
            <a:chExt cx="5760" cy="5487"/>
          </a:xfrm>
        </p:grpSpPr>
        <p:pic>
          <p:nvPicPr>
            <p:cNvPr id="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3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cs-CZ" sz="2400" dirty="0" smtClean="0">
                <a:cs typeface="Arial" charset="0"/>
              </a:endParaRPr>
            </a:p>
            <a:p>
              <a:pPr algn="ctr"/>
              <a:r>
                <a:rPr lang="cs-CZ" sz="2400" dirty="0" smtClean="0">
                  <a:cs typeface="Arial" charset="0"/>
                </a:rPr>
                <a:t>CZ </a:t>
              </a:r>
              <a:r>
                <a:rPr lang="cs-CZ" sz="2400" dirty="0">
                  <a:cs typeface="Arial" charset="0"/>
                </a:rPr>
                <a:t>1.07/1.4.00/21.1962</a:t>
              </a:r>
            </a:p>
            <a:p>
              <a:pPr algn="ctr"/>
              <a:endParaRPr lang="cs-CZ" sz="2400" dirty="0">
                <a:cs typeface="Arial" charset="0"/>
              </a:endParaRPr>
            </a:p>
            <a:p>
              <a:pPr algn="ctr"/>
              <a:r>
                <a:rPr lang="cs-CZ" sz="2400" dirty="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 dirty="0">
                <a:cs typeface="Arial" charset="0"/>
              </a:endParaRPr>
            </a:p>
            <a:p>
              <a:pPr algn="ctr"/>
              <a:r>
                <a:rPr lang="cs-CZ" sz="2400" u="sng" dirty="0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 dirty="0">
                <a:cs typeface="Arial" charset="0"/>
              </a:endParaRPr>
            </a:p>
            <a:p>
              <a:pPr algn="ctr"/>
              <a:r>
                <a:rPr lang="cs-CZ" sz="2400" dirty="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cs-CZ" sz="2400" b="1" dirty="0" smtClean="0">
                  <a:cs typeface="Arial" charset="0"/>
                </a:rPr>
                <a:t>Číslo </a:t>
              </a:r>
              <a:r>
                <a:rPr lang="cs-CZ" sz="2400" b="1" dirty="0">
                  <a:cs typeface="Arial" charset="0"/>
                </a:rPr>
                <a:t>DUM:  </a:t>
              </a:r>
              <a:r>
                <a:rPr lang="cs-CZ" sz="2400" b="1" dirty="0" smtClean="0">
                  <a:cs typeface="Arial" charset="0"/>
                </a:rPr>
                <a:t>VY_32_INOVACE_CJ2_01</a:t>
              </a:r>
              <a:r>
                <a:rPr lang="cs-CZ" b="1" dirty="0" smtClean="0">
                  <a:cs typeface="Arial" charset="0"/>
                </a:rPr>
                <a:t> </a:t>
              </a:r>
              <a:endParaRPr lang="cs-CZ" b="1" dirty="0"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Autor:</a:t>
            </a:r>
            <a:r>
              <a:rPr lang="cs-CZ" dirty="0"/>
              <a:t> </a:t>
            </a:r>
            <a:r>
              <a:rPr lang="cs-CZ" dirty="0" smtClean="0"/>
              <a:t>Mgr. Pavlína </a:t>
            </a:r>
            <a:r>
              <a:rPr lang="cs-CZ" dirty="0" err="1" smtClean="0"/>
              <a:t>Nikolová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Datum tvorby: 5. 9.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34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 je určen pro žáky 8. třídy ZŠ</a:t>
            </a:r>
          </a:p>
          <a:p>
            <a:r>
              <a:rPr lang="cs-CZ" dirty="0" smtClean="0"/>
              <a:t>slouží k zopakování základních pojmů z větné skladby: větný člen, skladební dvojice, základní skladební dvojice, rozbor </a:t>
            </a:r>
            <a:r>
              <a:rPr lang="cs-CZ" smtClean="0"/>
              <a:t>věty jednoduché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31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5300" b="1" dirty="0" smtClean="0"/>
              <a:t/>
            </a:r>
            <a:br>
              <a:rPr lang="cs-CZ" sz="5300" b="1" dirty="0" smtClean="0"/>
            </a:br>
            <a:r>
              <a:rPr lang="cs-CZ" sz="5300" b="1" dirty="0"/>
              <a:t/>
            </a:r>
            <a:br>
              <a:rPr lang="cs-CZ" sz="5300" b="1" dirty="0"/>
            </a:br>
            <a:r>
              <a:rPr lang="cs-CZ" sz="5300" b="1" dirty="0" smtClean="0"/>
              <a:t>Český jazyk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8. ročník</a:t>
            </a:r>
            <a:r>
              <a:rPr lang="cs-CZ" sz="6600" dirty="0" smtClean="0"/>
              <a:t/>
            </a:r>
            <a:br>
              <a:rPr lang="cs-CZ" sz="6600" dirty="0" smtClean="0"/>
            </a:b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Skladba</a:t>
            </a:r>
            <a:endParaRPr lang="cs-CZ" sz="6600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 smtClean="0"/>
              <a:t>Věta jednoduchá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73115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Větný člen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Větný člen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Plnovýznamová slova, která jsou součástí věty</a:t>
            </a:r>
          </a:p>
          <a:p>
            <a:r>
              <a:rPr lang="cs-CZ" dirty="0" smtClean="0"/>
              <a:t>Jeden větný člen jsou: </a:t>
            </a:r>
          </a:p>
          <a:p>
            <a:endParaRPr lang="cs-CZ" dirty="0" smtClean="0"/>
          </a:p>
          <a:p>
            <a:pPr lvl="5">
              <a:buFont typeface="Wingdings" pitchFamily="2" charset="2"/>
              <a:buChar char="v"/>
            </a:pPr>
            <a:r>
              <a:rPr lang="cs-CZ" sz="3200" dirty="0" smtClean="0"/>
              <a:t>předložka + jméno</a:t>
            </a:r>
          </a:p>
          <a:p>
            <a:pPr lvl="5">
              <a:buFont typeface="Wingdings" pitchFamily="2" charset="2"/>
              <a:buChar char="v"/>
            </a:pPr>
            <a:r>
              <a:rPr lang="cs-CZ" sz="3200" dirty="0" smtClean="0"/>
              <a:t>zvratné sloveso</a:t>
            </a:r>
          </a:p>
          <a:p>
            <a:pPr lvl="5">
              <a:buFont typeface="Wingdings" pitchFamily="2" charset="2"/>
              <a:buChar char="v"/>
            </a:pPr>
            <a:r>
              <a:rPr lang="cs-CZ" sz="3200" dirty="0" smtClean="0"/>
              <a:t>složený tvar slovesný</a:t>
            </a:r>
          </a:p>
          <a:p>
            <a:pPr lvl="5">
              <a:buNone/>
            </a:pPr>
            <a:endParaRPr lang="cs-CZ" sz="3200" dirty="0" smtClean="0"/>
          </a:p>
          <a:p>
            <a:pPr lvl="5">
              <a:buFont typeface="Wingdings" pitchFamily="2" charset="2"/>
              <a:buChar char="v"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292207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Větný člen může být: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Větný člen může být: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holý			</a:t>
            </a:r>
          </a:p>
          <a:p>
            <a:endParaRPr lang="cs-CZ" dirty="0"/>
          </a:p>
          <a:p>
            <a:r>
              <a:rPr lang="cs-CZ" dirty="0" smtClean="0"/>
              <a:t>rozvitý			</a:t>
            </a:r>
          </a:p>
          <a:p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ěkolikanásobný	</a:t>
            </a:r>
          </a:p>
        </p:txBody>
      </p:sp>
    </p:spTree>
    <p:extLst>
      <p:ext uri="{BB962C8B-B14F-4D97-AF65-F5344CB8AC3E}">
        <p14:creationId xmlns:p14="http://schemas.microsoft.com/office/powerpoint/2010/main" val="36138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Větný člen může být: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holý			</a:t>
            </a:r>
            <a:r>
              <a:rPr lang="cs-CZ" i="1" dirty="0" smtClean="0">
                <a:solidFill>
                  <a:srgbClr val="FF0000"/>
                </a:solidFill>
              </a:rPr>
              <a:t>Petr</a:t>
            </a:r>
          </a:p>
          <a:p>
            <a:endParaRPr lang="cs-CZ" dirty="0"/>
          </a:p>
          <a:p>
            <a:r>
              <a:rPr lang="cs-CZ" dirty="0" smtClean="0"/>
              <a:t>rozvitý			</a:t>
            </a:r>
            <a:r>
              <a:rPr lang="cs-CZ" i="1" dirty="0" smtClean="0">
                <a:solidFill>
                  <a:srgbClr val="FF0000"/>
                </a:solidFill>
              </a:rPr>
              <a:t>náš malý Petr</a:t>
            </a:r>
          </a:p>
          <a:p>
            <a:endParaRPr lang="cs-CZ" dirty="0" smtClean="0"/>
          </a:p>
          <a:p>
            <a:r>
              <a:rPr lang="cs-CZ" dirty="0" smtClean="0"/>
              <a:t>několikanásobný	</a:t>
            </a:r>
            <a:r>
              <a:rPr lang="cs-CZ" dirty="0" smtClean="0">
                <a:solidFill>
                  <a:srgbClr val="FF0000"/>
                </a:solidFill>
              </a:rPr>
              <a:t>Petr, Pavel, Mirek a Cyril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40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Skladební dvojice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Skladební dvojice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smtClean="0"/>
              <a:t>Slova, </a:t>
            </a:r>
            <a:r>
              <a:rPr lang="cs-CZ" dirty="0" smtClean="0"/>
              <a:t>která tvoří skladební dvojici poznáme tak, že jedním slovem se zeptáme a druhým odpovíme</a:t>
            </a:r>
          </a:p>
          <a:p>
            <a:r>
              <a:rPr lang="cs-CZ" dirty="0" smtClean="0"/>
              <a:t>ptáme se členem řídícím</a:t>
            </a:r>
          </a:p>
          <a:p>
            <a:r>
              <a:rPr lang="cs-CZ" dirty="0" smtClean="0"/>
              <a:t>odpovídáme členem závislým</a:t>
            </a:r>
          </a:p>
          <a:p>
            <a:r>
              <a:rPr lang="cs-CZ" dirty="0" smtClean="0"/>
              <a:t>Podmět s přísudkem tvoří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>
                <a:solidFill>
                  <a:srgbClr val="FF0000"/>
                </a:solidFill>
              </a:rPr>
              <a:t>		ZÁKLADNÍ SKLADEBNÍ DVOJICI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79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Grafické znázornění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Nejdříve vyznačíme graficky skladební dvojice, začneme základní skladební dvojici: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stál hlouček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Pokračujeme dalšími skladebními dvojicemi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Ptáme se podstatnými jmény, postupujeme zleva doprava: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stál hlouček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5400000" flipH="1" flipV="1">
            <a:off x="468001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5976156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788024" y="321297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88024" y="328498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Větné členy rozvíjející </a:t>
            </a:r>
            <a:r>
              <a:rPr lang="cs-CZ" dirty="0" err="1" smtClean="0"/>
              <a:t>pods</a:t>
            </a:r>
            <a:r>
              <a:rPr lang="cs-CZ" dirty="0" smtClean="0"/>
              <a:t>.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stál hlouček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5400000" flipH="1" flipV="1">
            <a:off x="468001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5976156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788024" y="321297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88024" y="328498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Poté se ptáme na větné členy závislé na slovese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stál hlouček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5400000" flipH="1" flipV="1">
            <a:off x="468001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5976156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788024" y="321297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88024" y="328498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5616116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724128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69122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Vytvoříme 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stál hlouček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5400000" flipH="1" flipV="1">
            <a:off x="468001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5976156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788024" y="321297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88024" y="328498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5616116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724128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69122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>
            <a:off x="4608004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10800000">
            <a:off x="3419872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3118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Vytvoříme 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Nejvýše stojí základní skladební dvojice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stál  hlouček</a:t>
            </a: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                     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 rot="5400000" flipH="1" flipV="1">
            <a:off x="4680012" y="267291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5976156" y="267291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788024" y="2564904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88024" y="270892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5616116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724128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69122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>
            <a:off x="4608004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10800000">
            <a:off x="3419872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3118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Vytvoříme 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Závislé větné členy stojí vždy o řádek níž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stál   hlouček</a:t>
            </a: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                     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5616116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724128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69122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>
            <a:off x="4608004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10800000">
            <a:off x="3419872" y="4149080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3311860" y="404106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5076056" y="306896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076056" y="31409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Vytvoříme 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Tímto způsobem dokončíme graf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stál   hlouček</a:t>
            </a: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starým zámečkem                       turistů.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rot="5400000" flipH="1" flipV="1">
            <a:off x="17996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907704" y="3212976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3599892" y="33209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5076056" y="306896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076056" y="31409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3779912" y="3284984"/>
            <a:ext cx="57606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516216" y="3284984"/>
            <a:ext cx="50405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Vytvoříme 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stál   hlouček</a:t>
            </a:r>
            <a:endParaRPr lang="cs-CZ" dirty="0" smtClean="0"/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Před  zámečkem                       turistů.</a:t>
            </a:r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starým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5076056" y="306896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076056" y="31409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3779912" y="3284984"/>
            <a:ext cx="57606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516216" y="3284984"/>
            <a:ext cx="50405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1403648" y="3933056"/>
            <a:ext cx="1008112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graf této věty: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>
              <a:buNone/>
            </a:pP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Můj bratr dnes opět neumyl špinavé nádobí.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>
              <a:buNone/>
            </a:pP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     bratr 	              neumyl</a:t>
            </a:r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Můj           dnes opět                              nádobí.</a:t>
            </a:r>
          </a:p>
          <a:p>
            <a:pPr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špinavé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699792" y="3068960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699792" y="3140968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3203848" y="3284984"/>
            <a:ext cx="151216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4283968" y="3284984"/>
            <a:ext cx="57606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652120" y="3140968"/>
            <a:ext cx="18722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6444208" y="3861048"/>
            <a:ext cx="792088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314</Words>
  <Application>Microsoft Office PowerPoint</Application>
  <PresentationFormat>Předvádění na obrazovce (4:3)</PresentationFormat>
  <Paragraphs>106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Prezentace aplikace PowerPoint</vt:lpstr>
      <vt:lpstr>Prezentace aplikace PowerPoint</vt:lpstr>
      <vt:lpstr>Anotace a metodický pokyn</vt:lpstr>
      <vt:lpstr>  Český jazyk  8. ročník </vt:lpstr>
      <vt:lpstr>Skladba</vt:lpstr>
      <vt:lpstr>Větný člen</vt:lpstr>
      <vt:lpstr>Větný člen</vt:lpstr>
      <vt:lpstr>Větný člen může být:</vt:lpstr>
      <vt:lpstr>Větný člen může být:</vt:lpstr>
      <vt:lpstr>Větný člen může být:</vt:lpstr>
      <vt:lpstr>Skladební dvojice</vt:lpstr>
      <vt:lpstr>Skladební dvojice</vt:lpstr>
      <vt:lpstr>Grafické znázornění věty</vt:lpstr>
      <vt:lpstr>Pokračujeme dalšími skladebními dvojicemi</vt:lpstr>
      <vt:lpstr>Větné členy rozvíjející pods. jména</vt:lpstr>
      <vt:lpstr>Poté se ptáme na větné členy závislé na slovese</vt:lpstr>
      <vt:lpstr>Vytvoříme graf</vt:lpstr>
      <vt:lpstr>Vytvoříme graf</vt:lpstr>
      <vt:lpstr>Vytvoříme graf</vt:lpstr>
      <vt:lpstr>Vytvoříme graf</vt:lpstr>
      <vt:lpstr>Vytvoříme graf</vt:lpstr>
      <vt:lpstr>Vytvoř graf této věty:</vt:lpstr>
      <vt:lpstr>Zkontroluj si:</vt:lpstr>
    </vt:vector>
  </TitlesOfParts>
  <Company>Preinstalled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</dc:title>
  <dc:creator>User</dc:creator>
  <cp:lastModifiedBy>pc2</cp:lastModifiedBy>
  <cp:revision>12</cp:revision>
  <dcterms:created xsi:type="dcterms:W3CDTF">2011-09-04T18:27:20Z</dcterms:created>
  <dcterms:modified xsi:type="dcterms:W3CDTF">2012-10-01T08:20:26Z</dcterms:modified>
</cp:coreProperties>
</file>