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72" r:id="rId3"/>
    <p:sldId id="271" r:id="rId4"/>
    <p:sldId id="256" r:id="rId5"/>
    <p:sldId id="257" r:id="rId6"/>
    <p:sldId id="258" r:id="rId7"/>
    <p:sldId id="259" r:id="rId8"/>
    <p:sldId id="260" r:id="rId9"/>
    <p:sldId id="262" r:id="rId10"/>
    <p:sldId id="261" r:id="rId11"/>
    <p:sldId id="263" r:id="rId12"/>
    <p:sldId id="264" r:id="rId13"/>
    <p:sldId id="265" r:id="rId14"/>
    <p:sldId id="266" r:id="rId15"/>
    <p:sldId id="267" r:id="rId16"/>
    <p:sldId id="268" r:id="rId17"/>
    <p:sldId id="269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94B4E2-D33C-49B5-A114-8D8FFC32B10B}" type="datetimeFigureOut">
              <a:rPr lang="cs-CZ" smtClean="0"/>
              <a:t>6.11.2012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B22B8B4-D02F-4E72-BEDB-E9E9533C973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94B4E2-D33C-49B5-A114-8D8FFC32B10B}" type="datetimeFigureOut">
              <a:rPr lang="cs-CZ" smtClean="0"/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B22B8B4-D02F-4E72-BEDB-E9E9533C97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94B4E2-D33C-49B5-A114-8D8FFC32B10B}" type="datetimeFigureOut">
              <a:rPr lang="cs-CZ" smtClean="0"/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B22B8B4-D02F-4E72-BEDB-E9E9533C973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94B4E2-D33C-49B5-A114-8D8FFC32B10B}" type="datetimeFigureOut">
              <a:rPr lang="cs-CZ" smtClean="0"/>
              <a:t>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B22B8B4-D02F-4E72-BEDB-E9E9533C97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94B4E2-D33C-49B5-A114-8D8FFC32B10B}" type="datetimeFigureOut">
              <a:rPr lang="cs-CZ" smtClean="0"/>
              <a:t>6.11.2012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B22B8B4-D02F-4E72-BEDB-E9E9533C97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94B4E2-D33C-49B5-A114-8D8FFC32B10B}" type="datetimeFigureOut">
              <a:rPr lang="cs-CZ" smtClean="0"/>
              <a:t>6.11.2012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B22B8B4-D02F-4E72-BEDB-E9E9533C97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94B4E2-D33C-49B5-A114-8D8FFC32B10B}" type="datetimeFigureOut">
              <a:rPr lang="cs-CZ" smtClean="0"/>
              <a:t>6.11.2012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B22B8B4-D02F-4E72-BEDB-E9E9533C973C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94B4E2-D33C-49B5-A114-8D8FFC32B10B}" type="datetimeFigureOut">
              <a:rPr lang="cs-CZ" smtClean="0"/>
              <a:t>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B22B8B4-D02F-4E72-BEDB-E9E9533C97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94B4E2-D33C-49B5-A114-8D8FFC32B10B}" type="datetimeFigureOut">
              <a:rPr lang="cs-CZ" smtClean="0"/>
              <a:t>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B22B8B4-D02F-4E72-BEDB-E9E9533C973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94B4E2-D33C-49B5-A114-8D8FFC32B10B}" type="datetimeFigureOut">
              <a:rPr lang="cs-CZ" smtClean="0"/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B22B8B4-D02F-4E72-BEDB-E9E9533C97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94B4E2-D33C-49B5-A114-8D8FFC32B10B}" type="datetimeFigureOut">
              <a:rPr lang="cs-CZ" smtClean="0"/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B22B8B4-D02F-4E72-BEDB-E9E9533C97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394B4E2-D33C-49B5-A114-8D8FFC32B10B}" type="datetimeFigureOut">
              <a:rPr lang="cs-CZ" smtClean="0"/>
              <a:t>6.11.2012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6B22B8B4-D02F-4E72-BEDB-E9E9533C973C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"/>
          <p:cNvGrpSpPr>
            <a:grpSpLocks noGrp="1"/>
          </p:cNvGrpSpPr>
          <p:nvPr/>
        </p:nvGrpSpPr>
        <p:grpSpPr bwMode="auto">
          <a:xfrm>
            <a:off x="395536" y="274638"/>
            <a:ext cx="8291264" cy="5425594"/>
            <a:chOff x="0" y="0"/>
            <a:chExt cx="5760" cy="5487"/>
          </a:xfrm>
        </p:grpSpPr>
        <p:pic>
          <p:nvPicPr>
            <p:cNvPr id="5" name="Obrázek 1"/>
            <p:cNvPicPr>
              <a:picLocks noChangeAspect="1" noChangeArrowheads="1"/>
            </p:cNvPicPr>
            <p:nvPr/>
          </p:nvPicPr>
          <p:blipFill>
            <a:blip r:embed="rId2" cstate="print"/>
            <a:srcRect b="48225"/>
            <a:stretch>
              <a:fillRect/>
            </a:stretch>
          </p:blipFill>
          <p:spPr bwMode="auto">
            <a:xfrm>
              <a:off x="0" y="0"/>
              <a:ext cx="5760" cy="1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Text Box 5"/>
            <p:cNvSpPr txBox="1">
              <a:spLocks noChangeArrowheads="1"/>
            </p:cNvSpPr>
            <p:nvPr/>
          </p:nvSpPr>
          <p:spPr bwMode="auto">
            <a:xfrm>
              <a:off x="0" y="1570"/>
              <a:ext cx="5760" cy="30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endParaRPr lang="cs-CZ" sz="2400" dirty="0" smtClean="0">
                <a:cs typeface="Arial" charset="0"/>
              </a:endParaRPr>
            </a:p>
            <a:p>
              <a:pPr algn="ctr"/>
              <a:r>
                <a:rPr lang="cs-CZ" sz="2400" dirty="0" smtClean="0">
                  <a:cs typeface="Arial" charset="0"/>
                </a:rPr>
                <a:t>CZ </a:t>
              </a:r>
              <a:r>
                <a:rPr lang="cs-CZ" sz="2400" dirty="0">
                  <a:cs typeface="Arial" charset="0"/>
                </a:rPr>
                <a:t>1.07/1.4.00/21.1962</a:t>
              </a:r>
            </a:p>
            <a:p>
              <a:pPr algn="ctr"/>
              <a:endParaRPr lang="cs-CZ" sz="2400" dirty="0">
                <a:cs typeface="Arial" charset="0"/>
              </a:endParaRPr>
            </a:p>
            <a:p>
              <a:pPr algn="ctr"/>
              <a:r>
                <a:rPr lang="cs-CZ" sz="2400" dirty="0">
                  <a:cs typeface="Arial" charset="0"/>
                </a:rPr>
                <a:t>Základní škola, Lubnice, okres Znojmo, příspěvková organizace</a:t>
              </a:r>
            </a:p>
            <a:p>
              <a:pPr algn="ctr"/>
              <a:endParaRPr lang="cs-CZ" sz="2400" u="sng" dirty="0">
                <a:cs typeface="Arial" charset="0"/>
              </a:endParaRPr>
            </a:p>
            <a:p>
              <a:pPr algn="ctr"/>
              <a:r>
                <a:rPr lang="cs-CZ" sz="2400" u="sng" dirty="0">
                  <a:cs typeface="Arial" charset="0"/>
                </a:rPr>
                <a:t>Lubnice 20, 671 07 Uherčice, okres Znojmo, IČO 49438026</a:t>
              </a:r>
            </a:p>
            <a:p>
              <a:pPr algn="ctr"/>
              <a:endParaRPr lang="cs-CZ" sz="2400" dirty="0">
                <a:cs typeface="Arial" charset="0"/>
              </a:endParaRPr>
            </a:p>
            <a:p>
              <a:pPr algn="ctr"/>
              <a:r>
                <a:rPr lang="cs-CZ" sz="2400" dirty="0">
                  <a:cs typeface="Arial" charset="0"/>
                </a:rPr>
                <a:t>Tel.515298438, e-mail: zslub@mboxzn.cz</a:t>
              </a:r>
            </a:p>
          </p:txBody>
        </p:sp>
        <p:sp>
          <p:nvSpPr>
            <p:cNvPr id="7" name="Text Box 6"/>
            <p:cNvSpPr txBox="1">
              <a:spLocks noChangeArrowheads="1"/>
            </p:cNvSpPr>
            <p:nvPr/>
          </p:nvSpPr>
          <p:spPr bwMode="auto">
            <a:xfrm>
              <a:off x="0" y="3339"/>
              <a:ext cx="5760" cy="2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endParaRPr lang="cs-CZ" sz="2400" b="1" dirty="0" smtClean="0">
                <a:cs typeface="Arial" charset="0"/>
              </a:endParaRPr>
            </a:p>
            <a:p>
              <a:pPr algn="ctr">
                <a:spcBef>
                  <a:spcPct val="50000"/>
                </a:spcBef>
              </a:pPr>
              <a:endParaRPr lang="cs-CZ" sz="2400" b="1" dirty="0" smtClean="0">
                <a:cs typeface="Arial" charset="0"/>
              </a:endParaRPr>
            </a:p>
            <a:p>
              <a:pPr algn="ctr">
                <a:spcBef>
                  <a:spcPct val="50000"/>
                </a:spcBef>
              </a:pPr>
              <a:endParaRPr lang="cs-CZ" sz="2400" b="1" dirty="0" smtClean="0">
                <a:cs typeface="Arial" charset="0"/>
              </a:endParaRPr>
            </a:p>
            <a:p>
              <a:pPr algn="ctr">
                <a:spcBef>
                  <a:spcPct val="50000"/>
                </a:spcBef>
              </a:pPr>
              <a:r>
                <a:rPr lang="cs-CZ" sz="2400" b="1" dirty="0" smtClean="0">
                  <a:cs typeface="Arial" charset="0"/>
                </a:rPr>
                <a:t>Číslo </a:t>
              </a:r>
              <a:r>
                <a:rPr lang="cs-CZ" sz="2400" b="1" dirty="0">
                  <a:cs typeface="Arial" charset="0"/>
                </a:rPr>
                <a:t>DUM:  </a:t>
              </a:r>
              <a:r>
                <a:rPr lang="cs-CZ" sz="2400" b="1" dirty="0" smtClean="0">
                  <a:cs typeface="Arial" charset="0"/>
                </a:rPr>
                <a:t>VY_32_INOVACE_CJ8_04</a:t>
              </a:r>
              <a:r>
                <a:rPr lang="cs-CZ" b="1" dirty="0" smtClean="0">
                  <a:cs typeface="Arial" charset="0"/>
                </a:rPr>
                <a:t> </a:t>
              </a:r>
              <a:endParaRPr lang="cs-CZ" b="1" dirty="0"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45017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metodický pokyn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</a:t>
            </a:r>
            <a:r>
              <a:rPr lang="cs-CZ" dirty="0" smtClean="0"/>
              <a:t>ateriál je určen pro žáky 8. třídy ZŠ</a:t>
            </a:r>
          </a:p>
          <a:p>
            <a:r>
              <a:rPr lang="cs-CZ" dirty="0" smtClean="0"/>
              <a:t>slouží k zopakování </a:t>
            </a:r>
            <a:r>
              <a:rPr lang="cs-CZ" dirty="0" smtClean="0"/>
              <a:t>shody podmětu s přísudkem a procvičení tohoto učiva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0613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Autor:</a:t>
            </a:r>
            <a:r>
              <a:rPr lang="cs-CZ" dirty="0"/>
              <a:t> </a:t>
            </a:r>
            <a:r>
              <a:rPr lang="cs-CZ" dirty="0" smtClean="0"/>
              <a:t>Mgr. Pavlína </a:t>
            </a:r>
            <a:r>
              <a:rPr lang="cs-CZ" dirty="0" err="1" smtClean="0"/>
              <a:t>Nikolová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Datum tvorby: </a:t>
            </a:r>
            <a:r>
              <a:rPr lang="cs-CZ" dirty="0" smtClean="0"/>
              <a:t>19. </a:t>
            </a:r>
            <a:r>
              <a:rPr lang="cs-CZ" dirty="0" smtClean="0"/>
              <a:t>9. 2012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3983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Shoda přísudku s podmětem</a:t>
            </a:r>
            <a:endParaRPr lang="cs-CZ" sz="4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8. třída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V čem se shoduje přísudek s podmětem?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V čem se shoduje přísudek s podmětem?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V pádě, čísle a rodu.</a:t>
            </a:r>
          </a:p>
          <a:p>
            <a:pPr>
              <a:buNone/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Jaký důsledek z této shody vyplývá?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V čem se shoduje přísudek s podmětem?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V pádě, čísle a rodu.</a:t>
            </a:r>
          </a:p>
          <a:p>
            <a:pPr>
              <a:buNone/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Jaký důsledek z této shody vyplývá?</a:t>
            </a:r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Podle podmětu se řídí koncovka slovesa.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Které tvrzení je pravdivé?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Jestliže je podmět v množném čísle rodu ženského, píšeme v přísudku:</a:t>
            </a:r>
          </a:p>
          <a:p>
            <a:pPr>
              <a:buNone/>
            </a:pPr>
            <a:endParaRPr lang="cs-CZ" dirty="0" smtClean="0"/>
          </a:p>
          <a:p>
            <a:pPr marL="596646" indent="-514350">
              <a:buAutoNum type="alphaLcParenR"/>
            </a:pPr>
            <a:r>
              <a:rPr lang="cs-CZ" dirty="0" smtClean="0"/>
              <a:t>- i</a:t>
            </a:r>
          </a:p>
          <a:p>
            <a:pPr marL="596646" indent="-514350">
              <a:buAutoNum type="alphaLcParenR"/>
            </a:pPr>
            <a:r>
              <a:rPr lang="cs-CZ" dirty="0" smtClean="0"/>
              <a:t>- y</a:t>
            </a:r>
          </a:p>
          <a:p>
            <a:pPr marL="596646" indent="-514350">
              <a:buAutoNum type="alphaLcParenR"/>
            </a:pPr>
            <a:r>
              <a:rPr lang="cs-CZ" dirty="0" smtClean="0"/>
              <a:t>- a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Které tvrzení je pravdivé?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Jestliže je podmět v množném čísle rodu ženského, píšeme v přísudku:</a:t>
            </a:r>
          </a:p>
          <a:p>
            <a:pPr>
              <a:buNone/>
            </a:pPr>
            <a:endParaRPr lang="cs-CZ" dirty="0" smtClean="0"/>
          </a:p>
          <a:p>
            <a:pPr marL="596646" indent="-514350">
              <a:buAutoNum type="alphaLcParenR"/>
            </a:pPr>
            <a:r>
              <a:rPr lang="cs-CZ" dirty="0" smtClean="0"/>
              <a:t>- i</a:t>
            </a:r>
          </a:p>
          <a:p>
            <a:pPr marL="596646" indent="-514350">
              <a:buAutoNum type="alphaLcParenR"/>
            </a:pPr>
            <a:r>
              <a:rPr lang="cs-CZ" dirty="0" smtClean="0">
                <a:solidFill>
                  <a:srgbClr val="FF0000"/>
                </a:solidFill>
              </a:rPr>
              <a:t>- y</a:t>
            </a:r>
          </a:p>
          <a:p>
            <a:pPr marL="596646" indent="-514350">
              <a:buAutoNum type="alphaLcParenR"/>
            </a:pPr>
            <a:r>
              <a:rPr lang="cs-CZ" dirty="0" smtClean="0"/>
              <a:t>- a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Které tvrzení je pravdivé?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Jestliže je podmět v množném čísle rodu mužského životného, píšeme v přísudku:</a:t>
            </a:r>
          </a:p>
          <a:p>
            <a:pPr>
              <a:buNone/>
            </a:pPr>
            <a:endParaRPr lang="cs-CZ" dirty="0" smtClean="0"/>
          </a:p>
          <a:p>
            <a:pPr marL="596646" indent="-514350">
              <a:buAutoNum type="alphaLcParenR"/>
            </a:pPr>
            <a:r>
              <a:rPr lang="cs-CZ" dirty="0" smtClean="0"/>
              <a:t>- i</a:t>
            </a:r>
          </a:p>
          <a:p>
            <a:pPr marL="596646" indent="-514350">
              <a:buAutoNum type="alphaLcParenR"/>
            </a:pPr>
            <a:r>
              <a:rPr lang="cs-CZ" dirty="0" smtClean="0"/>
              <a:t>- y</a:t>
            </a:r>
          </a:p>
          <a:p>
            <a:pPr marL="596646" indent="-514350">
              <a:buAutoNum type="alphaLcParenR"/>
            </a:pPr>
            <a:r>
              <a:rPr lang="cs-CZ" dirty="0" smtClean="0"/>
              <a:t>- a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Které tvrzení je pravdivé?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Jestliže je podmět v množném čísle rodu mužského životného, píšeme v přísudku:</a:t>
            </a:r>
          </a:p>
          <a:p>
            <a:pPr>
              <a:buNone/>
            </a:pPr>
            <a:endParaRPr lang="cs-CZ" dirty="0" smtClean="0"/>
          </a:p>
          <a:p>
            <a:pPr marL="596646" indent="-514350">
              <a:buAutoNum type="alphaLcParenR"/>
            </a:pPr>
            <a:r>
              <a:rPr lang="cs-CZ" dirty="0" smtClean="0">
                <a:solidFill>
                  <a:srgbClr val="FF0000"/>
                </a:solidFill>
              </a:rPr>
              <a:t>- i</a:t>
            </a:r>
          </a:p>
          <a:p>
            <a:pPr marL="596646" indent="-514350">
              <a:buAutoNum type="alphaLcParenR"/>
            </a:pPr>
            <a:r>
              <a:rPr lang="cs-CZ" dirty="0" smtClean="0"/>
              <a:t>- y</a:t>
            </a:r>
          </a:p>
          <a:p>
            <a:pPr marL="596646" indent="-514350">
              <a:buAutoNum type="alphaLcParenR"/>
            </a:pPr>
            <a:r>
              <a:rPr lang="cs-CZ" dirty="0" smtClean="0"/>
              <a:t>- a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Které tvrzení je pravdivé?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Jestliže je podmět v množném čísle rodu mužského neživotného, píšeme v přísudku:</a:t>
            </a:r>
          </a:p>
          <a:p>
            <a:pPr>
              <a:buNone/>
            </a:pPr>
            <a:endParaRPr lang="cs-CZ" dirty="0" smtClean="0"/>
          </a:p>
          <a:p>
            <a:pPr marL="596646" indent="-514350">
              <a:buAutoNum type="alphaLcParenR"/>
            </a:pPr>
            <a:r>
              <a:rPr lang="cs-CZ" dirty="0" smtClean="0"/>
              <a:t>- i</a:t>
            </a:r>
          </a:p>
          <a:p>
            <a:pPr marL="596646" indent="-514350">
              <a:buAutoNum type="alphaLcParenR"/>
            </a:pPr>
            <a:r>
              <a:rPr lang="cs-CZ" dirty="0" smtClean="0"/>
              <a:t>- y</a:t>
            </a:r>
          </a:p>
          <a:p>
            <a:pPr marL="596646" indent="-514350">
              <a:buAutoNum type="alphaLcParenR"/>
            </a:pPr>
            <a:r>
              <a:rPr lang="cs-CZ" dirty="0" smtClean="0"/>
              <a:t>- a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Které tvrzení je pravdivé?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Jestliže je podmět v množném čísle rodu mužského neživotného, píšeme v přísudku:</a:t>
            </a:r>
          </a:p>
          <a:p>
            <a:pPr>
              <a:buNone/>
            </a:pPr>
            <a:endParaRPr lang="cs-CZ" dirty="0" smtClean="0"/>
          </a:p>
          <a:p>
            <a:pPr marL="596646" indent="-514350">
              <a:buAutoNum type="alphaLcParenR"/>
            </a:pPr>
            <a:r>
              <a:rPr lang="cs-CZ" dirty="0" smtClean="0"/>
              <a:t>- i</a:t>
            </a:r>
          </a:p>
          <a:p>
            <a:pPr marL="596646" indent="-514350">
              <a:buAutoNum type="alphaLcParenR"/>
            </a:pPr>
            <a:r>
              <a:rPr lang="cs-CZ" dirty="0" smtClean="0">
                <a:solidFill>
                  <a:srgbClr val="FF0000"/>
                </a:solidFill>
              </a:rPr>
              <a:t>- y</a:t>
            </a:r>
          </a:p>
          <a:p>
            <a:pPr marL="596646" indent="-514350">
              <a:buAutoNum type="alphaLcParenR"/>
            </a:pPr>
            <a:r>
              <a:rPr lang="cs-CZ" dirty="0" smtClean="0"/>
              <a:t>- a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Které tvrzení je pravdivé?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Jestliže je podmět v množném čísle rodu středního, píšeme v přísudku:</a:t>
            </a:r>
          </a:p>
          <a:p>
            <a:pPr>
              <a:buNone/>
            </a:pPr>
            <a:endParaRPr lang="cs-CZ" dirty="0" smtClean="0"/>
          </a:p>
          <a:p>
            <a:pPr marL="596646" indent="-514350">
              <a:buAutoNum type="alphaLcParenR"/>
            </a:pPr>
            <a:r>
              <a:rPr lang="cs-CZ" dirty="0" smtClean="0"/>
              <a:t>- i</a:t>
            </a:r>
          </a:p>
          <a:p>
            <a:pPr marL="596646" indent="-514350">
              <a:buAutoNum type="alphaLcParenR"/>
            </a:pPr>
            <a:r>
              <a:rPr lang="cs-CZ" dirty="0" smtClean="0"/>
              <a:t>- y</a:t>
            </a:r>
          </a:p>
          <a:p>
            <a:pPr marL="596646" indent="-514350">
              <a:buAutoNum type="alphaLcParenR"/>
            </a:pPr>
            <a:r>
              <a:rPr lang="cs-CZ" dirty="0" smtClean="0"/>
              <a:t>- a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Které tvrzení je pravdivé?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Jestliže je podmět v množném čísle rodu středního, píšeme v přísudku:</a:t>
            </a:r>
          </a:p>
          <a:p>
            <a:pPr>
              <a:buNone/>
            </a:pPr>
            <a:endParaRPr lang="cs-CZ" dirty="0" smtClean="0"/>
          </a:p>
          <a:p>
            <a:pPr marL="596646" indent="-514350">
              <a:buAutoNum type="alphaLcParenR"/>
            </a:pPr>
            <a:r>
              <a:rPr lang="cs-CZ" dirty="0" smtClean="0"/>
              <a:t>- i</a:t>
            </a:r>
          </a:p>
          <a:p>
            <a:pPr marL="596646" indent="-514350">
              <a:buAutoNum type="alphaLcParenR"/>
            </a:pPr>
            <a:r>
              <a:rPr lang="cs-CZ" dirty="0" smtClean="0"/>
              <a:t>- y</a:t>
            </a:r>
          </a:p>
          <a:p>
            <a:pPr marL="596646" indent="-514350">
              <a:buAutoNum type="alphaLcParenR"/>
            </a:pPr>
            <a:r>
              <a:rPr lang="cs-CZ" dirty="0" smtClean="0">
                <a:solidFill>
                  <a:srgbClr val="FF0000"/>
                </a:solidFill>
              </a:rPr>
              <a:t>- a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Opravte chyby v textu: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i="1" dirty="0" smtClean="0"/>
              <a:t>Přišli nás navštívit celá rodina.</a:t>
            </a:r>
          </a:p>
          <a:p>
            <a:pPr>
              <a:buNone/>
            </a:pPr>
            <a:r>
              <a:rPr lang="cs-CZ" sz="2800" i="1" dirty="0" smtClean="0"/>
              <a:t>Některé žákyně této látce neporozuměly.</a:t>
            </a:r>
          </a:p>
          <a:p>
            <a:pPr>
              <a:buNone/>
            </a:pPr>
            <a:r>
              <a:rPr lang="cs-CZ" sz="2800" i="1" dirty="0" smtClean="0"/>
              <a:t>Viděly jsme tě velice dobře, okna byly otevřené.</a:t>
            </a:r>
          </a:p>
          <a:p>
            <a:pPr>
              <a:buNone/>
            </a:pPr>
            <a:r>
              <a:rPr lang="cs-CZ" sz="2800" i="1" dirty="0" smtClean="0"/>
              <a:t>Hlásili to včera rozhlasem, oznamovaly to tedy včas.</a:t>
            </a:r>
          </a:p>
          <a:p>
            <a:pPr>
              <a:buNone/>
            </a:pPr>
            <a:r>
              <a:rPr lang="cs-CZ" sz="2800" i="1" dirty="0" smtClean="0"/>
              <a:t>Vrata jsme dobře zavřely.</a:t>
            </a:r>
          </a:p>
          <a:p>
            <a:pPr>
              <a:buNone/>
            </a:pPr>
            <a:r>
              <a:rPr lang="cs-CZ" sz="2800" i="1" dirty="0" smtClean="0"/>
              <a:t>Vrata se sami zavřeli.</a:t>
            </a:r>
          </a:p>
          <a:p>
            <a:pPr>
              <a:buNone/>
            </a:pPr>
            <a:r>
              <a:rPr lang="cs-CZ" sz="2800" i="1" dirty="0" smtClean="0"/>
              <a:t>Holky se na novou spolužačku těšily.</a:t>
            </a:r>
          </a:p>
          <a:p>
            <a:pPr>
              <a:buNone/>
            </a:pPr>
            <a:r>
              <a:rPr lang="cs-CZ" sz="2800" i="1" dirty="0" smtClean="0"/>
              <a:t>Děti malovaly barevné obrázky.</a:t>
            </a:r>
          </a:p>
          <a:p>
            <a:pPr>
              <a:buNone/>
            </a:pPr>
            <a:r>
              <a:rPr lang="cs-CZ" sz="2800" i="1" dirty="0" smtClean="0"/>
              <a:t>Koně se pásly na louce, krávy byli v chlévě.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Opravte chyby v textu: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i="1" dirty="0" smtClean="0"/>
              <a:t>Přišl</a:t>
            </a:r>
            <a:r>
              <a:rPr lang="cs-CZ" sz="2800" i="1" dirty="0" smtClean="0">
                <a:solidFill>
                  <a:srgbClr val="FF0000"/>
                </a:solidFill>
              </a:rPr>
              <a:t>a</a:t>
            </a:r>
            <a:r>
              <a:rPr lang="cs-CZ" sz="2800" i="1" dirty="0" smtClean="0"/>
              <a:t> nás navštívit celá rodina.</a:t>
            </a:r>
          </a:p>
          <a:p>
            <a:pPr>
              <a:buNone/>
            </a:pPr>
            <a:r>
              <a:rPr lang="cs-CZ" sz="2800" i="1" dirty="0" smtClean="0"/>
              <a:t>Některé žákyně této látce neporozuměly.</a:t>
            </a:r>
          </a:p>
          <a:p>
            <a:pPr>
              <a:buNone/>
            </a:pPr>
            <a:r>
              <a:rPr lang="cs-CZ" sz="2800" i="1" dirty="0" smtClean="0"/>
              <a:t>Viděl</a:t>
            </a:r>
            <a:r>
              <a:rPr lang="cs-CZ" sz="2800" i="1" dirty="0" smtClean="0">
                <a:solidFill>
                  <a:srgbClr val="FF0000"/>
                </a:solidFill>
              </a:rPr>
              <a:t>i </a:t>
            </a:r>
            <a:r>
              <a:rPr lang="cs-CZ" sz="2800" i="1" dirty="0" smtClean="0"/>
              <a:t>jsme tě velice dobře, okna byl</a:t>
            </a:r>
            <a:r>
              <a:rPr lang="cs-CZ" sz="2800" i="1" dirty="0" smtClean="0">
                <a:solidFill>
                  <a:srgbClr val="FF0000"/>
                </a:solidFill>
              </a:rPr>
              <a:t>a</a:t>
            </a:r>
            <a:r>
              <a:rPr lang="cs-CZ" sz="2800" i="1" dirty="0" smtClean="0"/>
              <a:t> otevřen</a:t>
            </a:r>
            <a:r>
              <a:rPr lang="cs-CZ" sz="2800" i="1" dirty="0" smtClean="0">
                <a:solidFill>
                  <a:srgbClr val="FF0000"/>
                </a:solidFill>
              </a:rPr>
              <a:t>á</a:t>
            </a:r>
            <a:r>
              <a:rPr lang="cs-CZ" sz="2800" i="1" dirty="0" smtClean="0"/>
              <a:t>.</a:t>
            </a:r>
          </a:p>
          <a:p>
            <a:pPr>
              <a:buNone/>
            </a:pPr>
            <a:r>
              <a:rPr lang="cs-CZ" sz="2800" i="1" dirty="0" smtClean="0"/>
              <a:t>Hlásili to včera rozhlasem, oznamoval</a:t>
            </a:r>
            <a:r>
              <a:rPr lang="cs-CZ" sz="2800" i="1" dirty="0" smtClean="0">
                <a:solidFill>
                  <a:srgbClr val="FF0000"/>
                </a:solidFill>
              </a:rPr>
              <a:t>i</a:t>
            </a:r>
            <a:r>
              <a:rPr lang="cs-CZ" sz="2800" i="1" dirty="0" smtClean="0"/>
              <a:t> to tedy včas.</a:t>
            </a:r>
          </a:p>
          <a:p>
            <a:pPr>
              <a:buNone/>
            </a:pPr>
            <a:r>
              <a:rPr lang="cs-CZ" sz="2800" i="1" dirty="0" smtClean="0"/>
              <a:t>Vrata jsme dobře zavřel</a:t>
            </a:r>
            <a:r>
              <a:rPr lang="cs-CZ" sz="2800" i="1" dirty="0" smtClean="0">
                <a:solidFill>
                  <a:srgbClr val="FF0000"/>
                </a:solidFill>
              </a:rPr>
              <a:t>i</a:t>
            </a:r>
            <a:r>
              <a:rPr lang="cs-CZ" sz="2800" i="1" dirty="0" smtClean="0"/>
              <a:t>.</a:t>
            </a:r>
          </a:p>
          <a:p>
            <a:pPr>
              <a:buNone/>
            </a:pPr>
            <a:r>
              <a:rPr lang="cs-CZ" sz="2800" i="1" dirty="0" smtClean="0"/>
              <a:t>Vrata se sam</a:t>
            </a:r>
            <a:r>
              <a:rPr lang="cs-CZ" sz="2800" i="1" dirty="0" smtClean="0">
                <a:solidFill>
                  <a:srgbClr val="FF0000"/>
                </a:solidFill>
              </a:rPr>
              <a:t>a</a:t>
            </a:r>
            <a:r>
              <a:rPr lang="cs-CZ" sz="2800" i="1" dirty="0" smtClean="0"/>
              <a:t> zavřel</a:t>
            </a:r>
            <a:r>
              <a:rPr lang="cs-CZ" sz="2800" i="1" dirty="0" smtClean="0">
                <a:solidFill>
                  <a:srgbClr val="FF0000"/>
                </a:solidFill>
              </a:rPr>
              <a:t>a</a:t>
            </a:r>
            <a:r>
              <a:rPr lang="cs-CZ" sz="2800" i="1" dirty="0" smtClean="0"/>
              <a:t>.</a:t>
            </a:r>
          </a:p>
          <a:p>
            <a:pPr>
              <a:buNone/>
            </a:pPr>
            <a:r>
              <a:rPr lang="cs-CZ" sz="2800" i="1" dirty="0" smtClean="0"/>
              <a:t>Holky se na novou spolužačku těšily.</a:t>
            </a:r>
          </a:p>
          <a:p>
            <a:pPr>
              <a:buNone/>
            </a:pPr>
            <a:r>
              <a:rPr lang="cs-CZ" sz="2800" i="1" dirty="0" smtClean="0"/>
              <a:t>Děti malovaly barevné obrázky.</a:t>
            </a:r>
          </a:p>
          <a:p>
            <a:pPr>
              <a:buNone/>
            </a:pPr>
            <a:r>
              <a:rPr lang="cs-CZ" sz="2800" i="1" dirty="0" smtClean="0"/>
              <a:t>Koně se pásl</a:t>
            </a:r>
            <a:r>
              <a:rPr lang="cs-CZ" sz="2800" i="1" dirty="0" smtClean="0">
                <a:solidFill>
                  <a:srgbClr val="FF0000"/>
                </a:solidFill>
              </a:rPr>
              <a:t>i</a:t>
            </a:r>
            <a:r>
              <a:rPr lang="cs-CZ" sz="2800" i="1" dirty="0" smtClean="0"/>
              <a:t> na louce, </a:t>
            </a:r>
            <a:r>
              <a:rPr lang="cs-CZ" sz="2800" i="1" smtClean="0"/>
              <a:t>krávy byl</a:t>
            </a:r>
            <a:r>
              <a:rPr lang="cs-CZ" sz="2800" i="1" smtClean="0">
                <a:solidFill>
                  <a:srgbClr val="FF0000"/>
                </a:solidFill>
              </a:rPr>
              <a:t>y</a:t>
            </a:r>
            <a:r>
              <a:rPr lang="cs-CZ" sz="2800" i="1" smtClean="0"/>
              <a:t> </a:t>
            </a:r>
            <a:r>
              <a:rPr lang="cs-CZ" sz="2800" i="1" dirty="0" smtClean="0"/>
              <a:t>v chlévě.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25</TotalTime>
  <Words>473</Words>
  <Application>Microsoft Office PowerPoint</Application>
  <PresentationFormat>Předvádění na obrazovce (4:3)</PresentationFormat>
  <Paragraphs>99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Slunovrat</vt:lpstr>
      <vt:lpstr>Prezentace aplikace PowerPoint</vt:lpstr>
      <vt:lpstr>Anotace a metodický pokyn</vt:lpstr>
      <vt:lpstr>Prezentace aplikace PowerPoint</vt:lpstr>
      <vt:lpstr>Shoda přísudku s podmětem</vt:lpstr>
      <vt:lpstr>V čem se shoduje přísudek s podmětem?</vt:lpstr>
      <vt:lpstr>V čem se shoduje přísudek s podmětem?</vt:lpstr>
      <vt:lpstr>V čem se shoduje přísudek s podmětem?</vt:lpstr>
      <vt:lpstr>Které tvrzení je pravdivé?</vt:lpstr>
      <vt:lpstr>Které tvrzení je pravdivé?</vt:lpstr>
      <vt:lpstr>Které tvrzení je pravdivé?</vt:lpstr>
      <vt:lpstr>Které tvrzení je pravdivé?</vt:lpstr>
      <vt:lpstr>Které tvrzení je pravdivé?</vt:lpstr>
      <vt:lpstr>Které tvrzení je pravdivé?</vt:lpstr>
      <vt:lpstr>Které tvrzení je pravdivé?</vt:lpstr>
      <vt:lpstr>Které tvrzení je pravdivé?</vt:lpstr>
      <vt:lpstr>Opravte chyby v textu:</vt:lpstr>
      <vt:lpstr>Opravte chyby v textu:</vt:lpstr>
    </vt:vector>
  </TitlesOfParts>
  <Company>Preinstalled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Shoda přísudku s podmětem</dc:title>
  <dc:creator>User</dc:creator>
  <cp:lastModifiedBy>pc2</cp:lastModifiedBy>
  <cp:revision>2</cp:revision>
  <dcterms:created xsi:type="dcterms:W3CDTF">2012-09-19T17:48:37Z</dcterms:created>
  <dcterms:modified xsi:type="dcterms:W3CDTF">2012-11-06T07:03:13Z</dcterms:modified>
</cp:coreProperties>
</file>