
<file path=[Content_Types].xml><?xml version="1.0" encoding="utf-8"?>
<Types xmlns="http://schemas.openxmlformats.org/package/2006/content-types"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Default Extension="png" ContentType="image/png"/>
  <Override PartName="/ppt/slideMasters/slideMaster1.xml" ContentType="application/vnd.openxmlformats-officedocument.presentationml.slideMaster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presProps.xml" ContentType="application/vnd.openxmlformats-officedocument.presentationml.presProps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theme/theme1.xml" ContentType="application/vnd.openxmlformats-officedocument.theme+xml"/>
  <Default Extension="jpeg" ContentType="image/jpeg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s/slide13.xml" ContentType="application/vnd.openxmlformats-officedocument.presentationml.slide+xml"/>
  <Override PartName="/ppt/slideLayouts/slideLayout1.xml" ContentType="application/vnd.openxmlformats-officedocument.presentationml.slideLayout+xml"/>
  <Override PartName="/docProps/app.xml" ContentType="application/vnd.openxmlformats-officedocument.extended-properties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docProps/core.xml" ContentType="application/vnd.openxmlformats-package.core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60" r:id="rId1"/>
  </p:sldMasterIdLst>
  <p:sldIdLst>
    <p:sldId id="267" r:id="rId2"/>
    <p:sldId id="268" r:id="rId3"/>
    <p:sldId id="269" r:id="rId4"/>
    <p:sldId id="256" r:id="rId5"/>
    <p:sldId id="257" r:id="rId6"/>
    <p:sldId id="258" r:id="rId7"/>
    <p:sldId id="259" r:id="rId8"/>
    <p:sldId id="260" r:id="rId9"/>
    <p:sldId id="261" r:id="rId10"/>
    <p:sldId id="262" r:id="rId11"/>
    <p:sldId id="263" r:id="rId12"/>
    <p:sldId id="264" r:id="rId13"/>
    <p:sldId id="265" r:id="rId14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5620"/>
    <p:restoredTop sz="94660"/>
  </p:normalViewPr>
  <p:slideViewPr>
    <p:cSldViewPr>
      <p:cViewPr varScale="1">
        <p:scale>
          <a:sx n="70" d="100"/>
          <a:sy n="70" d="100"/>
        </p:scale>
        <p:origin x="-1164" y="-102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tableStyles" Target="tableStyle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theme" Target="theme/theme1.xml"/><Relationship Id="rId2" Type="http://schemas.openxmlformats.org/officeDocument/2006/relationships/slide" Target="slides/slide1.xml"/><Relationship Id="rId16" Type="http://schemas.openxmlformats.org/officeDocument/2006/relationships/viewProps" Target="viewProp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presProps" Target="presProps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ovnoramenný trojúhelník 6"/>
          <p:cNvSpPr/>
          <p:nvPr/>
        </p:nvSpPr>
        <p:spPr>
          <a:xfrm rot="16200000">
            <a:off x="7554353" y="5254283"/>
            <a:ext cx="1892949" cy="1294228"/>
          </a:xfrm>
          <a:prstGeom prst="triangle">
            <a:avLst>
              <a:gd name="adj" fmla="val 51323"/>
            </a:avLst>
          </a:prstGeom>
          <a:gradFill flip="none" rotWithShape="1">
            <a:gsLst>
              <a:gs pos="0">
                <a:schemeClr val="accent1">
                  <a:shade val="30000"/>
                  <a:satMod val="155000"/>
                  <a:alpha val="100000"/>
                </a:schemeClr>
              </a:gs>
              <a:gs pos="60000">
                <a:schemeClr val="accent1">
                  <a:satMod val="160000"/>
                  <a:alpha val="100000"/>
                </a:schemeClr>
              </a:gs>
              <a:gs pos="100000">
                <a:schemeClr val="accent1">
                  <a:tint val="70000"/>
                  <a:satMod val="200000"/>
                  <a:alpha val="100000"/>
                </a:schemeClr>
              </a:gs>
            </a:gsLst>
            <a:lin ang="15500000" scaled="1"/>
            <a:tileRect/>
          </a:gra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8" name="Nadpis 7"/>
          <p:cNvSpPr>
            <a:spLocks noGrp="1"/>
          </p:cNvSpPr>
          <p:nvPr>
            <p:ph type="ctrTitle"/>
          </p:nvPr>
        </p:nvSpPr>
        <p:spPr>
          <a:xfrm>
            <a:off x="540544" y="776288"/>
            <a:ext cx="8062912" cy="1470025"/>
          </a:xfrm>
        </p:spPr>
        <p:txBody>
          <a:bodyPr anchor="b">
            <a:normAutofit/>
          </a:bodyPr>
          <a:lstStyle>
            <a:lvl1pPr algn="r">
              <a:defRPr sz="4400"/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9" name="Podnadpis 8"/>
          <p:cNvSpPr>
            <a:spLocks noGrp="1"/>
          </p:cNvSpPr>
          <p:nvPr>
            <p:ph type="subTitle" idx="1"/>
          </p:nvPr>
        </p:nvSpPr>
        <p:spPr>
          <a:xfrm>
            <a:off x="540544" y="2250280"/>
            <a:ext cx="8062912" cy="1752600"/>
          </a:xfrm>
        </p:spPr>
        <p:txBody>
          <a:bodyPr/>
          <a:lstStyle>
            <a:lvl1pPr marL="0" marR="36576" indent="0" algn="r">
              <a:spcBef>
                <a:spcPts val="0"/>
              </a:spcBef>
              <a:buNone/>
              <a:defRPr>
                <a:ln>
                  <a:solidFill>
                    <a:schemeClr val="bg2"/>
                  </a:solidFill>
                </a:ln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</a:lvl2pPr>
            <a:lvl3pPr marL="914400" indent="0" algn="ctr">
              <a:buNone/>
            </a:lvl3pPr>
            <a:lvl4pPr marL="1371600" indent="0" algn="ctr">
              <a:buNone/>
            </a:lvl4pPr>
            <a:lvl5pPr marL="1828800" indent="0" algn="ctr">
              <a:buNone/>
            </a:lvl5pPr>
            <a:lvl6pPr marL="2286000" indent="0" algn="ctr">
              <a:buNone/>
            </a:lvl6pPr>
            <a:lvl7pPr marL="2743200" indent="0" algn="ctr">
              <a:buNone/>
            </a:lvl7pPr>
            <a:lvl8pPr marL="3200400" indent="0" algn="ctr">
              <a:buNone/>
            </a:lvl8pPr>
            <a:lvl9pPr marL="3657600" indent="0" algn="ctr">
              <a:buNone/>
            </a:lvl9pPr>
          </a:lstStyle>
          <a:p>
            <a:r>
              <a:rPr kumimoji="0" lang="cs-CZ" smtClean="0"/>
              <a:t>Klepnutím lze upravit styl předlohy podnadpisů.</a:t>
            </a:r>
            <a:endParaRPr kumimoji="0" lang="en-US"/>
          </a:p>
        </p:txBody>
      </p:sp>
      <p:sp>
        <p:nvSpPr>
          <p:cNvPr id="28" name="Zástupný symbol pro datum 27"/>
          <p:cNvSpPr>
            <a:spLocks noGrp="1"/>
          </p:cNvSpPr>
          <p:nvPr>
            <p:ph type="dt" sz="half" idx="10"/>
          </p:nvPr>
        </p:nvSpPr>
        <p:spPr>
          <a:xfrm>
            <a:off x="1371600" y="6012656"/>
            <a:ext cx="5791200" cy="365125"/>
          </a:xfrm>
        </p:spPr>
        <p:txBody>
          <a:bodyPr tIns="0" bIns="0" anchor="t"/>
          <a:lstStyle>
            <a:lvl1pPr algn="r">
              <a:defRPr sz="1000"/>
            </a:lvl1pPr>
          </a:lstStyle>
          <a:p>
            <a:fld id="{69D44ACB-2635-43CD-94E6-7F028116CBF2}" type="datetimeFigureOut">
              <a:rPr lang="cs-CZ" smtClean="0"/>
              <a:pPr/>
              <a:t>17.11.2012</a:t>
            </a:fld>
            <a:endParaRPr lang="cs-CZ"/>
          </a:p>
        </p:txBody>
      </p:sp>
      <p:sp>
        <p:nvSpPr>
          <p:cNvPr id="17" name="Zástupný symbol pro zápatí 16"/>
          <p:cNvSpPr>
            <a:spLocks noGrp="1"/>
          </p:cNvSpPr>
          <p:nvPr>
            <p:ph type="ftr" sz="quarter" idx="11"/>
          </p:nvPr>
        </p:nvSpPr>
        <p:spPr>
          <a:xfrm>
            <a:off x="1371600" y="5650704"/>
            <a:ext cx="5791200" cy="365125"/>
          </a:xfrm>
        </p:spPr>
        <p:txBody>
          <a:bodyPr tIns="0" bIns="0" anchor="b"/>
          <a:lstStyle>
            <a:lvl1pPr algn="r">
              <a:defRPr sz="1100"/>
            </a:lvl1pPr>
          </a:lstStyle>
          <a:p>
            <a:endParaRPr lang="cs-CZ"/>
          </a:p>
        </p:txBody>
      </p:sp>
      <p:sp>
        <p:nvSpPr>
          <p:cNvPr id="29" name="Zástupný symbol pro číslo snímku 28"/>
          <p:cNvSpPr>
            <a:spLocks noGrp="1"/>
          </p:cNvSpPr>
          <p:nvPr>
            <p:ph type="sldNum" sz="quarter" idx="12"/>
          </p:nvPr>
        </p:nvSpPr>
        <p:spPr>
          <a:xfrm>
            <a:off x="8392247" y="5752307"/>
            <a:ext cx="502920" cy="365125"/>
          </a:xfrm>
        </p:spPr>
        <p:txBody>
          <a:bodyPr anchor="ctr"/>
          <a:lstStyle>
            <a:lvl1pPr algn="ctr">
              <a:defRPr sz="1300">
                <a:solidFill>
                  <a:srgbClr val="FFFFFF"/>
                </a:solidFill>
              </a:defRPr>
            </a:lvl1pPr>
          </a:lstStyle>
          <a:p>
            <a:fld id="{EE6B3165-2CEA-45CE-9236-BE79E054A68B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67494"/>
            <a:ext cx="8229600" cy="1399032"/>
          </a:xfrm>
        </p:spPr>
        <p:txBody>
          <a:bodyPr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1882808"/>
            <a:ext cx="8229600" cy="4572000"/>
          </a:xfrm>
        </p:spPr>
        <p:txBody>
          <a:bodyPr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>
          <a:xfrm>
            <a:off x="4791456" y="6480048"/>
            <a:ext cx="2133600" cy="301752"/>
          </a:xfrm>
        </p:spPr>
        <p:txBody>
          <a:bodyPr/>
          <a:lstStyle/>
          <a:p>
            <a:fld id="{69D44ACB-2635-43CD-94E6-7F028116CBF2}" type="datetimeFigureOut">
              <a:rPr lang="cs-CZ" smtClean="0"/>
              <a:pPr/>
              <a:t>17.11.2012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>
          <a:xfrm>
            <a:off x="457200" y="6480969"/>
            <a:ext cx="4260056" cy="300831"/>
          </a:xfrm>
        </p:spPr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E6B3165-2CEA-45CE-9236-BE79E054A68B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secHead" preserve="1">
  <p:cSld name="Záhlaví části">
    <p:bg>
      <p:bgRef idx="1002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Pravoúhlý trojúhelník 8"/>
          <p:cNvSpPr/>
          <p:nvPr/>
        </p:nvSpPr>
        <p:spPr>
          <a:xfrm flipV="1">
            <a:off x="7034" y="7034"/>
            <a:ext cx="9129932" cy="6836899"/>
          </a:xfrm>
          <a:prstGeom prst="rtTriangle">
            <a:avLst/>
          </a:prstGeom>
          <a:gradFill flip="none" rotWithShape="1">
            <a:gsLst>
              <a:gs pos="0">
                <a:schemeClr val="tx2">
                  <a:alpha val="10000"/>
                </a:schemeClr>
              </a:gs>
              <a:gs pos="70000">
                <a:schemeClr val="tx2">
                  <a:alpha val="8000"/>
                </a:schemeClr>
              </a:gs>
              <a:gs pos="100000">
                <a:schemeClr val="tx2">
                  <a:alpha val="1000"/>
                </a:schemeClr>
              </a:gs>
            </a:gsLst>
            <a:lin ang="8000000" scaled="1"/>
            <a:tileRect/>
          </a:gra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marL="0" algn="ctr" defTabSz="914400" rtl="0" eaLnBrk="1" latinLnBrk="0" hangingPunct="1"/>
            <a:endParaRPr kumimoji="0" lang="en-US" sz="1800" kern="1200">
              <a:solidFill>
                <a:schemeClr val="lt1"/>
              </a:solidFill>
              <a:latin typeface="+mn-lt"/>
              <a:ea typeface="+mn-ea"/>
              <a:cs typeface="+mn-cs"/>
            </a:endParaRPr>
          </a:p>
        </p:txBody>
      </p:sp>
      <p:sp>
        <p:nvSpPr>
          <p:cNvPr id="8" name="Rovnoramenný trojúhelník 7"/>
          <p:cNvSpPr/>
          <p:nvPr/>
        </p:nvSpPr>
        <p:spPr>
          <a:xfrm rot="5400000" flipV="1">
            <a:off x="7554353" y="309490"/>
            <a:ext cx="1892949" cy="1294228"/>
          </a:xfrm>
          <a:prstGeom prst="triangle">
            <a:avLst>
              <a:gd name="adj" fmla="val 51323"/>
            </a:avLst>
          </a:prstGeom>
          <a:gradFill flip="none" rotWithShape="1">
            <a:gsLst>
              <a:gs pos="0">
                <a:schemeClr val="accent1">
                  <a:shade val="30000"/>
                  <a:satMod val="155000"/>
                  <a:alpha val="100000"/>
                </a:schemeClr>
              </a:gs>
              <a:gs pos="60000">
                <a:schemeClr val="accent1">
                  <a:satMod val="160000"/>
                  <a:alpha val="100000"/>
                </a:schemeClr>
              </a:gs>
              <a:gs pos="100000">
                <a:schemeClr val="accent1">
                  <a:tint val="70000"/>
                  <a:satMod val="200000"/>
                  <a:alpha val="100000"/>
                </a:schemeClr>
              </a:gs>
            </a:gsLst>
            <a:lin ang="15500000" scaled="1"/>
            <a:tileRect/>
          </a:gra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>
          <a:xfrm>
            <a:off x="6955632" y="6477000"/>
            <a:ext cx="2133600" cy="304800"/>
          </a:xfrm>
        </p:spPr>
        <p:txBody>
          <a:bodyPr/>
          <a:lstStyle/>
          <a:p>
            <a:fld id="{69D44ACB-2635-43CD-94E6-7F028116CBF2}" type="datetimeFigureOut">
              <a:rPr lang="cs-CZ" smtClean="0"/>
              <a:pPr/>
              <a:t>17.11.2012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>
          <a:xfrm>
            <a:off x="2619376" y="6480969"/>
            <a:ext cx="4260056" cy="300831"/>
          </a:xfrm>
        </p:spPr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>
          <a:xfrm>
            <a:off x="8451056" y="809624"/>
            <a:ext cx="502920" cy="300831"/>
          </a:xfrm>
        </p:spPr>
        <p:txBody>
          <a:bodyPr/>
          <a:lstStyle/>
          <a:p>
            <a:fld id="{EE6B3165-2CEA-45CE-9236-BE79E054A68B}" type="slidenum">
              <a:rPr lang="cs-CZ" smtClean="0"/>
              <a:pPr/>
              <a:t>‹#›</a:t>
            </a:fld>
            <a:endParaRPr lang="cs-CZ"/>
          </a:p>
        </p:txBody>
      </p:sp>
      <p:cxnSp>
        <p:nvCxnSpPr>
          <p:cNvPr id="11" name="Přímá spojovací čára 10"/>
          <p:cNvCxnSpPr/>
          <p:nvPr/>
        </p:nvCxnSpPr>
        <p:spPr>
          <a:xfrm rot="10800000">
            <a:off x="6468794" y="9381"/>
            <a:ext cx="2672861" cy="1900210"/>
          </a:xfrm>
          <a:prstGeom prst="line">
            <a:avLst/>
          </a:prstGeom>
          <a:noFill/>
          <a:ln w="6000" cap="rnd" cmpd="sng" algn="ctr">
            <a:solidFill>
              <a:schemeClr val="bg2">
                <a:tint val="50000"/>
                <a:satMod val="200000"/>
                <a:alpha val="45000"/>
              </a:schemeClr>
            </a:solidFill>
            <a:prstDash val="solid"/>
          </a:ln>
          <a:effectLst/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cxnSp>
        <p:nvCxnSpPr>
          <p:cNvPr id="10" name="Přímá spojovací čára 9"/>
          <p:cNvCxnSpPr/>
          <p:nvPr/>
        </p:nvCxnSpPr>
        <p:spPr>
          <a:xfrm flipV="1">
            <a:off x="0" y="7034"/>
            <a:ext cx="9136966" cy="6843933"/>
          </a:xfrm>
          <a:prstGeom prst="line">
            <a:avLst/>
          </a:prstGeom>
          <a:noFill/>
          <a:ln w="5000" cap="rnd" cmpd="sng" algn="ctr">
            <a:solidFill>
              <a:schemeClr val="bg2">
                <a:tint val="55000"/>
                <a:satMod val="200000"/>
                <a:alpha val="35000"/>
              </a:schemeClr>
            </a:solidFill>
            <a:prstDash val="solid"/>
          </a:ln>
          <a:effectLst/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381000" y="271464"/>
            <a:ext cx="7239000" cy="1362075"/>
          </a:xfrm>
        </p:spPr>
        <p:txBody>
          <a:bodyPr anchor="ctr"/>
          <a:lstStyle>
            <a:lvl1pPr marL="0" algn="l">
              <a:buNone/>
              <a:defRPr sz="3600" b="1" cap="none" baseline="0"/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381000" y="1633536"/>
            <a:ext cx="3886200" cy="2286000"/>
          </a:xfrm>
        </p:spPr>
        <p:txBody>
          <a:bodyPr anchor="t"/>
          <a:lstStyle>
            <a:lvl1pPr marL="54864" indent="0" algn="l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 marL="0" algn="l">
              <a:defRPr/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722437"/>
            <a:ext cx="4038600" cy="4525963"/>
          </a:xfrm>
        </p:spPr>
        <p:txBody>
          <a:bodyPr/>
          <a:lstStyle>
            <a:lvl1pPr>
              <a:defRPr sz="26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722437"/>
            <a:ext cx="4038600" cy="4525963"/>
          </a:xfrm>
        </p:spPr>
        <p:txBody>
          <a:bodyPr/>
          <a:lstStyle>
            <a:lvl1pPr>
              <a:defRPr sz="26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>
          <a:xfrm>
            <a:off x="4791456" y="6480969"/>
            <a:ext cx="2133600" cy="301752"/>
          </a:xfrm>
        </p:spPr>
        <p:txBody>
          <a:bodyPr/>
          <a:lstStyle/>
          <a:p>
            <a:fld id="{69D44ACB-2635-43CD-94E6-7F028116CBF2}" type="datetimeFigureOut">
              <a:rPr lang="cs-CZ" smtClean="0"/>
              <a:pPr/>
              <a:t>17.11.2012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>
          <a:xfrm>
            <a:off x="457200" y="6480969"/>
            <a:ext cx="4260056" cy="301752"/>
          </a:xfrm>
        </p:spPr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>
          <a:xfrm>
            <a:off x="7589520" y="6480969"/>
            <a:ext cx="502920" cy="301752"/>
          </a:xfrm>
        </p:spPr>
        <p:txBody>
          <a:bodyPr/>
          <a:lstStyle/>
          <a:p>
            <a:fld id="{EE6B3165-2CEA-45CE-9236-BE79E054A68B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woTxTwoObj" preserve="1">
  <p:cSld name="Porovnání">
    <p:bg>
      <p:bgRef idx="1002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248198" y="290732"/>
            <a:ext cx="1066800" cy="6153912"/>
          </a:xfrm>
        </p:spPr>
        <p:txBody>
          <a:bodyPr vert="vert270" anchor="b"/>
          <a:lstStyle>
            <a:lvl1pPr marL="0" algn="ctr">
              <a:defRPr sz="3300" b="1">
                <a:ln w="6350">
                  <a:solidFill>
                    <a:schemeClr val="tx1"/>
                  </a:solidFill>
                </a:ln>
                <a:solidFill>
                  <a:schemeClr val="tx1"/>
                </a:solidFill>
              </a:defRPr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1365006" y="290732"/>
            <a:ext cx="581024" cy="3017520"/>
          </a:xfrm>
          <a:solidFill>
            <a:schemeClr val="bg1"/>
          </a:solidFill>
          <a:ln w="12700">
            <a:noFill/>
          </a:ln>
        </p:spPr>
        <p:txBody>
          <a:bodyPr vert="vert270" anchor="ctr"/>
          <a:lstStyle>
            <a:lvl1pPr marL="0" indent="0" algn="ctr">
              <a:buNone/>
              <a:defRPr sz="1600" b="0">
                <a:solidFill>
                  <a:schemeClr val="tx1"/>
                </a:solidFill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3"/>
          </p:nvPr>
        </p:nvSpPr>
        <p:spPr>
          <a:xfrm>
            <a:off x="1365006" y="3427124"/>
            <a:ext cx="581024" cy="3017520"/>
          </a:xfrm>
          <a:solidFill>
            <a:schemeClr val="bg1"/>
          </a:solidFill>
          <a:ln w="12700">
            <a:noFill/>
          </a:ln>
        </p:spPr>
        <p:txBody>
          <a:bodyPr vert="vert270" anchor="ctr"/>
          <a:lstStyle>
            <a:lvl1pPr marL="0" indent="0" algn="ctr">
              <a:buNone/>
              <a:defRPr sz="1600" b="0">
                <a:solidFill>
                  <a:schemeClr val="tx1"/>
                </a:solidFill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5" name="Zástupný symbol pro obsah 4"/>
          <p:cNvSpPr>
            <a:spLocks noGrp="1"/>
          </p:cNvSpPr>
          <p:nvPr>
            <p:ph sz="quarter" idx="2"/>
          </p:nvPr>
        </p:nvSpPr>
        <p:spPr>
          <a:xfrm>
            <a:off x="2022230" y="290732"/>
            <a:ext cx="6858000" cy="3017520"/>
          </a:xfrm>
        </p:spPr>
        <p:txBody>
          <a:bodyPr/>
          <a:lstStyle>
            <a:lvl1pPr algn="l">
              <a:defRPr sz="2400"/>
            </a:lvl1pPr>
            <a:lvl2pPr algn="l">
              <a:defRPr sz="2000"/>
            </a:lvl2pPr>
            <a:lvl3pPr algn="l">
              <a:defRPr sz="1800"/>
            </a:lvl3pPr>
            <a:lvl4pPr algn="l">
              <a:defRPr sz="1600"/>
            </a:lvl4pPr>
            <a:lvl5pPr algn="l">
              <a:defRPr sz="1600"/>
            </a:lvl5pPr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2022230" y="3427124"/>
            <a:ext cx="6858000" cy="3017520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>
          <a:xfrm>
            <a:off x="4791456" y="6480969"/>
            <a:ext cx="2130552" cy="301752"/>
          </a:xfrm>
        </p:spPr>
        <p:txBody>
          <a:bodyPr/>
          <a:lstStyle/>
          <a:p>
            <a:fld id="{69D44ACB-2635-43CD-94E6-7F028116CBF2}" type="datetimeFigureOut">
              <a:rPr lang="cs-CZ" smtClean="0"/>
              <a:pPr/>
              <a:t>17.11.2012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>
          <a:xfrm>
            <a:off x="457200" y="6480969"/>
            <a:ext cx="4261104" cy="301752"/>
          </a:xfrm>
        </p:spPr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>
          <a:xfrm>
            <a:off x="7589520" y="6483096"/>
            <a:ext cx="502920" cy="301752"/>
          </a:xfrm>
        </p:spPr>
        <p:txBody>
          <a:bodyPr/>
          <a:lstStyle>
            <a:lvl1pPr algn="ctr">
              <a:defRPr/>
            </a:lvl1pPr>
          </a:lstStyle>
          <a:p>
            <a:fld id="{EE6B3165-2CEA-45CE-9236-BE79E054A68B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 b="0"/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9D44ACB-2635-43CD-94E6-7F028116CBF2}" type="datetimeFigureOut">
              <a:rPr lang="cs-CZ" smtClean="0"/>
              <a:pPr/>
              <a:t>17.11.2012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E6B3165-2CEA-45CE-9236-BE79E054A68B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>
          <a:xfrm>
            <a:off x="4791456" y="6480969"/>
            <a:ext cx="2133600" cy="301752"/>
          </a:xfrm>
        </p:spPr>
        <p:txBody>
          <a:bodyPr/>
          <a:lstStyle/>
          <a:p>
            <a:fld id="{69D44ACB-2635-43CD-94E6-7F028116CBF2}" type="datetimeFigureOut">
              <a:rPr lang="cs-CZ" smtClean="0"/>
              <a:pPr/>
              <a:t>17.11.2012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>
          <a:xfrm>
            <a:off x="457200" y="6481890"/>
            <a:ext cx="4260056" cy="300831"/>
          </a:xfrm>
        </p:spPr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>
          <a:xfrm>
            <a:off x="7589520" y="6480969"/>
            <a:ext cx="502920" cy="301752"/>
          </a:xfrm>
        </p:spPr>
        <p:txBody>
          <a:bodyPr/>
          <a:lstStyle/>
          <a:p>
            <a:fld id="{EE6B3165-2CEA-45CE-9236-BE79E054A68B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objTx" preserve="1">
  <p:cSld name="Obsah s titulkem">
    <p:bg>
      <p:bgRef idx="1002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219456" y="367664"/>
            <a:ext cx="914400" cy="5943600"/>
          </a:xfrm>
        </p:spPr>
        <p:txBody>
          <a:bodyPr vert="vert270" anchor="b"/>
          <a:lstStyle>
            <a:lvl1pPr marL="0" marR="18288" algn="r">
              <a:spcBef>
                <a:spcPts val="0"/>
              </a:spcBef>
              <a:buNone/>
              <a:defRPr sz="2900" b="0" cap="all" baseline="0"/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2"/>
          </p:nvPr>
        </p:nvSpPr>
        <p:spPr>
          <a:xfrm>
            <a:off x="1135856" y="367664"/>
            <a:ext cx="2438400" cy="5943600"/>
          </a:xfrm>
        </p:spPr>
        <p:txBody>
          <a:bodyPr anchor="t"/>
          <a:lstStyle>
            <a:lvl1pPr marL="0" indent="0">
              <a:spcBef>
                <a:spcPts val="0"/>
              </a:spcBef>
              <a:buNone/>
              <a:defRPr sz="1400"/>
            </a:lvl1pPr>
            <a:lvl2pPr>
              <a:buNone/>
              <a:defRPr sz="1200"/>
            </a:lvl2pPr>
            <a:lvl3pPr>
              <a:buNone/>
              <a:defRPr sz="1000"/>
            </a:lvl3pPr>
            <a:lvl4pPr>
              <a:buNone/>
              <a:defRPr sz="900"/>
            </a:lvl4pPr>
            <a:lvl5pPr>
              <a:buNone/>
              <a:defRPr sz="900"/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1"/>
          </p:nvPr>
        </p:nvSpPr>
        <p:spPr>
          <a:xfrm>
            <a:off x="3651250" y="320040"/>
            <a:ext cx="5276088" cy="5989320"/>
          </a:xfrm>
        </p:spPr>
        <p:txBody>
          <a:bodyPr/>
          <a:lstStyle>
            <a:lvl1pPr>
              <a:spcBef>
                <a:spcPts val="0"/>
              </a:spcBef>
              <a:defRPr sz="3000"/>
            </a:lvl1pPr>
            <a:lvl2pPr>
              <a:defRPr sz="26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>
          <a:xfrm>
            <a:off x="6278976" y="6556248"/>
            <a:ext cx="2133600" cy="301752"/>
          </a:xfrm>
        </p:spPr>
        <p:txBody>
          <a:bodyPr/>
          <a:lstStyle>
            <a:lvl1pPr>
              <a:defRPr sz="900"/>
            </a:lvl1pPr>
          </a:lstStyle>
          <a:p>
            <a:fld id="{69D44ACB-2635-43CD-94E6-7F028116CBF2}" type="datetimeFigureOut">
              <a:rPr lang="cs-CZ" smtClean="0"/>
              <a:pPr/>
              <a:t>17.11.2012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>
          <a:xfrm>
            <a:off x="1135856" y="6556248"/>
            <a:ext cx="5143120" cy="301752"/>
          </a:xfrm>
        </p:spPr>
        <p:txBody>
          <a:bodyPr/>
          <a:lstStyle>
            <a:lvl1pPr>
              <a:defRPr sz="900"/>
            </a:lvl1pPr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>
          <a:xfrm>
            <a:off x="8410576" y="6556248"/>
            <a:ext cx="502920" cy="301752"/>
          </a:xfrm>
        </p:spPr>
        <p:txBody>
          <a:bodyPr/>
          <a:lstStyle>
            <a:lvl1pPr>
              <a:defRPr sz="900"/>
            </a:lvl1pPr>
          </a:lstStyle>
          <a:p>
            <a:fld id="{EE6B3165-2CEA-45CE-9236-BE79E054A68B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Obrázek s titulkem">
    <p:bg>
      <p:bgRef idx="1002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219456" y="150896"/>
            <a:ext cx="914400" cy="6400800"/>
          </a:xfrm>
        </p:spPr>
        <p:txBody>
          <a:bodyPr vert="vert270" anchor="b"/>
          <a:lstStyle>
            <a:lvl1pPr marL="0" algn="l">
              <a:buNone/>
              <a:defRPr sz="3000" b="0" cap="all" baseline="0"/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138237" y="373966"/>
            <a:ext cx="7333488" cy="5486400"/>
          </a:xfrm>
          <a:solidFill>
            <a:schemeClr val="bg2">
              <a:shade val="50000"/>
            </a:schemeClr>
          </a:solidFill>
        </p:spPr>
        <p:txBody>
          <a:bodyPr/>
          <a:lstStyle>
            <a:lvl1pPr marL="0" indent="0">
              <a:buNone/>
              <a:defRPr sz="3200"/>
            </a:lvl1pPr>
          </a:lstStyle>
          <a:p>
            <a:r>
              <a:rPr kumimoji="0" lang="cs-CZ" smtClean="0"/>
              <a:t>Klepnutím na ikonu přidáte obrázek.</a:t>
            </a:r>
            <a:endParaRPr kumimoji="0" lang="en-US" dirty="0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143000" y="5867400"/>
            <a:ext cx="7333488" cy="685800"/>
          </a:xfrm>
          <a:solidFill>
            <a:schemeClr val="accent1">
              <a:alpha val="15000"/>
            </a:schemeClr>
          </a:solidFill>
          <a:ln>
            <a:solidFill>
              <a:schemeClr val="accent1"/>
            </a:solidFill>
            <a:miter lim="800000"/>
          </a:ln>
        </p:spPr>
        <p:txBody>
          <a:bodyPr/>
          <a:lstStyle>
            <a:lvl1pPr marL="0" indent="0">
              <a:spcBef>
                <a:spcPts val="0"/>
              </a:spcBef>
              <a:buNone/>
              <a:defRPr sz="1400"/>
            </a:lvl1pPr>
            <a:lvl2pPr>
              <a:defRPr sz="1200"/>
            </a:lvl2pPr>
            <a:lvl3pPr>
              <a:defRPr sz="1000"/>
            </a:lvl3pPr>
            <a:lvl4pPr>
              <a:defRPr sz="900"/>
            </a:lvl4pPr>
            <a:lvl5pPr>
              <a:defRPr sz="900"/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>
          <a:xfrm>
            <a:off x="6108192" y="6556248"/>
            <a:ext cx="2103120" cy="301752"/>
          </a:xfrm>
        </p:spPr>
        <p:txBody>
          <a:bodyPr/>
          <a:lstStyle>
            <a:lvl1pPr>
              <a:defRPr sz="900"/>
            </a:lvl1pPr>
          </a:lstStyle>
          <a:p>
            <a:fld id="{69D44ACB-2635-43CD-94E6-7F028116CBF2}" type="datetimeFigureOut">
              <a:rPr lang="cs-CZ" smtClean="0"/>
              <a:pPr/>
              <a:t>17.11.2012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>
          <a:xfrm>
            <a:off x="1170432" y="6557169"/>
            <a:ext cx="4948072" cy="301752"/>
          </a:xfrm>
        </p:spPr>
        <p:txBody>
          <a:bodyPr/>
          <a:lstStyle>
            <a:lvl1pPr>
              <a:defRPr sz="900"/>
            </a:lvl1pPr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>
          <a:xfrm>
            <a:off x="8217192" y="6556248"/>
            <a:ext cx="365760" cy="301752"/>
          </a:xfrm>
        </p:spPr>
        <p:txBody>
          <a:bodyPr/>
          <a:lstStyle>
            <a:lvl1pPr algn="ctr">
              <a:defRPr sz="900"/>
            </a:lvl1pPr>
          </a:lstStyle>
          <a:p>
            <a:fld id="{EE6B3165-2CEA-45CE-9236-BE79E054A68B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9D44ACB-2635-43CD-94E6-7F028116CBF2}" type="datetimeFigureOut">
              <a:rPr lang="cs-CZ" smtClean="0"/>
              <a:pPr/>
              <a:t>17.11.2012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E6B3165-2CEA-45CE-9236-BE79E054A68B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781800" y="381000"/>
            <a:ext cx="1905000" cy="5486400"/>
          </a:xfrm>
        </p:spPr>
        <p:txBody>
          <a:bodyPr vert="eaVert"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381000"/>
            <a:ext cx="6248400" cy="5486400"/>
          </a:xfrm>
        </p:spPr>
        <p:txBody>
          <a:bodyPr vert="eaVert"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9D44ACB-2635-43CD-94E6-7F028116CBF2}" type="datetimeFigureOut">
              <a:rPr lang="cs-CZ" smtClean="0"/>
              <a:pPr/>
              <a:t>17.11.2012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E6B3165-2CEA-45CE-9236-BE79E054A68B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2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1" name="Pravoúhlý trojúhelník 10"/>
          <p:cNvSpPr/>
          <p:nvPr/>
        </p:nvSpPr>
        <p:spPr>
          <a:xfrm>
            <a:off x="7034" y="14068"/>
            <a:ext cx="9129932" cy="6836899"/>
          </a:xfrm>
          <a:prstGeom prst="rtTriangle">
            <a:avLst/>
          </a:prstGeom>
          <a:gradFill flip="none" rotWithShape="1">
            <a:gsLst>
              <a:gs pos="0">
                <a:schemeClr val="tx2">
                  <a:alpha val="10000"/>
                </a:schemeClr>
              </a:gs>
              <a:gs pos="70000">
                <a:schemeClr val="tx2">
                  <a:alpha val="8000"/>
                </a:schemeClr>
              </a:gs>
              <a:gs pos="100000">
                <a:schemeClr val="tx2">
                  <a:alpha val="1000"/>
                </a:schemeClr>
              </a:gs>
            </a:gsLst>
            <a:lin ang="8000000" scaled="1"/>
            <a:tileRect/>
          </a:gra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cxnSp>
        <p:nvCxnSpPr>
          <p:cNvPr id="8" name="Přímá spojovací čára 7"/>
          <p:cNvCxnSpPr/>
          <p:nvPr/>
        </p:nvCxnSpPr>
        <p:spPr>
          <a:xfrm>
            <a:off x="0" y="7034"/>
            <a:ext cx="9136966" cy="6843933"/>
          </a:xfrm>
          <a:prstGeom prst="line">
            <a:avLst/>
          </a:prstGeom>
          <a:noFill/>
          <a:ln w="5000" cap="rnd" cmpd="sng" algn="ctr">
            <a:solidFill>
              <a:schemeClr val="bg2">
                <a:tint val="55000"/>
                <a:satMod val="200000"/>
                <a:alpha val="35000"/>
              </a:schemeClr>
            </a:solidFill>
            <a:prstDash val="solid"/>
          </a:ln>
          <a:effectLst/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cxnSp>
        <p:nvCxnSpPr>
          <p:cNvPr id="9" name="Přímá spojovací čára 8"/>
          <p:cNvCxnSpPr/>
          <p:nvPr/>
        </p:nvCxnSpPr>
        <p:spPr>
          <a:xfrm rot="10800000" flipV="1">
            <a:off x="6468794" y="4948410"/>
            <a:ext cx="2672861" cy="1900210"/>
          </a:xfrm>
          <a:prstGeom prst="line">
            <a:avLst/>
          </a:prstGeom>
          <a:noFill/>
          <a:ln w="6000" cap="rnd" cmpd="sng" algn="ctr">
            <a:solidFill>
              <a:schemeClr val="bg2">
                <a:tint val="50000"/>
                <a:satMod val="200000"/>
                <a:alpha val="45000"/>
              </a:schemeClr>
            </a:solidFill>
            <a:prstDash val="solid"/>
          </a:ln>
          <a:effectLst/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sp>
        <p:nvSpPr>
          <p:cNvPr id="22" name="Zástupný symbol pro nadpis 21"/>
          <p:cNvSpPr>
            <a:spLocks noGrp="1"/>
          </p:cNvSpPr>
          <p:nvPr>
            <p:ph type="title"/>
          </p:nvPr>
        </p:nvSpPr>
        <p:spPr>
          <a:xfrm>
            <a:off x="457200" y="267494"/>
            <a:ext cx="8229600" cy="1399032"/>
          </a:xfrm>
          <a:prstGeom prst="rect">
            <a:avLst/>
          </a:prstGeom>
        </p:spPr>
        <p:txBody>
          <a:bodyPr vert="horz" anchor="ctr">
            <a:normAutofit/>
          </a:bodyPr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13" name="Zástupný symbol pro text 12"/>
          <p:cNvSpPr>
            <a:spLocks noGrp="1"/>
          </p:cNvSpPr>
          <p:nvPr>
            <p:ph type="body" idx="1"/>
          </p:nvPr>
        </p:nvSpPr>
        <p:spPr>
          <a:xfrm>
            <a:off x="457200" y="1882808"/>
            <a:ext cx="8229600" cy="4572000"/>
          </a:xfrm>
          <a:prstGeom prst="rect">
            <a:avLst/>
          </a:prstGeom>
        </p:spPr>
        <p:txBody>
          <a:bodyPr vert="horz" anchor="t">
            <a:normAutofit/>
          </a:bodyPr>
          <a:lstStyle/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  <a:p>
            <a:pPr lvl="1" eaLnBrk="1" latinLnBrk="0" hangingPunct="1"/>
            <a:r>
              <a:rPr kumimoji="0" lang="cs-CZ" smtClean="0"/>
              <a:t>Druhá úroveň</a:t>
            </a:r>
          </a:p>
          <a:p>
            <a:pPr lvl="2" eaLnBrk="1" latinLnBrk="0" hangingPunct="1"/>
            <a:r>
              <a:rPr kumimoji="0" lang="cs-CZ" smtClean="0"/>
              <a:t>Třetí úroveň</a:t>
            </a:r>
          </a:p>
          <a:p>
            <a:pPr lvl="3" eaLnBrk="1" latinLnBrk="0" hangingPunct="1"/>
            <a:r>
              <a:rPr kumimoji="0" lang="cs-CZ" smtClean="0"/>
              <a:t>Čtvrtá úroveň</a:t>
            </a:r>
          </a:p>
          <a:p>
            <a:pPr lvl="4" eaLnBrk="1" latinLnBrk="0" hangingPunct="1"/>
            <a:r>
              <a:rPr kumimoji="0" lang="cs-CZ" smtClean="0"/>
              <a:t>Pátá úroveň</a:t>
            </a:r>
            <a:endParaRPr kumimoji="0" lang="en-US"/>
          </a:p>
        </p:txBody>
      </p:sp>
      <p:sp>
        <p:nvSpPr>
          <p:cNvPr id="14" name="Zástupný symbol pro datum 13"/>
          <p:cNvSpPr>
            <a:spLocks noGrp="1"/>
          </p:cNvSpPr>
          <p:nvPr>
            <p:ph type="dt" sz="half" idx="2"/>
          </p:nvPr>
        </p:nvSpPr>
        <p:spPr>
          <a:xfrm>
            <a:off x="4791456" y="6480969"/>
            <a:ext cx="2133600" cy="301752"/>
          </a:xfrm>
          <a:prstGeom prst="rect">
            <a:avLst/>
          </a:prstGeom>
        </p:spPr>
        <p:txBody>
          <a:bodyPr vert="horz" anchor="b"/>
          <a:lstStyle>
            <a:lvl1pPr algn="l" eaLnBrk="1" latinLnBrk="0" hangingPunct="1">
              <a:defRPr kumimoji="0" sz="1000" b="0">
                <a:solidFill>
                  <a:schemeClr val="tx1"/>
                </a:solidFill>
              </a:defRPr>
            </a:lvl1pPr>
          </a:lstStyle>
          <a:p>
            <a:fld id="{69D44ACB-2635-43CD-94E6-7F028116CBF2}" type="datetimeFigureOut">
              <a:rPr lang="cs-CZ" smtClean="0"/>
              <a:pPr/>
              <a:t>17.11.2012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3"/>
          </p:nvPr>
        </p:nvSpPr>
        <p:spPr>
          <a:xfrm>
            <a:off x="457200" y="6481890"/>
            <a:ext cx="4260056" cy="300831"/>
          </a:xfrm>
          <a:prstGeom prst="rect">
            <a:avLst/>
          </a:prstGeom>
        </p:spPr>
        <p:txBody>
          <a:bodyPr vert="horz" anchor="b"/>
          <a:lstStyle>
            <a:lvl1pPr algn="r" eaLnBrk="1" latinLnBrk="0" hangingPunct="1">
              <a:defRPr kumimoji="0" sz="1000">
                <a:solidFill>
                  <a:schemeClr val="tx1"/>
                </a:solidFill>
              </a:defRPr>
            </a:lvl1pPr>
          </a:lstStyle>
          <a:p>
            <a:endParaRPr lang="cs-CZ"/>
          </a:p>
        </p:txBody>
      </p:sp>
      <p:sp>
        <p:nvSpPr>
          <p:cNvPr id="23" name="Zástupný symbol pro číslo snímku 22"/>
          <p:cNvSpPr>
            <a:spLocks noGrp="1"/>
          </p:cNvSpPr>
          <p:nvPr>
            <p:ph type="sldNum" sz="quarter" idx="4"/>
          </p:nvPr>
        </p:nvSpPr>
        <p:spPr>
          <a:xfrm>
            <a:off x="7589520" y="6480969"/>
            <a:ext cx="502920" cy="301752"/>
          </a:xfrm>
          <a:prstGeom prst="rect">
            <a:avLst/>
          </a:prstGeom>
        </p:spPr>
        <p:txBody>
          <a:bodyPr vert="horz" anchor="b"/>
          <a:lstStyle>
            <a:lvl1pPr algn="ctr" eaLnBrk="1" latinLnBrk="0" hangingPunct="1">
              <a:defRPr kumimoji="0" sz="1200">
                <a:solidFill>
                  <a:schemeClr val="tx1"/>
                </a:solidFill>
              </a:defRPr>
            </a:lvl1pPr>
          </a:lstStyle>
          <a:p>
            <a:fld id="{EE6B3165-2CEA-45CE-9236-BE79E054A68B}" type="slidenum">
              <a:rPr lang="cs-CZ" smtClean="0"/>
              <a:pPr/>
              <a:t>‹#›</a:t>
            </a:fld>
            <a:endParaRPr lang="cs-CZ"/>
          </a:p>
        </p:txBody>
      </p:sp>
    </p:spTree>
  </p:cSld>
  <p:clrMap bg1="dk1" tx1="lt1" bg2="dk2" tx2="lt2" accent1="accent1" accent2="accent2" accent3="accent3" accent4="accent4" accent5="accent5" accent6="accent6" hlink="hlink" folHlink="folHlink"/>
  <p:sldLayoutIdLst>
    <p:sldLayoutId id="2147483661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</p:sldLayoutIdLst>
  <p:txStyles>
    <p:titleStyle>
      <a:lvl1pPr marL="484632" algn="l" rtl="0" eaLnBrk="1" latinLnBrk="0" hangingPunct="1">
        <a:spcBef>
          <a:spcPct val="0"/>
        </a:spcBef>
        <a:buNone/>
        <a:defRPr kumimoji="0" sz="4200" kern="1200">
          <a:ln w="6350">
            <a:solidFill>
              <a:schemeClr val="accent1">
                <a:shade val="43000"/>
              </a:schemeClr>
            </a:solidFill>
          </a:ln>
          <a:solidFill>
            <a:schemeClr val="accent1">
              <a:tint val="83000"/>
              <a:satMod val="150000"/>
            </a:schemeClr>
          </a:solidFill>
          <a:effectLst>
            <a:outerShdw blurRad="26000" dist="26000" dir="14500000" algn="tl" rotWithShape="0">
              <a:srgbClr val="000000">
                <a:alpha val="40000"/>
              </a:srgbClr>
            </a:outerShdw>
          </a:effectLst>
          <a:latin typeface="+mj-lt"/>
          <a:ea typeface="+mj-ea"/>
          <a:cs typeface="+mj-cs"/>
        </a:defRPr>
      </a:lvl1pPr>
    </p:titleStyle>
    <p:bodyStyle>
      <a:lvl1pPr marL="448056" indent="-384048" algn="l" rtl="0" eaLnBrk="1" latinLnBrk="0" hangingPunct="1">
        <a:spcBef>
          <a:spcPct val="20000"/>
        </a:spcBef>
        <a:buClr>
          <a:schemeClr val="accent1"/>
        </a:buClr>
        <a:buSzPct val="80000"/>
        <a:buFont typeface="Wingdings 2"/>
        <a:buChar char=""/>
        <a:defRPr kumimoji="0" sz="3000" kern="1200">
          <a:solidFill>
            <a:schemeClr val="tx1"/>
          </a:solidFill>
          <a:latin typeface="+mn-lt"/>
          <a:ea typeface="+mn-ea"/>
          <a:cs typeface="+mn-cs"/>
        </a:defRPr>
      </a:lvl1pPr>
      <a:lvl2pPr marL="822960" indent="-285750" algn="l" rtl="0" eaLnBrk="1" latinLnBrk="0" hangingPunct="1">
        <a:spcBef>
          <a:spcPct val="20000"/>
        </a:spcBef>
        <a:buClr>
          <a:schemeClr val="accent1"/>
        </a:buClr>
        <a:buSzPct val="95000"/>
        <a:buFont typeface="Verdana"/>
        <a:buChar char="›"/>
        <a:defRPr kumimoji="0" sz="2600" kern="1200">
          <a:solidFill>
            <a:schemeClr val="tx1"/>
          </a:solidFill>
          <a:latin typeface="+mn-lt"/>
          <a:ea typeface="+mn-ea"/>
          <a:cs typeface="+mn-cs"/>
        </a:defRPr>
      </a:lvl2pPr>
      <a:lvl3pPr marL="1106424" indent="-228600" algn="l" rtl="0" eaLnBrk="1" latinLnBrk="0" hangingPunct="1">
        <a:spcBef>
          <a:spcPct val="20000"/>
        </a:spcBef>
        <a:buClr>
          <a:schemeClr val="accent1"/>
        </a:buClr>
        <a:buFont typeface="Wingdings 2"/>
        <a:buChar char=""/>
        <a:defRPr kumimoji="0"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indent="-210312" algn="l" rtl="0" eaLnBrk="1" latinLnBrk="0" hangingPunct="1">
        <a:spcBef>
          <a:spcPct val="20000"/>
        </a:spcBef>
        <a:buClr>
          <a:schemeClr val="accent1"/>
        </a:buClr>
        <a:buFont typeface="Wingdings 2"/>
        <a:buChar char="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1600200" indent="-210312" algn="l" rtl="0" eaLnBrk="1" latinLnBrk="0" hangingPunct="1">
        <a:spcBef>
          <a:spcPct val="20000"/>
        </a:spcBef>
        <a:buClr>
          <a:schemeClr val="accent1">
            <a:tint val="75000"/>
          </a:schemeClr>
        </a:buClr>
        <a:buFont typeface="Wingdings 2"/>
        <a:buChar char=""/>
        <a:defRPr kumimoji="0" sz="1900" kern="1200">
          <a:solidFill>
            <a:schemeClr val="tx1"/>
          </a:solidFill>
          <a:latin typeface="+mn-lt"/>
          <a:ea typeface="+mn-ea"/>
          <a:cs typeface="+mn-cs"/>
        </a:defRPr>
      </a:lvl5pPr>
      <a:lvl6pPr marL="1828800" indent="-210312" algn="l" rtl="0" eaLnBrk="1" latinLnBrk="0" hangingPunct="1">
        <a:spcBef>
          <a:spcPct val="20000"/>
        </a:spcBef>
        <a:buClr>
          <a:schemeClr val="accent1">
            <a:tint val="75000"/>
          </a:schemeClr>
        </a:buClr>
        <a:buFont typeface="Wingdings 2"/>
        <a:buChar char=""/>
        <a:defRPr kumimoji="0"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084832" indent="-210312" algn="l" rtl="0" eaLnBrk="1" latinLnBrk="0" hangingPunct="1">
        <a:spcBef>
          <a:spcPct val="20000"/>
        </a:spcBef>
        <a:buClr>
          <a:schemeClr val="accent1">
            <a:tint val="75000"/>
          </a:schemeClr>
        </a:buClr>
        <a:buFont typeface="Wingdings 2"/>
        <a:buChar char=""/>
        <a:defRPr kumimoji="0" sz="1600" kern="1200">
          <a:solidFill>
            <a:schemeClr val="tx1"/>
          </a:solidFill>
          <a:latin typeface="+mn-lt"/>
          <a:ea typeface="+mn-ea"/>
          <a:cs typeface="+mn-cs"/>
        </a:defRPr>
      </a:lvl7pPr>
      <a:lvl8pPr marL="2286000" indent="-182880" algn="l" rtl="0" eaLnBrk="1" latinLnBrk="0" hangingPunct="1">
        <a:spcBef>
          <a:spcPct val="20000"/>
        </a:spcBef>
        <a:buClr>
          <a:schemeClr val="accent1">
            <a:tint val="75000"/>
          </a:schemeClr>
        </a:buClr>
        <a:buFont typeface="Wingdings 2"/>
        <a:buChar char=""/>
        <a:defRPr kumimoji="0" sz="1600" kern="1200">
          <a:solidFill>
            <a:schemeClr val="tx1"/>
          </a:solidFill>
          <a:latin typeface="+mn-lt"/>
          <a:ea typeface="+mn-ea"/>
          <a:cs typeface="+mn-cs"/>
        </a:defRPr>
      </a:lvl8pPr>
      <a:lvl9pPr marL="2514600" indent="-182880" algn="l" rtl="0" eaLnBrk="1" latinLnBrk="0" hangingPunct="1">
        <a:spcBef>
          <a:spcPct val="20000"/>
        </a:spcBef>
        <a:buClr>
          <a:schemeClr val="accent1">
            <a:tint val="75000"/>
          </a:schemeClr>
        </a:buClr>
        <a:buFont typeface="Wingdings 2"/>
        <a:buChar char=""/>
        <a:defRPr kumimoji="0" sz="16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lvl1pPr marL="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2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4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4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2" name="Group 7"/>
          <p:cNvGrpSpPr>
            <a:grpSpLocks noGrp="1"/>
          </p:cNvGrpSpPr>
          <p:nvPr/>
        </p:nvGrpSpPr>
        <p:grpSpPr bwMode="auto">
          <a:xfrm>
            <a:off x="395536" y="274638"/>
            <a:ext cx="8291264" cy="5979327"/>
            <a:chOff x="0" y="0"/>
            <a:chExt cx="5760" cy="6047"/>
          </a:xfrm>
        </p:grpSpPr>
        <p:pic>
          <p:nvPicPr>
            <p:cNvPr id="5" name="Obrázek 1"/>
            <p:cNvPicPr>
              <a:picLocks noChangeAspect="1" noChangeArrowheads="1"/>
            </p:cNvPicPr>
            <p:nvPr/>
          </p:nvPicPr>
          <p:blipFill>
            <a:blip r:embed="rId2" cstate="print"/>
            <a:srcRect b="48225"/>
            <a:stretch>
              <a:fillRect/>
            </a:stretch>
          </p:blipFill>
          <p:spPr bwMode="auto">
            <a:xfrm>
              <a:off x="0" y="0"/>
              <a:ext cx="5760" cy="1298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</p:spPr>
        </p:pic>
        <p:sp>
          <p:nvSpPr>
            <p:cNvPr id="6" name="Text Box 5"/>
            <p:cNvSpPr txBox="1">
              <a:spLocks noChangeArrowheads="1"/>
            </p:cNvSpPr>
            <p:nvPr/>
          </p:nvSpPr>
          <p:spPr bwMode="auto">
            <a:xfrm>
              <a:off x="0" y="1570"/>
              <a:ext cx="5760" cy="3081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</p:spPr>
          <p:txBody>
            <a:bodyPr>
              <a:spAutoFit/>
            </a:bodyPr>
            <a:lstStyle/>
            <a:p>
              <a:pPr algn="ctr"/>
              <a:endParaRPr lang="cs-CZ" sz="2400" dirty="0" smtClean="0">
                <a:solidFill>
                  <a:prstClr val="black"/>
                </a:solidFill>
                <a:cs typeface="Arial" charset="0"/>
              </a:endParaRPr>
            </a:p>
            <a:p>
              <a:pPr algn="ctr"/>
              <a:r>
                <a:rPr lang="cs-CZ" sz="2400" dirty="0" smtClean="0">
                  <a:solidFill>
                    <a:prstClr val="black"/>
                  </a:solidFill>
                  <a:cs typeface="Arial" charset="0"/>
                </a:rPr>
                <a:t>CZ </a:t>
              </a:r>
              <a:r>
                <a:rPr lang="cs-CZ" sz="2400" dirty="0">
                  <a:solidFill>
                    <a:prstClr val="black"/>
                  </a:solidFill>
                  <a:cs typeface="Arial" charset="0"/>
                </a:rPr>
                <a:t>1.07/1.4.00/21.1962</a:t>
              </a:r>
            </a:p>
            <a:p>
              <a:pPr algn="ctr"/>
              <a:endParaRPr lang="cs-CZ" sz="2400" dirty="0">
                <a:solidFill>
                  <a:prstClr val="black"/>
                </a:solidFill>
                <a:cs typeface="Arial" charset="0"/>
              </a:endParaRPr>
            </a:p>
            <a:p>
              <a:pPr algn="ctr"/>
              <a:r>
                <a:rPr lang="cs-CZ" sz="2400" dirty="0">
                  <a:solidFill>
                    <a:prstClr val="black"/>
                  </a:solidFill>
                  <a:cs typeface="Arial" charset="0"/>
                </a:rPr>
                <a:t>Základní škola, Lubnice, okres Znojmo, příspěvková organizace</a:t>
              </a:r>
            </a:p>
            <a:p>
              <a:pPr algn="ctr"/>
              <a:endParaRPr lang="cs-CZ" sz="2400" u="sng" dirty="0">
                <a:solidFill>
                  <a:prstClr val="black"/>
                </a:solidFill>
                <a:cs typeface="Arial" charset="0"/>
              </a:endParaRPr>
            </a:p>
            <a:p>
              <a:pPr algn="ctr"/>
              <a:r>
                <a:rPr lang="cs-CZ" sz="2400" u="sng" dirty="0">
                  <a:solidFill>
                    <a:prstClr val="black"/>
                  </a:solidFill>
                  <a:cs typeface="Arial" charset="0"/>
                </a:rPr>
                <a:t>Lubnice 20, 671 07 Uherčice, okres Znojmo, IČO 49438026</a:t>
              </a:r>
            </a:p>
            <a:p>
              <a:pPr algn="ctr"/>
              <a:endParaRPr lang="cs-CZ" sz="2400" dirty="0">
                <a:solidFill>
                  <a:prstClr val="black"/>
                </a:solidFill>
                <a:cs typeface="Arial" charset="0"/>
              </a:endParaRPr>
            </a:p>
            <a:p>
              <a:pPr algn="ctr"/>
              <a:r>
                <a:rPr lang="cs-CZ" sz="2400" dirty="0">
                  <a:solidFill>
                    <a:prstClr val="black"/>
                  </a:solidFill>
                  <a:cs typeface="Arial" charset="0"/>
                </a:rPr>
                <a:t>Tel.515298438, e-mail: zslub@mboxzn.cz</a:t>
              </a:r>
            </a:p>
          </p:txBody>
        </p:sp>
        <p:sp>
          <p:nvSpPr>
            <p:cNvPr id="7" name="Text Box 6"/>
            <p:cNvSpPr txBox="1">
              <a:spLocks noChangeArrowheads="1"/>
            </p:cNvSpPr>
            <p:nvPr/>
          </p:nvSpPr>
          <p:spPr bwMode="auto">
            <a:xfrm>
              <a:off x="0" y="3339"/>
              <a:ext cx="5760" cy="2708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</p:spPr>
          <p:txBody>
            <a:bodyPr>
              <a:spAutoFit/>
            </a:bodyPr>
            <a:lstStyle/>
            <a:p>
              <a:pPr algn="ctr">
                <a:spcBef>
                  <a:spcPct val="50000"/>
                </a:spcBef>
              </a:pPr>
              <a:endParaRPr lang="cs-CZ" sz="2400" b="1" dirty="0" smtClean="0">
                <a:solidFill>
                  <a:prstClr val="black"/>
                </a:solidFill>
                <a:cs typeface="Arial" charset="0"/>
              </a:endParaRPr>
            </a:p>
            <a:p>
              <a:pPr algn="ctr">
                <a:spcBef>
                  <a:spcPct val="50000"/>
                </a:spcBef>
              </a:pPr>
              <a:endParaRPr lang="cs-CZ" sz="2400" b="1" dirty="0" smtClean="0">
                <a:solidFill>
                  <a:prstClr val="black"/>
                </a:solidFill>
                <a:cs typeface="Arial" charset="0"/>
              </a:endParaRPr>
            </a:p>
            <a:p>
              <a:pPr algn="ctr">
                <a:spcBef>
                  <a:spcPct val="50000"/>
                </a:spcBef>
              </a:pPr>
              <a:endParaRPr lang="cs-CZ" sz="2400" b="1" dirty="0" smtClean="0">
                <a:solidFill>
                  <a:prstClr val="black"/>
                </a:solidFill>
                <a:cs typeface="Arial" charset="0"/>
              </a:endParaRPr>
            </a:p>
            <a:p>
              <a:pPr algn="ctr">
                <a:spcBef>
                  <a:spcPct val="50000"/>
                </a:spcBef>
              </a:pPr>
              <a:endParaRPr lang="cs-CZ" sz="2400" b="1" dirty="0" smtClean="0">
                <a:solidFill>
                  <a:prstClr val="black"/>
                </a:solidFill>
                <a:cs typeface="Arial" charset="0"/>
              </a:endParaRPr>
            </a:p>
            <a:p>
              <a:pPr algn="ctr">
                <a:spcBef>
                  <a:spcPct val="50000"/>
                </a:spcBef>
              </a:pPr>
              <a:r>
                <a:rPr lang="cs-CZ" sz="2400" b="1" dirty="0" smtClean="0">
                  <a:solidFill>
                    <a:prstClr val="black"/>
                  </a:solidFill>
                  <a:cs typeface="Arial" charset="0"/>
                </a:rPr>
                <a:t>Číslo </a:t>
              </a:r>
              <a:r>
                <a:rPr lang="cs-CZ" sz="2400" b="1" dirty="0">
                  <a:solidFill>
                    <a:prstClr val="black"/>
                  </a:solidFill>
                  <a:cs typeface="Arial" charset="0"/>
                </a:rPr>
                <a:t>DUM:  </a:t>
              </a:r>
              <a:r>
                <a:rPr lang="cs-CZ" sz="2400" b="1" dirty="0" smtClean="0">
                  <a:solidFill>
                    <a:prstClr val="black"/>
                  </a:solidFill>
                  <a:cs typeface="Arial" charset="0"/>
                </a:rPr>
                <a:t>VY_32_INOVACE_CJ8_06</a:t>
              </a:r>
              <a:r>
                <a:rPr lang="cs-CZ" b="1" dirty="0" smtClean="0">
                  <a:solidFill>
                    <a:prstClr val="black"/>
                  </a:solidFill>
                  <a:cs typeface="Arial" charset="0"/>
                </a:rPr>
                <a:t> </a:t>
              </a:r>
              <a:endParaRPr lang="cs-CZ" b="1" dirty="0">
                <a:solidFill>
                  <a:prstClr val="black"/>
                </a:solidFill>
                <a:cs typeface="Arial" charset="0"/>
              </a:endParaRPr>
            </a:p>
          </p:txBody>
        </p:sp>
      </p:grpSp>
    </p:spTree>
    <p:extLst>
      <p:ext uri="{BB962C8B-B14F-4D97-AF65-F5344CB8AC3E}">
        <p14:creationId xmlns="" xmlns:p14="http://schemas.microsoft.com/office/powerpoint/2010/main" val="580582371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9938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marL="0" indent="0">
              <a:buFont typeface="Arial" charset="0"/>
              <a:buNone/>
            </a:pPr>
            <a:r>
              <a:rPr lang="cs-CZ" dirty="0" smtClean="0"/>
              <a:t>Autor: Mgr. Pavlína </a:t>
            </a:r>
            <a:r>
              <a:rPr lang="cs-CZ" dirty="0" err="1" smtClean="0"/>
              <a:t>Nikolová</a:t>
            </a:r>
            <a:endParaRPr lang="cs-CZ" dirty="0" smtClean="0"/>
          </a:p>
          <a:p>
            <a:pPr marL="0" indent="0">
              <a:buFont typeface="Arial" charset="0"/>
              <a:buNone/>
            </a:pPr>
            <a:r>
              <a:rPr lang="cs-CZ" dirty="0" smtClean="0"/>
              <a:t>Datum tvorby: 1. 10. 2012</a:t>
            </a: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096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Anotace a metodický pokyn</a:t>
            </a:r>
          </a:p>
        </p:txBody>
      </p:sp>
      <p:sp>
        <p:nvSpPr>
          <p:cNvPr id="4096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smtClean="0"/>
              <a:t>materiál je určen pro žáky 8. třídy ZŠ</a:t>
            </a:r>
          </a:p>
          <a:p>
            <a:r>
              <a:rPr lang="cs-CZ" dirty="0" smtClean="0"/>
              <a:t>slouží k zopakování učiva o přívlastku volném a těsném a procvičení interpunkce. V závěru si žáci procvičí tvoření vět s přístavkem.</a:t>
            </a: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cs-CZ" dirty="0" smtClean="0"/>
              <a:t>8. třída</a:t>
            </a:r>
            <a:endParaRPr lang="cs-CZ" dirty="0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r>
              <a:rPr lang="cs-CZ" dirty="0" smtClean="0"/>
              <a:t>Přívlastek volný, těsný, přístavek</a:t>
            </a:r>
            <a:endParaRPr lang="cs-CZ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Nadpis 3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Přívlastek</a:t>
            </a:r>
            <a:endParaRPr lang="cs-CZ" dirty="0"/>
          </a:p>
        </p:txBody>
      </p:sp>
      <p:sp>
        <p:nvSpPr>
          <p:cNvPr id="5" name="Zástupný symbol pro text 4"/>
          <p:cNvSpPr>
            <a:spLocks noGrp="1"/>
          </p:cNvSpPr>
          <p:nvPr>
            <p:ph sz="half" idx="1"/>
          </p:nvPr>
        </p:nvSpPr>
        <p:spPr/>
        <p:txBody>
          <a:bodyPr/>
          <a:lstStyle/>
          <a:p>
            <a:r>
              <a:rPr lang="cs-CZ" dirty="0" smtClean="0"/>
              <a:t>volný</a:t>
            </a:r>
            <a:endParaRPr lang="cs-CZ" dirty="0"/>
          </a:p>
        </p:txBody>
      </p:sp>
      <p:sp>
        <p:nvSpPr>
          <p:cNvPr id="7" name="Zástupný symbol pro text 6"/>
          <p:cNvSpPr>
            <a:spLocks noGrp="1"/>
          </p:cNvSpPr>
          <p:nvPr>
            <p:ph sz="half" idx="2"/>
          </p:nvPr>
        </p:nvSpPr>
        <p:spPr/>
        <p:txBody>
          <a:bodyPr/>
          <a:lstStyle/>
          <a:p>
            <a:r>
              <a:rPr lang="cs-CZ" dirty="0" smtClean="0"/>
              <a:t>těsný</a:t>
            </a:r>
            <a:endParaRPr lang="cs-CZ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Nadpis 3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Přívlastek</a:t>
            </a:r>
            <a:endParaRPr lang="cs-CZ" dirty="0"/>
          </a:p>
        </p:txBody>
      </p:sp>
      <p:sp>
        <p:nvSpPr>
          <p:cNvPr id="5" name="Zástupný symbol pro text 4"/>
          <p:cNvSpPr>
            <a:spLocks noGrp="1"/>
          </p:cNvSpPr>
          <p:nvPr>
            <p:ph sz="half" idx="1"/>
          </p:nvPr>
        </p:nvSpPr>
        <p:spPr/>
        <p:txBody>
          <a:bodyPr/>
          <a:lstStyle/>
          <a:p>
            <a:r>
              <a:rPr lang="cs-CZ" dirty="0" smtClean="0"/>
              <a:t>volný:</a:t>
            </a:r>
          </a:p>
          <a:p>
            <a:endParaRPr lang="cs-CZ" dirty="0" smtClean="0"/>
          </a:p>
          <a:p>
            <a:pPr>
              <a:buNone/>
            </a:pPr>
            <a:r>
              <a:rPr lang="cs-CZ" dirty="0" smtClean="0"/>
              <a:t>Stojí za podstatným jménem.</a:t>
            </a:r>
          </a:p>
          <a:p>
            <a:pPr>
              <a:buNone/>
            </a:pPr>
            <a:r>
              <a:rPr lang="cs-CZ" dirty="0" smtClean="0"/>
              <a:t>Nezužuje jeho význam a z věty ho můžeme vypustit.</a:t>
            </a:r>
          </a:p>
          <a:p>
            <a:pPr>
              <a:buNone/>
            </a:pPr>
            <a:r>
              <a:rPr lang="cs-CZ" dirty="0" smtClean="0"/>
              <a:t>Oddělujeme ho čárkami.</a:t>
            </a:r>
            <a:endParaRPr lang="cs-CZ" dirty="0"/>
          </a:p>
        </p:txBody>
      </p:sp>
      <p:sp>
        <p:nvSpPr>
          <p:cNvPr id="7" name="Zástupný symbol pro text 6"/>
          <p:cNvSpPr>
            <a:spLocks noGrp="1"/>
          </p:cNvSpPr>
          <p:nvPr>
            <p:ph sz="half" idx="2"/>
          </p:nvPr>
        </p:nvSpPr>
        <p:spPr/>
        <p:txBody>
          <a:bodyPr/>
          <a:lstStyle/>
          <a:p>
            <a:r>
              <a:rPr lang="cs-CZ" dirty="0" smtClean="0"/>
              <a:t>těsný</a:t>
            </a:r>
          </a:p>
          <a:p>
            <a:endParaRPr lang="cs-CZ" dirty="0" smtClean="0"/>
          </a:p>
          <a:p>
            <a:pPr>
              <a:buNone/>
            </a:pPr>
            <a:r>
              <a:rPr lang="cs-CZ" dirty="0" smtClean="0"/>
              <a:t>Stojí za podstatným jménem.</a:t>
            </a:r>
          </a:p>
          <a:p>
            <a:pPr>
              <a:buNone/>
            </a:pPr>
            <a:r>
              <a:rPr lang="cs-CZ" dirty="0" smtClean="0"/>
              <a:t>Vyjadřuje jeho podstatnou vlastnost, nemůžeme ho vypustit.</a:t>
            </a:r>
          </a:p>
          <a:p>
            <a:pPr>
              <a:buNone/>
            </a:pPr>
            <a:r>
              <a:rPr lang="cs-CZ" dirty="0" smtClean="0"/>
              <a:t>Neoddělujeme ho čárkami.</a:t>
            </a:r>
          </a:p>
          <a:p>
            <a:pPr>
              <a:buNone/>
            </a:pPr>
            <a:endParaRPr lang="cs-CZ" dirty="0" smtClean="0"/>
          </a:p>
          <a:p>
            <a:pPr>
              <a:buNone/>
            </a:pPr>
            <a:endParaRPr lang="cs-CZ" dirty="0" smtClean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Nadpis 4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Rozlište, který přívlastek můžeme vypustit a který ne:</a:t>
            </a:r>
            <a:endParaRPr lang="cs-CZ" dirty="0"/>
          </a:p>
        </p:txBody>
      </p:sp>
      <p:sp>
        <p:nvSpPr>
          <p:cNvPr id="6" name="Zástupný symbol pro obsah 5"/>
          <p:cNvSpPr>
            <a:spLocks noGrp="1"/>
          </p:cNvSpPr>
          <p:nvPr>
            <p:ph idx="1"/>
          </p:nvPr>
        </p:nvSpPr>
        <p:spPr>
          <a:xfrm>
            <a:off x="395536" y="1628800"/>
            <a:ext cx="8229600" cy="4572000"/>
          </a:xfrm>
        </p:spPr>
        <p:txBody>
          <a:bodyPr>
            <a:normAutofit fontScale="92500" lnSpcReduction="10000"/>
          </a:bodyPr>
          <a:lstStyle/>
          <a:p>
            <a:pPr>
              <a:buNone/>
            </a:pPr>
            <a:r>
              <a:rPr lang="cs-CZ" i="1" dirty="0" smtClean="0"/>
              <a:t>Žáci </a:t>
            </a:r>
            <a:r>
              <a:rPr lang="cs-CZ" i="1" u="sng" dirty="0" smtClean="0"/>
              <a:t>přihlášení do klubu</a:t>
            </a:r>
            <a:r>
              <a:rPr lang="cs-CZ" i="1" dirty="0" smtClean="0"/>
              <a:t> půjdou se mnou.</a:t>
            </a:r>
          </a:p>
          <a:p>
            <a:pPr>
              <a:buNone/>
            </a:pPr>
            <a:endParaRPr lang="cs-CZ" i="1" dirty="0" smtClean="0"/>
          </a:p>
          <a:p>
            <a:pPr>
              <a:buNone/>
            </a:pPr>
            <a:r>
              <a:rPr lang="cs-CZ" i="1" dirty="0" smtClean="0"/>
              <a:t>Dlouhý stůl </a:t>
            </a:r>
            <a:r>
              <a:rPr lang="cs-CZ" i="1" u="sng" dirty="0" smtClean="0"/>
              <a:t>obklopený židlemi</a:t>
            </a:r>
            <a:r>
              <a:rPr lang="cs-CZ" i="1" dirty="0" smtClean="0"/>
              <a:t> byl zaplněný dětskými kresbami.</a:t>
            </a:r>
          </a:p>
          <a:p>
            <a:pPr>
              <a:buNone/>
            </a:pPr>
            <a:endParaRPr lang="cs-CZ" i="1" dirty="0" smtClean="0"/>
          </a:p>
          <a:p>
            <a:pPr>
              <a:buNone/>
            </a:pPr>
            <a:r>
              <a:rPr lang="cs-CZ" i="1" dirty="0" smtClean="0"/>
              <a:t>Anička </a:t>
            </a:r>
            <a:r>
              <a:rPr lang="cs-CZ" i="1" u="sng" dirty="0" smtClean="0"/>
              <a:t>sedící se mnou v lavici</a:t>
            </a:r>
            <a:r>
              <a:rPr lang="cs-CZ" i="1" dirty="0" smtClean="0"/>
              <a:t> se hlasitě rozesmála.</a:t>
            </a:r>
          </a:p>
          <a:p>
            <a:pPr>
              <a:buNone/>
            </a:pPr>
            <a:endParaRPr lang="cs-CZ" i="1" dirty="0" smtClean="0"/>
          </a:p>
          <a:p>
            <a:pPr>
              <a:buNone/>
            </a:pPr>
            <a:r>
              <a:rPr lang="cs-CZ" i="1" dirty="0" smtClean="0"/>
              <a:t>Obilniny mají dlouhé elastické stéblo </a:t>
            </a:r>
            <a:r>
              <a:rPr lang="cs-CZ" i="1" u="sng" dirty="0" smtClean="0"/>
              <a:t>členěné kolénky. </a:t>
            </a:r>
          </a:p>
          <a:p>
            <a:pPr>
              <a:buNone/>
            </a:pPr>
            <a:endParaRPr lang="cs-CZ" i="1" u="sng" dirty="0" smtClean="0"/>
          </a:p>
          <a:p>
            <a:pPr>
              <a:buNone/>
            </a:pPr>
            <a:endParaRPr lang="cs-CZ" i="1" u="sng" dirty="0" smtClean="0"/>
          </a:p>
          <a:p>
            <a:pPr>
              <a:buNone/>
            </a:pPr>
            <a:endParaRPr lang="cs-CZ" i="1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Nadpis 4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Rozlište, který přívlastek můžeme vypustit a který ne:</a:t>
            </a:r>
            <a:endParaRPr lang="cs-CZ" dirty="0"/>
          </a:p>
        </p:txBody>
      </p:sp>
      <p:sp>
        <p:nvSpPr>
          <p:cNvPr id="6" name="Zástupný symbol pro obsah 5"/>
          <p:cNvSpPr>
            <a:spLocks noGrp="1"/>
          </p:cNvSpPr>
          <p:nvPr>
            <p:ph idx="1"/>
          </p:nvPr>
        </p:nvSpPr>
        <p:spPr>
          <a:xfrm>
            <a:off x="395536" y="1628800"/>
            <a:ext cx="8229600" cy="4572000"/>
          </a:xfrm>
        </p:spPr>
        <p:txBody>
          <a:bodyPr>
            <a:normAutofit fontScale="92500" lnSpcReduction="10000"/>
          </a:bodyPr>
          <a:lstStyle/>
          <a:p>
            <a:pPr>
              <a:buNone/>
            </a:pPr>
            <a:r>
              <a:rPr lang="cs-CZ" i="1" dirty="0" smtClean="0"/>
              <a:t>Žáci </a:t>
            </a:r>
            <a:r>
              <a:rPr lang="cs-CZ" i="1" u="sng" dirty="0" smtClean="0"/>
              <a:t>přihlášení do klubu</a:t>
            </a:r>
            <a:r>
              <a:rPr lang="cs-CZ" i="1" dirty="0" smtClean="0"/>
              <a:t> půjdou se mnou.</a:t>
            </a:r>
          </a:p>
          <a:p>
            <a:pPr>
              <a:buNone/>
            </a:pPr>
            <a:endParaRPr lang="cs-CZ" i="1" dirty="0" smtClean="0"/>
          </a:p>
          <a:p>
            <a:pPr>
              <a:buNone/>
            </a:pPr>
            <a:r>
              <a:rPr lang="cs-CZ" i="1" dirty="0" smtClean="0"/>
              <a:t>Dlouhý stůl, </a:t>
            </a:r>
            <a:r>
              <a:rPr lang="cs-CZ" i="1" u="sng" dirty="0" smtClean="0"/>
              <a:t>obklopený židlemi,</a:t>
            </a:r>
            <a:r>
              <a:rPr lang="cs-CZ" i="1" dirty="0" smtClean="0"/>
              <a:t> byl zaplněný dětskými kresbami.</a:t>
            </a:r>
          </a:p>
          <a:p>
            <a:pPr>
              <a:buNone/>
            </a:pPr>
            <a:endParaRPr lang="cs-CZ" i="1" dirty="0" smtClean="0"/>
          </a:p>
          <a:p>
            <a:pPr>
              <a:buNone/>
            </a:pPr>
            <a:r>
              <a:rPr lang="cs-CZ" i="1" dirty="0" smtClean="0"/>
              <a:t>Anička, </a:t>
            </a:r>
            <a:r>
              <a:rPr lang="cs-CZ" i="1" u="sng" dirty="0" smtClean="0"/>
              <a:t>sedící se mnou v lavici,</a:t>
            </a:r>
            <a:r>
              <a:rPr lang="cs-CZ" i="1" dirty="0" smtClean="0"/>
              <a:t> se hlasitě rozesmála.</a:t>
            </a:r>
          </a:p>
          <a:p>
            <a:pPr>
              <a:buNone/>
            </a:pPr>
            <a:endParaRPr lang="cs-CZ" i="1" dirty="0" smtClean="0"/>
          </a:p>
          <a:p>
            <a:pPr>
              <a:buNone/>
            </a:pPr>
            <a:r>
              <a:rPr lang="cs-CZ" i="1" dirty="0" smtClean="0"/>
              <a:t>Obilniny mají dlouhé elastické stéblo </a:t>
            </a:r>
            <a:r>
              <a:rPr lang="cs-CZ" i="1" u="sng" dirty="0" smtClean="0"/>
              <a:t>členěné kolénky. </a:t>
            </a:r>
          </a:p>
          <a:p>
            <a:pPr>
              <a:buNone/>
            </a:pPr>
            <a:endParaRPr lang="cs-CZ" i="1" u="sng" dirty="0" smtClean="0"/>
          </a:p>
          <a:p>
            <a:pPr>
              <a:buNone/>
            </a:pPr>
            <a:endParaRPr lang="cs-CZ" i="1" u="sng" dirty="0" smtClean="0"/>
          </a:p>
          <a:p>
            <a:pPr>
              <a:buNone/>
            </a:pPr>
            <a:endParaRPr lang="cs-CZ" i="1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Přístavek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>
              <a:buNone/>
            </a:pPr>
            <a:endParaRPr lang="cs-CZ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Přístavek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pPr>
              <a:buNone/>
            </a:pPr>
            <a:r>
              <a:rPr lang="cs-CZ" sz="4000" dirty="0" smtClean="0"/>
              <a:t>Volně připojený přívlastek, který se od volného přívlastku liší tím, že řídící podstatné jméno nespecifikuje, ale jiným způsobem pojmenovává totéž.</a:t>
            </a:r>
          </a:p>
          <a:p>
            <a:pPr>
              <a:buNone/>
            </a:pPr>
            <a:r>
              <a:rPr lang="cs-CZ" sz="4000" dirty="0" smtClean="0"/>
              <a:t>Oddělujeme ho čárkami.</a:t>
            </a:r>
            <a:endParaRPr lang="cs-CZ" sz="4000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Označ přístavky: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>
              <a:buNone/>
            </a:pPr>
            <a:r>
              <a:rPr lang="cs-CZ" i="1" dirty="0" smtClean="0"/>
              <a:t>Anička moje nejlepší kamarádka se odstěhovala do Prahy.</a:t>
            </a:r>
          </a:p>
          <a:p>
            <a:pPr>
              <a:buNone/>
            </a:pPr>
            <a:endParaRPr lang="cs-CZ" i="1" dirty="0" smtClean="0"/>
          </a:p>
          <a:p>
            <a:pPr>
              <a:buNone/>
            </a:pPr>
            <a:r>
              <a:rPr lang="cs-CZ" i="1" dirty="0" smtClean="0"/>
              <a:t>Slovní zásobu soubor všech slov a slovních spojení v jazyce zachycují slovníky.</a:t>
            </a:r>
          </a:p>
          <a:p>
            <a:pPr>
              <a:buNone/>
            </a:pPr>
            <a:endParaRPr lang="cs-CZ" i="1" dirty="0" smtClean="0"/>
          </a:p>
          <a:p>
            <a:pPr>
              <a:buNone/>
            </a:pPr>
            <a:r>
              <a:rPr lang="cs-CZ" i="1" dirty="0" smtClean="0"/>
              <a:t>Václav Čtvrtek autor pohádek pro děti vyprávěl o makové panence.</a:t>
            </a:r>
            <a:endParaRPr lang="cs-CZ" i="1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Označ přístavky: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>
              <a:buNone/>
            </a:pPr>
            <a:r>
              <a:rPr lang="cs-CZ" i="1" dirty="0" smtClean="0"/>
              <a:t>Anička, </a:t>
            </a:r>
            <a:r>
              <a:rPr lang="cs-CZ" i="1" u="sng" dirty="0" smtClean="0"/>
              <a:t>moje nejlepší kamarádka</a:t>
            </a:r>
            <a:r>
              <a:rPr lang="cs-CZ" i="1" dirty="0" smtClean="0"/>
              <a:t>, se odstěhovala do Prahy.</a:t>
            </a:r>
          </a:p>
          <a:p>
            <a:pPr>
              <a:buNone/>
            </a:pPr>
            <a:endParaRPr lang="cs-CZ" i="1" dirty="0" smtClean="0"/>
          </a:p>
          <a:p>
            <a:pPr>
              <a:buNone/>
            </a:pPr>
            <a:r>
              <a:rPr lang="cs-CZ" i="1" dirty="0" smtClean="0"/>
              <a:t>Slovní zásobu, </a:t>
            </a:r>
            <a:r>
              <a:rPr lang="cs-CZ" i="1" u="sng" dirty="0" smtClean="0"/>
              <a:t>soubor všech slov a slovních spojení v jazyce</a:t>
            </a:r>
            <a:r>
              <a:rPr lang="cs-CZ" i="1" dirty="0" smtClean="0"/>
              <a:t>, zachycují slovníky.</a:t>
            </a:r>
          </a:p>
          <a:p>
            <a:pPr>
              <a:buNone/>
            </a:pPr>
            <a:endParaRPr lang="cs-CZ" i="1" dirty="0" smtClean="0"/>
          </a:p>
          <a:p>
            <a:pPr>
              <a:buNone/>
            </a:pPr>
            <a:r>
              <a:rPr lang="cs-CZ" i="1" dirty="0" smtClean="0"/>
              <a:t>Václav Čtvrtek, </a:t>
            </a:r>
            <a:r>
              <a:rPr lang="cs-CZ" i="1" u="sng" dirty="0" smtClean="0"/>
              <a:t>autor pohádek pro děti</a:t>
            </a:r>
            <a:r>
              <a:rPr lang="cs-CZ" i="1" dirty="0" smtClean="0"/>
              <a:t>, vyprávěl o makové panence.</a:t>
            </a:r>
            <a:endParaRPr lang="cs-CZ" i="1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cs-CZ" dirty="0" smtClean="0"/>
              <a:t>Vymysli věty, ve kterých použiješ tyto výrazy jako přístavky: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>
              <a:buNone/>
            </a:pPr>
            <a:r>
              <a:rPr lang="cs-CZ" i="1" dirty="0" smtClean="0"/>
              <a:t>učitel národů</a:t>
            </a:r>
          </a:p>
          <a:p>
            <a:pPr>
              <a:buNone/>
            </a:pPr>
            <a:r>
              <a:rPr lang="cs-CZ" i="1" dirty="0" smtClean="0"/>
              <a:t>největší řeka světa</a:t>
            </a:r>
          </a:p>
          <a:p>
            <a:pPr>
              <a:buNone/>
            </a:pPr>
            <a:r>
              <a:rPr lang="cs-CZ" i="1" dirty="0" smtClean="0"/>
              <a:t>nauka o stavbě vět a souvětí</a:t>
            </a:r>
          </a:p>
          <a:p>
            <a:pPr>
              <a:buNone/>
            </a:pPr>
            <a:r>
              <a:rPr lang="cs-CZ" i="1" dirty="0" smtClean="0"/>
              <a:t>skladatel opery Rusalka</a:t>
            </a:r>
          </a:p>
          <a:p>
            <a:pPr>
              <a:buNone/>
            </a:pPr>
            <a:r>
              <a:rPr lang="cs-CZ" i="1" dirty="0" smtClean="0"/>
              <a:t>hlavní město Španělska</a:t>
            </a:r>
          </a:p>
          <a:p>
            <a:pPr>
              <a:buNone/>
            </a:pPr>
            <a:r>
              <a:rPr lang="cs-CZ" i="1" dirty="0" smtClean="0"/>
              <a:t>můj otec</a:t>
            </a:r>
          </a:p>
          <a:p>
            <a:pPr>
              <a:buNone/>
            </a:pPr>
            <a:r>
              <a:rPr lang="cs-CZ" i="1" dirty="0" smtClean="0"/>
              <a:t>ž</a:t>
            </a:r>
            <a:r>
              <a:rPr lang="cs-CZ" i="1" smtClean="0"/>
              <a:t>ák </a:t>
            </a:r>
            <a:r>
              <a:rPr lang="cs-CZ" i="1" dirty="0" smtClean="0"/>
              <a:t>osmé třídy</a:t>
            </a:r>
            <a:endParaRPr lang="cs-CZ" i="1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Talent">
  <a:themeElements>
    <a:clrScheme name="Talent">
      <a:dk1>
        <a:sysClr val="windowText" lastClr="000000"/>
      </a:dk1>
      <a:lt1>
        <a:sysClr val="window" lastClr="FFFFFF"/>
      </a:lt1>
      <a:dk2>
        <a:srgbClr val="666666"/>
      </a:dk2>
      <a:lt2>
        <a:srgbClr val="D2D2D2"/>
      </a:lt2>
      <a:accent1>
        <a:srgbClr val="FF388C"/>
      </a:accent1>
      <a:accent2>
        <a:srgbClr val="E40059"/>
      </a:accent2>
      <a:accent3>
        <a:srgbClr val="9C007F"/>
      </a:accent3>
      <a:accent4>
        <a:srgbClr val="68007F"/>
      </a:accent4>
      <a:accent5>
        <a:srgbClr val="005BD3"/>
      </a:accent5>
      <a:accent6>
        <a:srgbClr val="00349E"/>
      </a:accent6>
      <a:hlink>
        <a:srgbClr val="17BBFD"/>
      </a:hlink>
      <a:folHlink>
        <a:srgbClr val="FF79C2"/>
      </a:folHlink>
    </a:clrScheme>
    <a:fontScheme name="Talent">
      <a:majorFont>
        <a:latin typeface="Century Gothic"/>
        <a:ea typeface=""/>
        <a:cs typeface=""/>
        <a:font script="Jpan" typeface="HGｺﾞｼｯｸM"/>
        <a:font script="Hang" typeface="HY중고딕"/>
        <a:font script="Hans" typeface="幼圆"/>
        <a:font script="Hant" typeface="微軟正黑體"/>
        <a:font script="Arab" typeface="Tahoma"/>
        <a:font script="Hebr" typeface="Gisha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</a:majorFont>
      <a:minorFont>
        <a:latin typeface="Century Gothic"/>
        <a:ea typeface=""/>
        <a:cs typeface=""/>
        <a:font script="Jpan" typeface="ＭＳ ゴシック"/>
        <a:font script="Hang" typeface="HY중고딕"/>
        <a:font script="Hans" typeface="幼圆"/>
        <a:font script="Hant" typeface="微軟正黑體"/>
        <a:font script="Arab" typeface="Tahoma"/>
        <a:font script="Hebr" typeface="Gisha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Verdana"/>
        <a:font script="Uigh" typeface="Microsoft Uighur"/>
      </a:minorFont>
    </a:fontScheme>
    <a:fmtScheme name="Talent">
      <a:fillStyleLst>
        <a:solidFill>
          <a:schemeClr val="phClr"/>
        </a:solidFill>
        <a:gradFill rotWithShape="1">
          <a:gsLst>
            <a:gs pos="0">
              <a:schemeClr val="phClr">
                <a:tint val="10000"/>
                <a:satMod val="300000"/>
              </a:schemeClr>
            </a:gs>
            <a:gs pos="34000">
              <a:schemeClr val="phClr">
                <a:tint val="13500"/>
                <a:satMod val="250000"/>
              </a:schemeClr>
            </a:gs>
            <a:gs pos="100000">
              <a:schemeClr val="phClr">
                <a:tint val="60000"/>
                <a:satMod val="200000"/>
              </a:schemeClr>
            </a:gs>
          </a:gsLst>
          <a:path path="circle">
            <a:fillToRect l="50000" t="155000" r="50000" b="-55000"/>
          </a:path>
        </a:gradFill>
        <a:gradFill rotWithShape="1">
          <a:gsLst>
            <a:gs pos="0">
              <a:schemeClr val="phClr">
                <a:tint val="60000"/>
                <a:satMod val="160000"/>
              </a:schemeClr>
            </a:gs>
            <a:gs pos="46000">
              <a:schemeClr val="phClr">
                <a:tint val="86000"/>
                <a:satMod val="160000"/>
              </a:schemeClr>
            </a:gs>
            <a:gs pos="100000">
              <a:schemeClr val="phClr">
                <a:shade val="40000"/>
                <a:satMod val="160000"/>
              </a:schemeClr>
            </a:gs>
          </a:gsLst>
          <a:path path="circle">
            <a:fillToRect l="50000" t="155000" r="50000" b="-55000"/>
          </a:path>
        </a:gradFill>
      </a:fillStyleLst>
      <a:lnStyleLst>
        <a:ln w="9525" cap="flat" cmpd="sng" algn="ctr">
          <a:solidFill>
            <a:schemeClr val="phClr">
              <a:satMod val="120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63500" dist="25400" dir="14700000" algn="t" rotWithShape="0">
              <a:srgbClr val="000000">
                <a:alpha val="50000"/>
              </a:srgbClr>
            </a:outerShdw>
          </a:effectLst>
        </a:effectStyle>
        <a:effectStyle>
          <a:effectLst>
            <a:outerShdw blurRad="50800" dist="38100" dir="14700000" algn="t" rotWithShape="0">
              <a:srgbClr val="000000">
                <a:alpha val="60000"/>
              </a:srgbClr>
            </a:outerShdw>
          </a:effectLst>
        </a:effectStyle>
        <a:effectStyle>
          <a:effectLst>
            <a:outerShdw blurRad="50800" dist="38100" dir="14700000" algn="t" rotWithShape="0">
              <a:srgbClr val="000000">
                <a:alpha val="60000"/>
              </a:srgbClr>
            </a:outerShdw>
          </a:effectLst>
          <a:scene3d>
            <a:camera prst="orthographicFront" fov="0">
              <a:rot lat="0" lon="0" rev="0"/>
            </a:camera>
            <a:lightRig rig="contrasting" dir="t">
              <a:rot lat="0" lon="0" rev="3600000"/>
            </a:lightRig>
          </a:scene3d>
          <a:sp3d prstMaterial="plastic">
            <a:bevelT w="127000" h="38200" prst="relaxedInset"/>
            <a:contourClr>
              <a:schemeClr val="phClr"/>
            </a:contourClr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shade val="48000"/>
                <a:satMod val="230000"/>
              </a:schemeClr>
            </a:gs>
            <a:gs pos="60000">
              <a:schemeClr val="phClr">
                <a:shade val="92000"/>
                <a:satMod val="230000"/>
              </a:schemeClr>
            </a:gs>
            <a:gs pos="100000">
              <a:schemeClr val="phClr">
                <a:tint val="85000"/>
                <a:satMod val="400000"/>
              </a:schemeClr>
            </a:gs>
          </a:gsLst>
          <a:lin ang="5400000" scaled="0"/>
        </a:gradFill>
        <a:blipFill>
          <a:blip xmlns:r="http://schemas.openxmlformats.org/officeDocument/2006/relationships" r:embed="rId1">
            <a:duotone>
              <a:schemeClr val="phClr">
                <a:shade val="1200"/>
                <a:satMod val="150000"/>
              </a:schemeClr>
              <a:schemeClr val="phClr">
                <a:tint val="90000"/>
                <a:satMod val="150000"/>
              </a:schemeClr>
            </a:duotone>
          </a:blip>
          <a:tile tx="0" ty="0" sx="70000" sy="70000" flip="none" algn="tl"/>
        </a:blip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/>
  <TotalTime>63</TotalTime>
  <Words>371</Words>
  <Application>Microsoft Office PowerPoint</Application>
  <PresentationFormat>Předvádění na obrazovce (4:3)</PresentationFormat>
  <Paragraphs>76</Paragraphs>
  <Slides>13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13</vt:i4>
      </vt:variant>
    </vt:vector>
  </HeadingPairs>
  <TitlesOfParts>
    <vt:vector size="14" baseType="lpstr">
      <vt:lpstr>Talent</vt:lpstr>
      <vt:lpstr>Snímek 1</vt:lpstr>
      <vt:lpstr>Snímek 2</vt:lpstr>
      <vt:lpstr>Anotace a metodický pokyn</vt:lpstr>
      <vt:lpstr>8. třída</vt:lpstr>
      <vt:lpstr>Přívlastek</vt:lpstr>
      <vt:lpstr>Přívlastek</vt:lpstr>
      <vt:lpstr>Rozlište, který přívlastek můžeme vypustit a který ne:</vt:lpstr>
      <vt:lpstr>Rozlište, který přívlastek můžeme vypustit a který ne:</vt:lpstr>
      <vt:lpstr>Přístavek</vt:lpstr>
      <vt:lpstr>Přístavek</vt:lpstr>
      <vt:lpstr>Označ přístavky:</vt:lpstr>
      <vt:lpstr>Označ přístavky:</vt:lpstr>
      <vt:lpstr>Vymysli věty, ve kterých použiješ tyto výrazy jako přístavky:</vt:lpstr>
    </vt:vector>
  </TitlesOfParts>
  <Company>Preinstalled</Company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8. třída</dc:title>
  <dc:creator>User</dc:creator>
  <cp:lastModifiedBy>User</cp:lastModifiedBy>
  <cp:revision>5</cp:revision>
  <dcterms:created xsi:type="dcterms:W3CDTF">2012-10-01T17:49:02Z</dcterms:created>
  <dcterms:modified xsi:type="dcterms:W3CDTF">2012-11-17T17:01:25Z</dcterms:modified>
</cp:coreProperties>
</file>