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70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90" autoAdjust="0"/>
  </p:normalViewPr>
  <p:slideViewPr>
    <p:cSldViewPr>
      <p:cViewPr varScale="1">
        <p:scale>
          <a:sx n="71" d="100"/>
          <a:sy n="71" d="100"/>
        </p:scale>
        <p:origin x="-113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496DE78-7604-4A30-8DF0-249C3AEFB01D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A46EAF5-441C-4991-A532-FC980C39C5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96DE78-7604-4A30-8DF0-249C3AEFB01D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46EAF5-441C-4991-A532-FC980C39C5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96DE78-7604-4A30-8DF0-249C3AEFB01D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46EAF5-441C-4991-A532-FC980C39C5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96DE78-7604-4A30-8DF0-249C3AEFB01D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46EAF5-441C-4991-A532-FC980C39C5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96DE78-7604-4A30-8DF0-249C3AEFB01D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46EAF5-441C-4991-A532-FC980C39C5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96DE78-7604-4A30-8DF0-249C3AEFB01D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46EAF5-441C-4991-A532-FC980C39C5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96DE78-7604-4A30-8DF0-249C3AEFB01D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46EAF5-441C-4991-A532-FC980C39C5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496DE78-7604-4A30-8DF0-249C3AEFB01D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46EAF5-441C-4991-A532-FC980C39C5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496DE78-7604-4A30-8DF0-249C3AEFB01D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A46EAF5-441C-4991-A532-FC980C39C5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96DE78-7604-4A30-8DF0-249C3AEFB01D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46EAF5-441C-4991-A532-FC980C39C5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96DE78-7604-4A30-8DF0-249C3AEFB01D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46EAF5-441C-4991-A532-FC980C39C5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496DE78-7604-4A30-8DF0-249C3AEFB01D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A46EAF5-441C-4991-A532-FC980C39C5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/>
          <p:cNvGrpSpPr>
            <a:grpSpLocks noGrp="1"/>
          </p:cNvGrpSpPr>
          <p:nvPr/>
        </p:nvGrpSpPr>
        <p:grpSpPr bwMode="auto">
          <a:xfrm>
            <a:off x="395536" y="274638"/>
            <a:ext cx="8291264" cy="5979327"/>
            <a:chOff x="0" y="0"/>
            <a:chExt cx="5760" cy="6047"/>
          </a:xfrm>
        </p:grpSpPr>
        <p:pic>
          <p:nvPicPr>
            <p:cNvPr id="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Text Box 5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30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endParaRPr lang="cs-CZ" sz="2400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dirty="0" smtClean="0">
                  <a:solidFill>
                    <a:prstClr val="black"/>
                  </a:solidFill>
                  <a:cs typeface="Arial" charset="0"/>
                </a:rPr>
                <a:t>CZ </a:t>
              </a:r>
              <a:r>
                <a:rPr lang="cs-CZ" sz="2400" dirty="0">
                  <a:solidFill>
                    <a:prstClr val="black"/>
                  </a:solidFill>
                  <a:cs typeface="Arial" charset="0"/>
                </a:rPr>
                <a:t>1.07/1.4.00/21.1962</a:t>
              </a:r>
            </a:p>
            <a:p>
              <a:pPr algn="ctr"/>
              <a:endParaRPr lang="cs-CZ" sz="2400" dirty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dirty="0">
                  <a:solidFill>
                    <a:prstClr val="black"/>
                  </a:solidFill>
                  <a:cs typeface="Arial" charset="0"/>
                </a:rPr>
                <a:t>Základní škola, Lubnice, okres Znojmo, příspěvková organizace</a:t>
              </a:r>
            </a:p>
            <a:p>
              <a:pPr algn="ctr"/>
              <a:endParaRPr lang="cs-CZ" sz="2400" u="sng" dirty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u="sng" dirty="0">
                  <a:solidFill>
                    <a:prstClr val="black"/>
                  </a:solidFill>
                  <a:cs typeface="Arial" charset="0"/>
                </a:rPr>
                <a:t>Lubnice 20, 671 07 Uherčice, okres Znojmo, IČO 49438026</a:t>
              </a:r>
            </a:p>
            <a:p>
              <a:pPr algn="ctr"/>
              <a:endParaRPr lang="cs-CZ" sz="2400" dirty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dirty="0">
                  <a:solidFill>
                    <a:prstClr val="black"/>
                  </a:solidFill>
                  <a:cs typeface="Arial" charset="0"/>
                </a:rPr>
                <a:t>Tel.515298438, e-mail: zslub@mboxzn.cz</a:t>
              </a:r>
            </a:p>
          </p:txBody>
        </p:sp>
        <p:sp>
          <p:nvSpPr>
            <p:cNvPr id="7" name="Text Box 6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7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endParaRPr lang="cs-CZ" sz="2400" b="1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endParaRPr lang="cs-CZ" sz="2400" b="1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endParaRPr lang="cs-CZ" sz="2400" b="1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endParaRPr lang="cs-CZ" sz="2400" b="1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r>
                <a:rPr lang="cs-CZ" sz="2400" b="1" dirty="0" smtClean="0">
                  <a:solidFill>
                    <a:prstClr val="black"/>
                  </a:solidFill>
                  <a:cs typeface="Arial" charset="0"/>
                </a:rPr>
                <a:t>Číslo </a:t>
              </a:r>
              <a:r>
                <a:rPr lang="cs-CZ" sz="2400" b="1" dirty="0">
                  <a:solidFill>
                    <a:prstClr val="black"/>
                  </a:solidFill>
                  <a:cs typeface="Arial" charset="0"/>
                </a:rPr>
                <a:t>DUM</a:t>
              </a:r>
              <a:r>
                <a:rPr lang="cs-CZ" sz="2400" b="1">
                  <a:solidFill>
                    <a:prstClr val="black"/>
                  </a:solidFill>
                  <a:cs typeface="Arial" charset="0"/>
                </a:rPr>
                <a:t>:  </a:t>
              </a:r>
              <a:r>
                <a:rPr lang="cs-CZ" sz="2400" b="1" smtClean="0">
                  <a:solidFill>
                    <a:prstClr val="black"/>
                  </a:solidFill>
                  <a:cs typeface="Arial" charset="0"/>
                </a:rPr>
                <a:t>VY_32_INOVACE_CJ7_03</a:t>
              </a:r>
              <a:r>
                <a:rPr lang="cs-CZ" b="1" smtClean="0">
                  <a:solidFill>
                    <a:prstClr val="black"/>
                  </a:solidFill>
                  <a:cs typeface="Arial" charset="0"/>
                </a:rPr>
                <a:t> </a:t>
              </a:r>
              <a:endParaRPr lang="cs-CZ" b="1" dirty="0">
                <a:solidFill>
                  <a:prstClr val="black"/>
                </a:solidFill>
                <a:cs typeface="Arial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58058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Autor:</a:t>
            </a:r>
            <a:r>
              <a:rPr lang="cs-CZ" dirty="0"/>
              <a:t> </a:t>
            </a:r>
            <a:r>
              <a:rPr lang="cs-CZ" dirty="0" smtClean="0"/>
              <a:t>Mgr. Pavlína </a:t>
            </a:r>
            <a:r>
              <a:rPr lang="cs-CZ" dirty="0" err="1" smtClean="0"/>
              <a:t>Nikolová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Datum tvorby: 3.10. 2012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7648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ateriál je určen pro žáky 8. třídy ZŠ</a:t>
            </a:r>
          </a:p>
          <a:p>
            <a:r>
              <a:rPr lang="cs-CZ" dirty="0" smtClean="0"/>
              <a:t>slouží k zopakování učiva o předmětu a příslovečném určení, žáci tyto věčné členy doplňují a prakticky určují.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83605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Předmět </a:t>
            </a:r>
            <a:br>
              <a:rPr lang="cs-CZ" dirty="0" smtClean="0"/>
            </a:br>
            <a:r>
              <a:rPr lang="cs-CZ" dirty="0" smtClean="0"/>
              <a:t>a příslovečné určení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8. třída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Předmět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Příslovečné určení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Opakujeme – jak rozlišíme předmět a příslovečné určení?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Předmět</a:t>
            </a:r>
          </a:p>
          <a:p>
            <a:r>
              <a:rPr lang="cs-CZ" dirty="0" smtClean="0"/>
              <a:t>Ptáme se na něj pádovými otázkami.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Příslovečné určení</a:t>
            </a:r>
          </a:p>
          <a:p>
            <a:r>
              <a:rPr lang="cs-CZ" dirty="0" smtClean="0"/>
              <a:t>Ptáme se na ně otázkami:</a:t>
            </a:r>
          </a:p>
          <a:p>
            <a:pPr>
              <a:buNone/>
            </a:pPr>
            <a:r>
              <a:rPr lang="cs-CZ" dirty="0" smtClean="0"/>
              <a:t>	kde, kdy, jak, proč…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Opakujeme – jak rozlišíme předmět a příslovečné určení?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Předmět</a:t>
            </a:r>
          </a:p>
          <a:p>
            <a:r>
              <a:rPr lang="cs-CZ" dirty="0" smtClean="0"/>
              <a:t>Ptáme se na něj pádovými otázkami.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Příslovečné určení</a:t>
            </a:r>
          </a:p>
          <a:p>
            <a:r>
              <a:rPr lang="cs-CZ" dirty="0" smtClean="0"/>
              <a:t>Ptáme se na ně otázkami:</a:t>
            </a:r>
          </a:p>
          <a:p>
            <a:pPr>
              <a:buNone/>
            </a:pPr>
            <a:r>
              <a:rPr lang="cs-CZ" dirty="0" smtClean="0"/>
              <a:t>	kde, kdy, jak, proč…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Opakujeme – jak rozlišíme předmět a příslovečné určení?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4365104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Co vyjadřují?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Předmět</a:t>
            </a:r>
          </a:p>
          <a:p>
            <a:r>
              <a:rPr lang="cs-CZ" dirty="0" smtClean="0"/>
              <a:t>Osobu, zvíře, nebo věc, které děj zasahuje.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Příslovečné určení</a:t>
            </a:r>
          </a:p>
          <a:p>
            <a:r>
              <a:rPr lang="cs-CZ" dirty="0" smtClean="0"/>
              <a:t>Bližší okolnosti děje.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Opakujeme – jak rozlišíme předmět a příslovečné určení?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4365104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Co vyjadřují?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Předmět</a:t>
            </a:r>
          </a:p>
          <a:p>
            <a:r>
              <a:rPr lang="cs-CZ" dirty="0" smtClean="0"/>
              <a:t>Osobu, zvíře, nebo věc, které děj zasahuje.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Příslovečné určení</a:t>
            </a:r>
          </a:p>
          <a:p>
            <a:r>
              <a:rPr lang="cs-CZ" dirty="0" smtClean="0"/>
              <a:t>Bližší okolnosti děje.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Opakujeme – jak rozlišíme předmět a příslovečné určení?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478323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Na čem závisí?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Předmět</a:t>
            </a:r>
          </a:p>
          <a:p>
            <a:r>
              <a:rPr lang="cs-CZ" dirty="0" smtClean="0"/>
              <a:t>Na slovese nebo přídavném jméně.</a:t>
            </a:r>
          </a:p>
          <a:p>
            <a:endParaRPr lang="cs-CZ" dirty="0" smtClean="0"/>
          </a:p>
          <a:p>
            <a:r>
              <a:rPr lang="cs-CZ" dirty="0" smtClean="0"/>
              <a:t>zavolám </a:t>
            </a:r>
            <a:r>
              <a:rPr lang="cs-CZ" i="1" u="sng" dirty="0" smtClean="0"/>
              <a:t>Petrovi</a:t>
            </a:r>
          </a:p>
          <a:p>
            <a:r>
              <a:rPr lang="cs-CZ" dirty="0" smtClean="0"/>
              <a:t>patřící </a:t>
            </a:r>
            <a:r>
              <a:rPr lang="cs-CZ" i="1" u="sng" dirty="0" smtClean="0"/>
              <a:t>Petrovi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Příslovečné určení</a:t>
            </a:r>
          </a:p>
          <a:p>
            <a:r>
              <a:rPr lang="cs-CZ" dirty="0" smtClean="0"/>
              <a:t>Na slovese, přídavném jméně nebo příslovci.</a:t>
            </a:r>
          </a:p>
          <a:p>
            <a:endParaRPr lang="cs-CZ" dirty="0" smtClean="0"/>
          </a:p>
          <a:p>
            <a:r>
              <a:rPr lang="cs-CZ" dirty="0" err="1" smtClean="0"/>
              <a:t>příjdu</a:t>
            </a:r>
            <a:r>
              <a:rPr lang="cs-CZ" dirty="0" smtClean="0"/>
              <a:t> </a:t>
            </a:r>
            <a:r>
              <a:rPr lang="cs-CZ" i="1" u="sng" dirty="0" smtClean="0"/>
              <a:t>dnes</a:t>
            </a:r>
          </a:p>
          <a:p>
            <a:r>
              <a:rPr lang="cs-CZ" i="1" u="sng" dirty="0" smtClean="0"/>
              <a:t>příliš </a:t>
            </a:r>
            <a:r>
              <a:rPr lang="cs-CZ" dirty="0" smtClean="0"/>
              <a:t>malý</a:t>
            </a:r>
            <a:endParaRPr lang="cs-CZ" i="1" u="sng" dirty="0" smtClean="0"/>
          </a:p>
          <a:p>
            <a:r>
              <a:rPr lang="cs-CZ" i="1" u="sng" dirty="0" smtClean="0"/>
              <a:t>docela </a:t>
            </a:r>
            <a:r>
              <a:rPr lang="cs-CZ" dirty="0" smtClean="0"/>
              <a:t>brzy</a:t>
            </a:r>
            <a:endParaRPr lang="cs-CZ" i="1" u="sng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Opakujeme – jak rozlišíme předmět a příslovečné určení?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478323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Na čem závisí?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příslovečná určení do těchto vět: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556792"/>
            <a:ext cx="828092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Ivan posekl zahradu.</a:t>
            </a:r>
          </a:p>
          <a:p>
            <a:endParaRPr lang="cs-CZ" sz="2800" i="1" dirty="0"/>
          </a:p>
          <a:p>
            <a:endParaRPr lang="cs-CZ" sz="2800" i="1" dirty="0" smtClean="0"/>
          </a:p>
          <a:p>
            <a:r>
              <a:rPr lang="cs-CZ" sz="2800" i="1" dirty="0" smtClean="0"/>
              <a:t>Otoč list.</a:t>
            </a:r>
          </a:p>
          <a:p>
            <a:endParaRPr lang="cs-CZ" sz="2800" i="1" dirty="0"/>
          </a:p>
          <a:p>
            <a:endParaRPr lang="cs-CZ" sz="2800" i="1" dirty="0" smtClean="0"/>
          </a:p>
          <a:p>
            <a:r>
              <a:rPr lang="cs-CZ" sz="2800" i="1" dirty="0" smtClean="0"/>
              <a:t>Pusť televizi.</a:t>
            </a:r>
          </a:p>
          <a:p>
            <a:endParaRPr lang="cs-CZ" sz="2800" i="1" dirty="0"/>
          </a:p>
          <a:p>
            <a:endParaRPr lang="cs-CZ" sz="2800" i="1" dirty="0" smtClean="0"/>
          </a:p>
          <a:p>
            <a:r>
              <a:rPr lang="cs-CZ" sz="2800" i="1" dirty="0" smtClean="0"/>
              <a:t>Vezmi si </a:t>
            </a:r>
            <a:r>
              <a:rPr lang="cs-CZ" sz="2800" i="1" smtClean="0"/>
              <a:t>acypirin</a:t>
            </a:r>
            <a:r>
              <a:rPr lang="cs-CZ" sz="2800" i="1" dirty="0" smtClean="0"/>
              <a:t>.</a:t>
            </a:r>
          </a:p>
          <a:p>
            <a:endParaRPr lang="cs-CZ" sz="2800" i="1" dirty="0"/>
          </a:p>
          <a:p>
            <a:endParaRPr lang="cs-CZ" sz="2800" i="1" dirty="0" smtClean="0"/>
          </a:p>
          <a:p>
            <a:endParaRPr lang="cs-CZ" sz="2800" i="1" dirty="0"/>
          </a:p>
          <a:p>
            <a:endParaRPr lang="cs-CZ" sz="28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 předměty: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556792"/>
            <a:ext cx="828092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Pochlubil se.</a:t>
            </a:r>
          </a:p>
          <a:p>
            <a:endParaRPr lang="cs-CZ" sz="2800" i="1" dirty="0"/>
          </a:p>
          <a:p>
            <a:endParaRPr lang="cs-CZ" sz="2800" i="1" dirty="0" smtClean="0"/>
          </a:p>
          <a:p>
            <a:r>
              <a:rPr lang="cs-CZ" sz="2800" i="1" dirty="0" smtClean="0"/>
              <a:t>Zavolal.</a:t>
            </a:r>
          </a:p>
          <a:p>
            <a:endParaRPr lang="cs-CZ" sz="2800" i="1" dirty="0"/>
          </a:p>
          <a:p>
            <a:endParaRPr lang="cs-CZ" sz="2800" i="1" dirty="0" smtClean="0"/>
          </a:p>
          <a:p>
            <a:r>
              <a:rPr lang="cs-CZ" sz="2800" i="1" dirty="0" smtClean="0"/>
              <a:t>Ukaž!</a:t>
            </a:r>
          </a:p>
          <a:p>
            <a:endParaRPr lang="cs-CZ" sz="2800" i="1" dirty="0"/>
          </a:p>
          <a:p>
            <a:endParaRPr lang="cs-CZ" sz="2800" i="1" dirty="0" smtClean="0"/>
          </a:p>
          <a:p>
            <a:r>
              <a:rPr lang="cs-CZ" sz="2800" i="1" dirty="0" smtClean="0"/>
              <a:t>Napiš!</a:t>
            </a:r>
          </a:p>
          <a:p>
            <a:endParaRPr lang="cs-CZ" sz="2800" i="1" dirty="0"/>
          </a:p>
          <a:p>
            <a:endParaRPr lang="cs-CZ" sz="2800" i="1" dirty="0" smtClean="0"/>
          </a:p>
          <a:p>
            <a:endParaRPr lang="cs-CZ" sz="2800" i="1" dirty="0"/>
          </a:p>
          <a:p>
            <a:endParaRPr lang="cs-CZ" sz="28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Podtrhni červeně předmět a zeleně příslovečné určení.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556792"/>
            <a:ext cx="828092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V pondělí mi Alena půjčila sešit.</a:t>
            </a:r>
          </a:p>
          <a:p>
            <a:endParaRPr lang="cs-CZ" sz="2800" i="1" dirty="0"/>
          </a:p>
          <a:p>
            <a:endParaRPr lang="cs-CZ" sz="2800" i="1" dirty="0" smtClean="0"/>
          </a:p>
          <a:p>
            <a:r>
              <a:rPr lang="cs-CZ" sz="2800" i="1" dirty="0" smtClean="0"/>
              <a:t>Svědomitě si zapisoval do sešitu úkoly.</a:t>
            </a:r>
          </a:p>
          <a:p>
            <a:endParaRPr lang="cs-CZ" sz="2800" i="1" dirty="0"/>
          </a:p>
          <a:p>
            <a:endParaRPr lang="cs-CZ" sz="2800" i="1" dirty="0" smtClean="0"/>
          </a:p>
          <a:p>
            <a:r>
              <a:rPr lang="cs-CZ" sz="2800" i="1" dirty="0" smtClean="0"/>
              <a:t>Přijdeš ke mně zítra zase?</a:t>
            </a:r>
          </a:p>
          <a:p>
            <a:endParaRPr lang="cs-CZ" sz="2800" i="1" dirty="0"/>
          </a:p>
          <a:p>
            <a:endParaRPr lang="cs-CZ" sz="2800" i="1" dirty="0" smtClean="0"/>
          </a:p>
          <a:p>
            <a:r>
              <a:rPr lang="cs-CZ" sz="2800" i="1" dirty="0" smtClean="0"/>
              <a:t>Paní nám ukázala cestu.</a:t>
            </a:r>
          </a:p>
          <a:p>
            <a:endParaRPr lang="cs-CZ" sz="2800" i="1" dirty="0"/>
          </a:p>
          <a:p>
            <a:endParaRPr lang="cs-CZ" sz="2800" i="1" dirty="0" smtClean="0"/>
          </a:p>
          <a:p>
            <a:endParaRPr lang="cs-CZ" sz="2800" i="1" dirty="0"/>
          </a:p>
          <a:p>
            <a:endParaRPr lang="cs-CZ" sz="28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Podtrhni červeně předmět a zeleně příslovečné určení.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556792"/>
            <a:ext cx="828092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>
                <a:solidFill>
                  <a:srgbClr val="66FF33"/>
                </a:solidFill>
              </a:rPr>
              <a:t>V pondělí</a:t>
            </a:r>
            <a:r>
              <a:rPr lang="cs-CZ" sz="2800" i="1" dirty="0" smtClean="0">
                <a:solidFill>
                  <a:srgbClr val="66FF33"/>
                </a:solidFill>
              </a:rPr>
              <a:t> </a:t>
            </a:r>
            <a:r>
              <a:rPr lang="cs-CZ" sz="2800" i="1" dirty="0">
                <a:solidFill>
                  <a:srgbClr val="FF0000"/>
                </a:solidFill>
              </a:rPr>
              <a:t>mi</a:t>
            </a:r>
            <a:r>
              <a:rPr lang="cs-CZ" sz="2800" i="1" dirty="0" smtClean="0"/>
              <a:t> Alena půjčila </a:t>
            </a:r>
            <a:r>
              <a:rPr lang="cs-CZ" sz="2800" i="1" dirty="0" smtClean="0">
                <a:solidFill>
                  <a:srgbClr val="FF0000"/>
                </a:solidFill>
              </a:rPr>
              <a:t>sešit</a:t>
            </a:r>
            <a:r>
              <a:rPr lang="cs-CZ" sz="2800" i="1" dirty="0" smtClean="0"/>
              <a:t>.</a:t>
            </a:r>
          </a:p>
          <a:p>
            <a:endParaRPr lang="cs-CZ" sz="2800" i="1" dirty="0"/>
          </a:p>
          <a:p>
            <a:endParaRPr lang="cs-CZ" sz="2800" i="1" dirty="0" smtClean="0"/>
          </a:p>
          <a:p>
            <a:r>
              <a:rPr lang="cs-CZ" sz="2800" i="1" dirty="0">
                <a:solidFill>
                  <a:srgbClr val="66FF33"/>
                </a:solidFill>
              </a:rPr>
              <a:t>Svědomitě</a:t>
            </a:r>
            <a:r>
              <a:rPr lang="cs-CZ" sz="2800" i="1" dirty="0" smtClean="0"/>
              <a:t> si zapisoval </a:t>
            </a:r>
            <a:r>
              <a:rPr lang="cs-CZ" sz="2800" i="1" dirty="0">
                <a:solidFill>
                  <a:srgbClr val="66FF33"/>
                </a:solidFill>
              </a:rPr>
              <a:t>do sešitu </a:t>
            </a:r>
            <a:r>
              <a:rPr lang="cs-CZ" sz="2800" i="1" dirty="0">
                <a:solidFill>
                  <a:srgbClr val="FF0000"/>
                </a:solidFill>
              </a:rPr>
              <a:t>úkoly</a:t>
            </a:r>
            <a:r>
              <a:rPr lang="cs-CZ" sz="2800" i="1" dirty="0" smtClean="0"/>
              <a:t>.</a:t>
            </a:r>
          </a:p>
          <a:p>
            <a:endParaRPr lang="cs-CZ" sz="2800" i="1" dirty="0"/>
          </a:p>
          <a:p>
            <a:endParaRPr lang="cs-CZ" sz="2800" i="1" dirty="0" smtClean="0"/>
          </a:p>
          <a:p>
            <a:r>
              <a:rPr lang="cs-CZ" sz="2800" i="1" dirty="0" smtClean="0"/>
              <a:t>Přijdeš </a:t>
            </a:r>
            <a:r>
              <a:rPr lang="cs-CZ" sz="2800" i="1" dirty="0" smtClean="0">
                <a:solidFill>
                  <a:srgbClr val="FF0000"/>
                </a:solidFill>
              </a:rPr>
              <a:t>ke</a:t>
            </a:r>
            <a:r>
              <a:rPr lang="cs-CZ" sz="2800" i="1" dirty="0" smtClean="0"/>
              <a:t> </a:t>
            </a:r>
            <a:r>
              <a:rPr lang="cs-CZ" sz="2800" i="1" dirty="0">
                <a:solidFill>
                  <a:srgbClr val="FF0000"/>
                </a:solidFill>
              </a:rPr>
              <a:t>mně</a:t>
            </a:r>
            <a:r>
              <a:rPr lang="cs-CZ" sz="2800" i="1" dirty="0" smtClean="0"/>
              <a:t> </a:t>
            </a:r>
            <a:r>
              <a:rPr lang="cs-CZ" sz="2800" i="1" dirty="0">
                <a:solidFill>
                  <a:srgbClr val="66FF33"/>
                </a:solidFill>
              </a:rPr>
              <a:t>zítra</a:t>
            </a:r>
            <a:r>
              <a:rPr lang="cs-CZ" sz="2800" i="1" dirty="0" smtClean="0"/>
              <a:t> </a:t>
            </a:r>
            <a:r>
              <a:rPr lang="cs-CZ" sz="2800" i="1" dirty="0">
                <a:solidFill>
                  <a:srgbClr val="66FF33"/>
                </a:solidFill>
              </a:rPr>
              <a:t>zase</a:t>
            </a:r>
            <a:r>
              <a:rPr lang="cs-CZ" sz="2800" i="1" dirty="0" smtClean="0"/>
              <a:t>?</a:t>
            </a:r>
          </a:p>
          <a:p>
            <a:endParaRPr lang="cs-CZ" sz="2800" i="1" dirty="0"/>
          </a:p>
          <a:p>
            <a:endParaRPr lang="cs-CZ" sz="2800" i="1" dirty="0" smtClean="0"/>
          </a:p>
          <a:p>
            <a:r>
              <a:rPr lang="cs-CZ" sz="2800" i="1" dirty="0" smtClean="0"/>
              <a:t>Paní </a:t>
            </a:r>
            <a:r>
              <a:rPr lang="cs-CZ" sz="2800" i="1" dirty="0">
                <a:solidFill>
                  <a:srgbClr val="FF0000"/>
                </a:solidFill>
              </a:rPr>
              <a:t>nám</a:t>
            </a:r>
            <a:r>
              <a:rPr lang="cs-CZ" sz="2800" i="1" dirty="0" smtClean="0"/>
              <a:t> ukázala </a:t>
            </a:r>
            <a:r>
              <a:rPr lang="cs-CZ" sz="2800" i="1" dirty="0">
                <a:solidFill>
                  <a:srgbClr val="FF0000"/>
                </a:solidFill>
              </a:rPr>
              <a:t>cestu</a:t>
            </a:r>
            <a:r>
              <a:rPr lang="cs-CZ" sz="2800" i="1" dirty="0" smtClean="0"/>
              <a:t>.</a:t>
            </a:r>
          </a:p>
          <a:p>
            <a:endParaRPr lang="cs-CZ" sz="2800" i="1" dirty="0"/>
          </a:p>
          <a:p>
            <a:endParaRPr lang="cs-CZ" sz="2800" i="1" dirty="0" smtClean="0"/>
          </a:p>
          <a:p>
            <a:endParaRPr lang="cs-CZ" sz="2800" i="1" dirty="0"/>
          </a:p>
          <a:p>
            <a:endParaRPr lang="cs-CZ" sz="28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50</TotalTime>
  <Words>346</Words>
  <Application>Microsoft Office PowerPoint</Application>
  <PresentationFormat>Předvádění na obrazovce (4:3)</PresentationFormat>
  <Paragraphs>113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Snímek 2</vt:lpstr>
      <vt:lpstr>Anotace a metodický pokyn</vt:lpstr>
      <vt:lpstr>Předmět  a příslovečné určení</vt:lpstr>
      <vt:lpstr>Opakujeme – jak rozlišíme předmět a příslovečné určení?</vt:lpstr>
      <vt:lpstr>Opakujeme – jak rozlišíme předmět a příslovečné určení?</vt:lpstr>
      <vt:lpstr>Opakujeme – jak rozlišíme předmět a příslovečné určení?</vt:lpstr>
      <vt:lpstr>Opakujeme – jak rozlišíme předmět a příslovečné určení?</vt:lpstr>
      <vt:lpstr>Opakujeme – jak rozlišíme předmět a příslovečné určení?</vt:lpstr>
      <vt:lpstr>Opakujeme – jak rozlišíme předmět a příslovečné určení?</vt:lpstr>
      <vt:lpstr>Doplň příslovečná určení do těchto vět:</vt:lpstr>
      <vt:lpstr>Doplň předměty:</vt:lpstr>
      <vt:lpstr>Podtrhni červeně předmět a zeleně příslovečné určení.</vt:lpstr>
      <vt:lpstr>Podtrhni červeně předmět a zeleně příslovečné určení.</vt:lpstr>
    </vt:vector>
  </TitlesOfParts>
  <Company>Preinstalled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Předmět  a příslovečné určení</dc:title>
  <dc:creator>User</dc:creator>
  <cp:lastModifiedBy>User</cp:lastModifiedBy>
  <cp:revision>11</cp:revision>
  <dcterms:created xsi:type="dcterms:W3CDTF">2012-10-03T17:07:27Z</dcterms:created>
  <dcterms:modified xsi:type="dcterms:W3CDTF">2012-11-17T17:04:08Z</dcterms:modified>
</cp:coreProperties>
</file>