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62" r:id="rId3"/>
    <p:sldId id="263" r:id="rId4"/>
    <p:sldId id="264" r:id="rId5"/>
    <p:sldId id="265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7FF9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t>‹#›</a:t>
            </a:fld>
            <a:endParaRPr lang="cs-CZ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t>‹#›</a:t>
            </a:fld>
            <a:endParaRPr lang="cs-CZ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t>‹#›</a:t>
            </a:fld>
            <a:endParaRPr lang="cs-CZ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7F252122-F943-4C4E-9BA3-C282B269C52A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5D0650EF-2E18-4E1C-8ED3-76054E2E7108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1191160" y="2132856"/>
            <a:ext cx="6266169" cy="4431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 </a:t>
            </a:r>
            <a:r>
              <a:rPr lang="cs-CZ" sz="1100" b="1" dirty="0"/>
              <a:t>METODICKÝ LIST PRO ZŠ</a:t>
            </a:r>
            <a:endParaRPr lang="cs-CZ" sz="1100" dirty="0"/>
          </a:p>
          <a:p>
            <a:r>
              <a:rPr lang="cs-CZ" sz="1100" b="1" dirty="0"/>
              <a:t> Pro zpracování vzdělávacích materiálů (VM)v rámci projektu EU peníze školám</a:t>
            </a:r>
            <a:endParaRPr lang="cs-CZ" sz="1100" dirty="0"/>
          </a:p>
          <a:p>
            <a:r>
              <a:rPr lang="cs-CZ" sz="1100" b="1" dirty="0"/>
              <a:t>     </a:t>
            </a:r>
            <a:r>
              <a:rPr lang="cs-CZ" sz="1100" b="1" dirty="0" smtClean="0"/>
              <a:t>                 </a:t>
            </a:r>
            <a:r>
              <a:rPr lang="cs-CZ" sz="1100" b="1" dirty="0"/>
              <a:t>Operační program Vzdělávání pro konkurenceschopnost</a:t>
            </a:r>
            <a:endParaRPr lang="cs-CZ" sz="1100" dirty="0"/>
          </a:p>
          <a:p>
            <a:r>
              <a:rPr lang="cs-CZ" sz="1100" b="1" dirty="0"/>
              <a:t>  </a:t>
            </a:r>
            <a:endParaRPr lang="cs-CZ" sz="1100" dirty="0"/>
          </a:p>
          <a:p>
            <a:r>
              <a:rPr lang="cs-CZ" sz="1100" b="1" dirty="0"/>
              <a:t>Projekt: Moderní výuka</a:t>
            </a:r>
            <a:endParaRPr lang="cs-CZ" sz="1100" dirty="0"/>
          </a:p>
          <a:p>
            <a:r>
              <a:rPr lang="cs-CZ" sz="1100" b="1" dirty="0"/>
              <a:t> </a:t>
            </a:r>
            <a:r>
              <a:rPr lang="cs-CZ" sz="1100" b="1" dirty="0" smtClean="0"/>
              <a:t>Registrační </a:t>
            </a:r>
            <a:r>
              <a:rPr lang="cs-CZ" sz="1100" b="1" dirty="0"/>
              <a:t>číslo: CZ.1.07/1.4.00/21.3192</a:t>
            </a:r>
            <a:endParaRPr lang="cs-CZ" sz="1100" dirty="0"/>
          </a:p>
          <a:p>
            <a:r>
              <a:rPr lang="cs-CZ" sz="1100" b="1" dirty="0"/>
              <a:t> </a:t>
            </a:r>
            <a:r>
              <a:rPr lang="cs-CZ" sz="1100" b="1" dirty="0" smtClean="0"/>
              <a:t>Číslo </a:t>
            </a:r>
            <a:r>
              <a:rPr lang="cs-CZ" sz="1100" b="1" dirty="0"/>
              <a:t>DUM: </a:t>
            </a:r>
            <a:r>
              <a:rPr lang="cs-CZ" sz="1100" b="1" dirty="0" smtClean="0"/>
              <a:t>VY_32_INOVACE_5.1.20</a:t>
            </a:r>
          </a:p>
          <a:p>
            <a:r>
              <a:rPr lang="cs-CZ" sz="1100" b="1" dirty="0"/>
              <a:t> </a:t>
            </a:r>
            <a:r>
              <a:rPr lang="cs-CZ" sz="1100" b="1" dirty="0" smtClean="0"/>
              <a:t>Jméno </a:t>
            </a:r>
            <a:r>
              <a:rPr lang="cs-CZ" sz="1100" b="1" dirty="0"/>
              <a:t>autora: </a:t>
            </a:r>
            <a:r>
              <a:rPr lang="cs-CZ" sz="1100" b="1" dirty="0" smtClean="0"/>
              <a:t>Mgr. Jarmila </a:t>
            </a:r>
            <a:r>
              <a:rPr lang="cs-CZ" sz="1100" b="1" dirty="0" err="1" smtClean="0"/>
              <a:t>Gécová</a:t>
            </a:r>
            <a:endParaRPr lang="cs-CZ" sz="1100" b="1" dirty="0" smtClean="0"/>
          </a:p>
          <a:p>
            <a:r>
              <a:rPr lang="cs-CZ" sz="1100" b="1" dirty="0"/>
              <a:t> </a:t>
            </a:r>
            <a:r>
              <a:rPr lang="cs-CZ" sz="1100" b="1" dirty="0" smtClean="0"/>
              <a:t>Datum</a:t>
            </a:r>
            <a:r>
              <a:rPr lang="cs-CZ" sz="1100" b="1" dirty="0"/>
              <a:t>, </a:t>
            </a:r>
            <a:r>
              <a:rPr lang="cs-CZ" sz="1100" b="1" dirty="0" smtClean="0"/>
              <a:t>období, </a:t>
            </a:r>
            <a:r>
              <a:rPr lang="cs-CZ" sz="1100" b="1" dirty="0"/>
              <a:t>kdy byl vytvořen: </a:t>
            </a:r>
            <a:r>
              <a:rPr lang="cs-CZ" sz="1100" b="1" dirty="0" smtClean="0"/>
              <a:t>prosinec 2011</a:t>
            </a:r>
          </a:p>
          <a:p>
            <a:r>
              <a:rPr lang="cs-CZ" sz="1100" b="1" dirty="0"/>
              <a:t> </a:t>
            </a:r>
            <a:r>
              <a:rPr lang="cs-CZ" sz="1100" b="1" dirty="0" smtClean="0"/>
              <a:t>Název </a:t>
            </a:r>
            <a:r>
              <a:rPr lang="cs-CZ" sz="1100" b="1" dirty="0"/>
              <a:t>práce</a:t>
            </a:r>
            <a:r>
              <a:rPr lang="cs-CZ" sz="1100" b="1" dirty="0" smtClean="0"/>
              <a:t>: Domov a jeho přírodní okolí II.</a:t>
            </a:r>
            <a:endParaRPr lang="cs-CZ" sz="1100" dirty="0"/>
          </a:p>
          <a:p>
            <a:r>
              <a:rPr lang="cs-CZ" sz="1100" b="1" dirty="0"/>
              <a:t> </a:t>
            </a:r>
            <a:r>
              <a:rPr lang="cs-CZ" sz="1100" b="1" dirty="0" smtClean="0"/>
              <a:t>Předmět</a:t>
            </a:r>
            <a:r>
              <a:rPr lang="cs-CZ" sz="1100" b="1" dirty="0"/>
              <a:t>, pro který je VM určen: </a:t>
            </a:r>
            <a:r>
              <a:rPr lang="cs-CZ" sz="1100" b="1" dirty="0" err="1" smtClean="0"/>
              <a:t>Vko</a:t>
            </a:r>
            <a:endParaRPr lang="cs-CZ" sz="1100" b="1" dirty="0" smtClean="0"/>
          </a:p>
          <a:p>
            <a:r>
              <a:rPr lang="cs-CZ" sz="1100" b="1" dirty="0"/>
              <a:t> </a:t>
            </a:r>
            <a:r>
              <a:rPr lang="cs-CZ" sz="1100" b="1" dirty="0" smtClean="0"/>
              <a:t>Ročník</a:t>
            </a:r>
            <a:r>
              <a:rPr lang="cs-CZ" sz="1100" b="1" dirty="0"/>
              <a:t>, pro který je VM </a:t>
            </a:r>
            <a:r>
              <a:rPr lang="cs-CZ" sz="1100" b="1" dirty="0" smtClean="0"/>
              <a:t>určen: 6.</a:t>
            </a:r>
            <a:endParaRPr lang="cs-CZ" sz="1100" dirty="0"/>
          </a:p>
          <a:p>
            <a:r>
              <a:rPr lang="cs-CZ" sz="1100" b="1" dirty="0"/>
              <a:t> </a:t>
            </a:r>
            <a:r>
              <a:rPr lang="cs-CZ" sz="1100" b="1" dirty="0" smtClean="0"/>
              <a:t>Časová </a:t>
            </a:r>
            <a:r>
              <a:rPr lang="cs-CZ" sz="1100" b="1" dirty="0"/>
              <a:t>dotace</a:t>
            </a:r>
            <a:r>
              <a:rPr lang="cs-CZ" sz="1100" dirty="0"/>
              <a:t>: </a:t>
            </a:r>
            <a:r>
              <a:rPr lang="cs-CZ" sz="1100" b="1" dirty="0"/>
              <a:t>1 h</a:t>
            </a:r>
            <a:endParaRPr lang="cs-CZ" sz="1100" dirty="0"/>
          </a:p>
          <a:p>
            <a:r>
              <a:rPr lang="cs-CZ" sz="1100" b="1" dirty="0"/>
              <a:t>  </a:t>
            </a:r>
            <a:endParaRPr lang="cs-CZ" sz="1100" dirty="0"/>
          </a:p>
          <a:p>
            <a:r>
              <a:rPr lang="cs-CZ" sz="1100" b="1" dirty="0"/>
              <a:t>Vzdělávací oblast, tematický okruh, téma:</a:t>
            </a:r>
            <a:endParaRPr lang="cs-CZ" sz="1100" dirty="0"/>
          </a:p>
          <a:p>
            <a:r>
              <a:rPr lang="cs-CZ" sz="1100" b="1" dirty="0" smtClean="0"/>
              <a:t>Výchova k občanství</a:t>
            </a:r>
          </a:p>
          <a:p>
            <a:r>
              <a:rPr lang="cs-CZ" sz="1100" b="1" dirty="0" smtClean="0"/>
              <a:t>Domov a rodina</a:t>
            </a:r>
          </a:p>
          <a:p>
            <a:r>
              <a:rPr lang="cs-CZ" sz="1100" b="1" dirty="0"/>
              <a:t>Domov a jeho přírodní okolí II.</a:t>
            </a:r>
            <a:endParaRPr lang="cs-CZ" sz="1100" dirty="0"/>
          </a:p>
          <a:p>
            <a:endParaRPr lang="cs-CZ" sz="1100" b="1" dirty="0" smtClean="0"/>
          </a:p>
          <a:p>
            <a:r>
              <a:rPr lang="cs-CZ" sz="1100" b="1" dirty="0"/>
              <a:t>  </a:t>
            </a:r>
            <a:endParaRPr lang="cs-CZ" sz="1100" dirty="0"/>
          </a:p>
          <a:p>
            <a:r>
              <a:rPr lang="cs-CZ" sz="1100" b="1" dirty="0"/>
              <a:t>Metodický list, anotace- výstižný popis způsobu použití VM ve výuce:</a:t>
            </a:r>
            <a:r>
              <a:rPr lang="cs-CZ" sz="1100" dirty="0"/>
              <a:t> </a:t>
            </a:r>
          </a:p>
          <a:p>
            <a:r>
              <a:rPr lang="cs-CZ" sz="1100" dirty="0" smtClean="0"/>
              <a:t>Prezentace </a:t>
            </a:r>
            <a:r>
              <a:rPr lang="cs-CZ" sz="1100" dirty="0"/>
              <a:t>je </a:t>
            </a:r>
            <a:r>
              <a:rPr lang="cs-CZ" sz="1100" dirty="0" smtClean="0"/>
              <a:t>výukovým </a:t>
            </a:r>
            <a:r>
              <a:rPr lang="cs-CZ" sz="1100" dirty="0" smtClean="0"/>
              <a:t>materiálem k upevňování vědomostí nového učiva, poznávání přírodních krás domova.</a:t>
            </a:r>
          </a:p>
          <a:p>
            <a:r>
              <a:rPr lang="cs-CZ" sz="1100" b="1" dirty="0"/>
              <a:t> </a:t>
            </a:r>
            <a:endParaRPr lang="cs-CZ" sz="1100" dirty="0"/>
          </a:p>
          <a:p>
            <a:r>
              <a:rPr lang="cs-CZ" sz="1100" b="1" dirty="0"/>
              <a:t>Pomůcky</a:t>
            </a:r>
            <a:r>
              <a:rPr lang="cs-CZ" sz="1100" dirty="0" smtClean="0"/>
              <a:t>: prezentace</a:t>
            </a:r>
            <a:endParaRPr lang="cs-CZ" sz="1100" dirty="0"/>
          </a:p>
        </p:txBody>
      </p:sp>
      <p:pic>
        <p:nvPicPr>
          <p:cNvPr id="2" name="obrázek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339653"/>
            <a:ext cx="5745162" cy="140493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589077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571500" indent="-571500">
              <a:buFont typeface="Arial" pitchFamily="34" charset="0"/>
              <a:buChar char="•"/>
            </a:pPr>
            <a:r>
              <a:rPr lang="cs-CZ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Vlčice – místo Jana Ámose </a:t>
            </a:r>
            <a:br>
              <a:rPr lang="cs-CZ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Komenského</a:t>
            </a:r>
            <a:endParaRPr lang="cs-CZ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348880"/>
            <a:ext cx="5667375" cy="30765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67544" y="6381328"/>
            <a:ext cx="799288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http://www.ziveobce.cz/vlcice_c579823http://www.freiheit.cz/3-vesely-vylet--informacni-centrum-sezonni-noviny/?start=1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971600" y="1844824"/>
            <a:ext cx="41044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Podhůří Krkonoš</a:t>
            </a:r>
            <a:endParaRPr lang="cs-CZ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340"/>
          <a:stretch/>
        </p:blipFill>
        <p:spPr bwMode="auto">
          <a:xfrm>
            <a:off x="6156176" y="2636912"/>
            <a:ext cx="2603192" cy="3571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455916"/>
            <a:ext cx="1616133" cy="2064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03386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/>
          <a:lstStyle/>
          <a:p>
            <a:pPr marL="571500" indent="-571500">
              <a:buFont typeface="Arial" pitchFamily="34" charset="0"/>
              <a:buChar char="•"/>
            </a:pPr>
            <a:r>
              <a:rPr lang="cs-CZ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Žacléřsko</a:t>
            </a:r>
            <a:endParaRPr lang="cs-CZ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44"/>
          <a:stretch/>
        </p:blipFill>
        <p:spPr bwMode="auto">
          <a:xfrm>
            <a:off x="537568" y="1556792"/>
            <a:ext cx="6096000" cy="440998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51520" y="6309320"/>
            <a:ext cx="799288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http://www.zamky-hrady.eu/mesta-zacler-detaily,56http://www.portaltrutnov.cz/ski-areal-arrakis-zacler--prkenny-dul/</a:t>
            </a: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981"/>
          <a:stretch/>
        </p:blipFill>
        <p:spPr bwMode="auto">
          <a:xfrm>
            <a:off x="5605739" y="476062"/>
            <a:ext cx="3305155" cy="223285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732240" y="3086816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Ski – areál</a:t>
            </a:r>
          </a:p>
          <a:p>
            <a:r>
              <a:rPr lang="cs-CZ" dirty="0" smtClean="0"/>
              <a:t>Prkenný Důl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746097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571500" indent="-571500">
              <a:buFont typeface="Arial" pitchFamily="34" charset="0"/>
              <a:buChar char="•"/>
            </a:pPr>
            <a:r>
              <a:rPr lang="cs-CZ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Janské lázně – Černá hora</a:t>
            </a:r>
            <a:endParaRPr lang="cs-CZ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621" y="1916832"/>
            <a:ext cx="5103328" cy="341923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95536" y="6525344"/>
            <a:ext cx="86409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http://www.janske-lazne.cz/cs/http://</a:t>
            </a:r>
            <a:r>
              <a:rPr lang="cs-CZ" sz="1000" dirty="0" smtClean="0"/>
              <a:t>www.penzionmartin.cz/cs/ski-areal-cerna-hora-janske-lazne-penzion-martin-janske-lazne-u-sjezdovek-ski</a:t>
            </a:r>
            <a:endParaRPr lang="cs-CZ" sz="1000" dirty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8743" y="3501009"/>
            <a:ext cx="3525886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665954"/>
            <a:ext cx="2489371" cy="16579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81360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571500" indent="-571500">
              <a:buFont typeface="Arial" pitchFamily="34" charset="0"/>
              <a:buChar char="•"/>
            </a:pPr>
            <a:r>
              <a:rPr lang="cs-CZ" sz="4800" u="sng" dirty="0" smtClean="0">
                <a:solidFill>
                  <a:srgbClr val="FFFF00"/>
                </a:solidFill>
              </a:rPr>
              <a:t>EKOLOGIE</a:t>
            </a:r>
            <a:endParaRPr lang="cs-CZ" sz="4800" u="sng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4525963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OBOR</a:t>
            </a:r>
            <a:r>
              <a:rPr lang="cs-CZ" dirty="0" smtClean="0">
                <a:solidFill>
                  <a:schemeClr val="tx1"/>
                </a:solidFill>
              </a:rPr>
              <a:t>, KTERÝ SE ZABÝVÁ </a:t>
            </a:r>
            <a:r>
              <a:rPr lang="cs-CZ" dirty="0" smtClean="0">
                <a:solidFill>
                  <a:srgbClr val="47FF9A"/>
                </a:solidFill>
              </a:rPr>
              <a:t>OCHRANOU</a:t>
            </a:r>
            <a:r>
              <a:rPr lang="cs-CZ" dirty="0" smtClean="0">
                <a:solidFill>
                  <a:schemeClr val="tx1"/>
                </a:solidFill>
              </a:rPr>
              <a:t> PŘÍRODY A ŽIVOTNÉHO PROSTŘEDÍ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Co je to </a:t>
            </a:r>
            <a:r>
              <a:rPr lang="cs-CZ" dirty="0" smtClean="0">
                <a:solidFill>
                  <a:srgbClr val="47FF9A"/>
                </a:solidFill>
              </a:rPr>
              <a:t>FAUNA</a:t>
            </a:r>
            <a:r>
              <a:rPr lang="cs-CZ" dirty="0" smtClean="0">
                <a:solidFill>
                  <a:schemeClr val="tx1"/>
                </a:solidFill>
              </a:rPr>
              <a:t> a </a:t>
            </a:r>
            <a:r>
              <a:rPr lang="cs-CZ" dirty="0" smtClean="0">
                <a:solidFill>
                  <a:srgbClr val="47FF9A"/>
                </a:solidFill>
              </a:rPr>
              <a:t>FLÓRA</a:t>
            </a:r>
            <a:r>
              <a:rPr lang="cs-CZ" dirty="0" smtClean="0">
                <a:solidFill>
                  <a:schemeClr val="tx1"/>
                </a:solidFill>
              </a:rPr>
              <a:t> krajiny?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Vyjmenuj 4 zástupce.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          Kdo </a:t>
            </a:r>
            <a:r>
              <a:rPr lang="cs-CZ" dirty="0" smtClean="0">
                <a:solidFill>
                  <a:schemeClr val="tx1"/>
                </a:solidFill>
              </a:rPr>
              <a:t>má blíže k přírodě?   - obyvatelé měst</a:t>
            </a:r>
          </a:p>
          <a:p>
            <a:pPr marL="0" indent="0">
              <a:buNone/>
            </a:pPr>
            <a:r>
              <a:rPr lang="cs-CZ">
                <a:solidFill>
                  <a:schemeClr val="tx1"/>
                </a:solidFill>
              </a:rPr>
              <a:t> </a:t>
            </a:r>
            <a:r>
              <a:rPr lang="cs-CZ" smtClean="0">
                <a:solidFill>
                  <a:schemeClr val="tx1"/>
                </a:solidFill>
              </a:rPr>
              <a:t>                                       </a:t>
            </a:r>
            <a:r>
              <a:rPr lang="cs-CZ" smtClean="0">
                <a:solidFill>
                  <a:schemeClr val="tx1"/>
                </a:solidFill>
              </a:rPr>
              <a:t>        </a:t>
            </a:r>
            <a:r>
              <a:rPr lang="cs-CZ" dirty="0" smtClean="0">
                <a:solidFill>
                  <a:schemeClr val="tx1"/>
                </a:solidFill>
              </a:rPr>
              <a:t>- obyvatelé vesnic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Vysvětli, co to je – </a:t>
            </a:r>
            <a:r>
              <a:rPr lang="cs-CZ" dirty="0" smtClean="0">
                <a:solidFill>
                  <a:srgbClr val="47FF9A"/>
                </a:solidFill>
              </a:rPr>
              <a:t>KRNAP</a:t>
            </a:r>
            <a:r>
              <a:rPr lang="cs-CZ" dirty="0" smtClean="0">
                <a:solidFill>
                  <a:schemeClr val="tx1"/>
                </a:solidFill>
              </a:rPr>
              <a:t>? 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Jaký květ má ve znaku </a:t>
            </a:r>
            <a:r>
              <a:rPr lang="cs-CZ" dirty="0" smtClean="0">
                <a:solidFill>
                  <a:srgbClr val="47FF9A"/>
                </a:solidFill>
              </a:rPr>
              <a:t>KRNAP</a:t>
            </a:r>
            <a:r>
              <a:rPr lang="cs-CZ" dirty="0" smtClean="0">
                <a:solidFill>
                  <a:schemeClr val="tx1"/>
                </a:solidFill>
              </a:rPr>
              <a:t>?          </a:t>
            </a:r>
          </a:p>
          <a:p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3161170"/>
      </p:ext>
    </p:extLst>
  </p:cSld>
  <p:clrMapOvr>
    <a:masterClrMapping/>
  </p:clrMapOvr>
</p:sld>
</file>

<file path=ppt/theme/theme1.xml><?xml version="1.0" encoding="utf-8"?>
<a:theme xmlns:a="http://schemas.openxmlformats.org/drawingml/2006/main" name="Došky">
  <a:themeElements>
    <a:clrScheme name="Došky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91</TotalTime>
  <Words>104</Words>
  <Application>Microsoft Office PowerPoint</Application>
  <PresentationFormat>Předvádění na obrazovce (4:3)</PresentationFormat>
  <Paragraphs>41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Došky</vt:lpstr>
      <vt:lpstr>Prezentace aplikace PowerPoint</vt:lpstr>
      <vt:lpstr>Vlčice – místo Jana Ámose                           Komenského</vt:lpstr>
      <vt:lpstr>Žacléřsko</vt:lpstr>
      <vt:lpstr>Janské lázně – Černá hora</vt:lpstr>
      <vt:lpstr>EKOLOGIE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Asus</dc:creator>
  <cp:lastModifiedBy>Jarmila</cp:lastModifiedBy>
  <cp:revision>14</cp:revision>
  <dcterms:created xsi:type="dcterms:W3CDTF">2011-10-25T02:22:41Z</dcterms:created>
  <dcterms:modified xsi:type="dcterms:W3CDTF">2013-10-06T10:19:24Z</dcterms:modified>
</cp:coreProperties>
</file>