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858" autoAdjust="0"/>
  </p:normalViewPr>
  <p:slideViewPr>
    <p:cSldViewPr>
      <p:cViewPr varScale="1">
        <p:scale>
          <a:sx n="71" d="100"/>
          <a:sy n="71" d="100"/>
        </p:scale>
        <p:origin x="-13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54273-CC23-4A72-84BA-9149DB375BD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B7A3C6E-349F-46A9-A7CF-2629F8AF78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54273-CC23-4A72-84BA-9149DB375BD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B7A3C6E-349F-46A9-A7CF-2629F8AF78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54273-CC23-4A72-84BA-9149DB375BD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A3C6E-349F-46A9-A7CF-2629F8AF78F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54273-CC23-4A72-84BA-9149DB375BD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A3C6E-349F-46A9-A7CF-2629F8AF78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54273-CC23-4A72-84BA-9149DB375BD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B7A3C6E-349F-46A9-A7CF-2629F8AF78F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54273-CC23-4A72-84BA-9149DB375BD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A3C6E-349F-46A9-A7CF-2629F8AF78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54273-CC23-4A72-84BA-9149DB375BD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A3C6E-349F-46A9-A7CF-2629F8AF78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54273-CC23-4A72-84BA-9149DB375BD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A3C6E-349F-46A9-A7CF-2629F8AF78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54273-CC23-4A72-84BA-9149DB375BD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A3C6E-349F-46A9-A7CF-2629F8AF78F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54273-CC23-4A72-84BA-9149DB375BD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A3C6E-349F-46A9-A7CF-2629F8AF78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54273-CC23-4A72-84BA-9149DB375BD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A3C6E-349F-46A9-A7CF-2629F8AF78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3754273-CC23-4A72-84BA-9149DB375BD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B7A3C6E-349F-46A9-A7CF-2629F8AF78F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5" Type="http://schemas.openxmlformats.org/officeDocument/2006/relationships/hyperlink" Target="http://www.google.cz/imgres?q=str%C3%A1%C5%BEnice&amp;hl=cs&amp;gbv=2&amp;biw=1466&amp;bih=765&amp;tbm=isch&amp;tbnid=fUS_buQm1XPyfM:&amp;imgrefurl=http://hodoninsky.denik.cz/serialy/straznicke-smrst-pisni-hudby-a-tancu20110624.html&amp;docid=v0jjz-qmJCKTAM&amp;imgurl=http://mm.denik.cz/66/75/straznicke_slavnosti_folklor_festival_denik_clanek_solo.jpg&amp;w=350&amp;h=263&amp;ei=qIWiTu36CYmF4gT2o7DUBA&amp;zoom=1&amp;iact=hc&amp;vpx=1163&amp;vpy=370&amp;dur=6537&amp;hovh=195&amp;hovw=259&amp;tx=126&amp;ty=234&amp;sig=108469887277667040077&amp;page=6&amp;tbnh=122&amp;tbnw=161&amp;start=140&amp;ndsp=28&amp;ved=1t:429,r:13,s:140" TargetMode="External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Relationship Id="rId14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Obdélník 4"/>
          <p:cNvSpPr>
            <a:spLocks noChangeArrowheads="1"/>
          </p:cNvSpPr>
          <p:nvPr/>
        </p:nvSpPr>
        <p:spPr bwMode="auto">
          <a:xfrm>
            <a:off x="1190625" y="2133600"/>
            <a:ext cx="6267450" cy="4093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                 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Registrační číslo: CZ.1.07/1.4.00/21.3192</a:t>
            </a:r>
            <a:endParaRPr lang="cs-CZ" sz="1100" dirty="0"/>
          </a:p>
          <a:p>
            <a:r>
              <a:rPr lang="cs-CZ" sz="1100" b="1" dirty="0"/>
              <a:t> Číslo DUM: </a:t>
            </a:r>
            <a:r>
              <a:rPr lang="cs-CZ" sz="1100" b="1" dirty="0" smtClean="0"/>
              <a:t>VY_32_INOVACE_6.1.02</a:t>
            </a:r>
            <a:endParaRPr lang="cs-CZ" sz="1100" dirty="0"/>
          </a:p>
          <a:p>
            <a:r>
              <a:rPr lang="cs-CZ" sz="1100" b="1" dirty="0"/>
              <a:t> Jméno autora: Mgr. Jarmila </a:t>
            </a:r>
            <a:r>
              <a:rPr lang="cs-CZ" sz="1100" b="1" dirty="0" err="1"/>
              <a:t>Gécová</a:t>
            </a:r>
            <a:endParaRPr lang="cs-CZ" sz="1100" dirty="0"/>
          </a:p>
          <a:p>
            <a:r>
              <a:rPr lang="cs-CZ" sz="1100" b="1" dirty="0"/>
              <a:t> Datum, období kdy byl vytvořen: říjen 2011</a:t>
            </a:r>
            <a:endParaRPr lang="cs-CZ" sz="1100" dirty="0"/>
          </a:p>
          <a:p>
            <a:r>
              <a:rPr lang="cs-CZ" sz="1100" b="1" dirty="0"/>
              <a:t> Název práce: </a:t>
            </a:r>
            <a:r>
              <a:rPr lang="cs-CZ" sz="1100" b="1" dirty="0" smtClean="0"/>
              <a:t>Národ</a:t>
            </a:r>
            <a:endParaRPr lang="cs-CZ" sz="1100" dirty="0"/>
          </a:p>
          <a:p>
            <a:r>
              <a:rPr lang="cs-CZ" sz="1100" b="1" dirty="0"/>
              <a:t> Předmět, pro který je VM určen: Výchova k občanství</a:t>
            </a:r>
            <a:endParaRPr lang="cs-CZ" sz="1100" dirty="0"/>
          </a:p>
          <a:p>
            <a:r>
              <a:rPr lang="cs-CZ" sz="1100" b="1" dirty="0"/>
              <a:t> Ročník, pro který je VM určen 7.</a:t>
            </a:r>
            <a:endParaRPr lang="cs-CZ" sz="1100" dirty="0"/>
          </a:p>
          <a:p>
            <a:r>
              <a:rPr lang="cs-CZ" sz="1100" b="1" dirty="0"/>
              <a:t> Časová dotace</a:t>
            </a:r>
            <a:r>
              <a:rPr lang="cs-CZ" sz="1100" dirty="0"/>
              <a:t>: </a:t>
            </a:r>
            <a:r>
              <a:rPr lang="cs-CZ" sz="1100" b="1" dirty="0"/>
              <a:t>1 h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téma:</a:t>
            </a:r>
            <a:endParaRPr lang="cs-CZ" sz="1100" dirty="0"/>
          </a:p>
          <a:p>
            <a:r>
              <a:rPr lang="cs-CZ" sz="1100" b="1" dirty="0"/>
              <a:t>Výchova k občanství</a:t>
            </a:r>
            <a:endParaRPr lang="cs-CZ" sz="1100" dirty="0"/>
          </a:p>
          <a:p>
            <a:r>
              <a:rPr lang="cs-CZ" sz="1100" b="1" dirty="0"/>
              <a:t>Česká republika</a:t>
            </a:r>
            <a:endParaRPr lang="cs-CZ" sz="1100" dirty="0"/>
          </a:p>
          <a:p>
            <a:pPr algn="l"/>
            <a:r>
              <a:rPr lang="cs-CZ" sz="1100" b="1" dirty="0"/>
              <a:t> </a:t>
            </a:r>
            <a:r>
              <a:rPr lang="cs-CZ" sz="1100" b="1" dirty="0" smtClean="0"/>
              <a:t>Národ</a:t>
            </a:r>
          </a:p>
          <a:p>
            <a:pPr algn="l"/>
            <a:r>
              <a:rPr lang="cs-CZ" sz="1100" b="1" dirty="0"/>
              <a:t>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dirty="0"/>
              <a:t>Prezentace je </a:t>
            </a:r>
            <a:r>
              <a:rPr lang="cs-CZ" sz="1100" dirty="0" smtClean="0"/>
              <a:t>výukovým materiálem </a:t>
            </a:r>
            <a:r>
              <a:rPr lang="cs-CZ" sz="1100" dirty="0"/>
              <a:t>k upevňování znalostí z předešlých ročníků, k posilování národního uvědomění a </a:t>
            </a:r>
            <a:r>
              <a:rPr lang="cs-CZ" sz="1100" dirty="0" smtClean="0"/>
              <a:t>hrdosti. </a:t>
            </a:r>
            <a:endParaRPr lang="cs-CZ" sz="1100" dirty="0"/>
          </a:p>
          <a:p>
            <a:r>
              <a:rPr lang="cs-CZ" sz="1100" b="1" dirty="0"/>
              <a:t>Pomůcky</a:t>
            </a:r>
            <a:r>
              <a:rPr lang="cs-CZ" sz="1100" dirty="0"/>
              <a:t>: prezentace, obrazový materiál</a:t>
            </a:r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61094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32475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908720"/>
            <a:ext cx="8458200" cy="1222375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Národ – národní hrdost</a:t>
            </a:r>
            <a:endParaRPr lang="cs-CZ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16832"/>
            <a:ext cx="280987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3158" y="2891481"/>
            <a:ext cx="1795463" cy="1266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41" t="3665" b="4331"/>
          <a:stretch/>
        </p:blipFill>
        <p:spPr bwMode="auto">
          <a:xfrm>
            <a:off x="6276069" y="2116678"/>
            <a:ext cx="1251785" cy="1731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9082" y="3257089"/>
            <a:ext cx="806776" cy="1129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08" r="25413"/>
          <a:stretch/>
        </p:blipFill>
        <p:spPr bwMode="auto">
          <a:xfrm>
            <a:off x="7439082" y="1014412"/>
            <a:ext cx="1248507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386575"/>
            <a:ext cx="1296380" cy="175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422393"/>
            <a:ext cx="1209675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61537"/>
            <a:ext cx="1623231" cy="2571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00889" y="1916832"/>
            <a:ext cx="196725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00B050"/>
                </a:solidFill>
              </a:rPr>
              <a:t>28. říjen 1918</a:t>
            </a:r>
            <a:endParaRPr lang="cs-CZ" sz="14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20272" y="4797152"/>
            <a:ext cx="18722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00B050"/>
                </a:solidFill>
              </a:rPr>
              <a:t>17. listopad</a:t>
            </a:r>
            <a:endParaRPr lang="cs-CZ" sz="14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3524894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00B050"/>
                </a:solidFill>
              </a:rPr>
              <a:t>r. 1415</a:t>
            </a:r>
            <a:endParaRPr lang="cs-CZ" sz="14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901961" y="188640"/>
            <a:ext cx="21345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VY_32_INOVACE_6.1.02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3848654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commons,wikimedia,org</a:t>
            </a:r>
            <a:r>
              <a:rPr lang="cs-CZ" sz="1000" dirty="0" smtClean="0"/>
              <a:t>, karel.jpg, zizka.jpg,jan-hus.jpg</a:t>
            </a:r>
            <a:endParaRPr lang="cs-CZ" sz="1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6309320"/>
            <a:ext cx="315389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Cesky-jazyk.cz,nemcova.jpg,karel_jaromir_erben.jpg</a:t>
            </a: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01961" y="6136893"/>
            <a:ext cx="19185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masaryk.nazory.cz,portret12.gif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8267333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30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400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česká REPUBLIKA 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sz="1400" b="1" dirty="0" smtClean="0">
                <a:solidFill>
                  <a:srgbClr val="FF0000"/>
                </a:solidFill>
                <a:latin typeface="Comic Sans MS" pitchFamily="66" charset="0"/>
              </a:rPr>
              <a:t>je </a:t>
            </a:r>
            <a:r>
              <a:rPr lang="cs-CZ" sz="1400" b="1" dirty="0" smtClean="0">
                <a:solidFill>
                  <a:srgbClr val="FF0000"/>
                </a:solidFill>
                <a:latin typeface="Comic Sans MS" pitchFamily="66" charset="0"/>
              </a:rPr>
              <a:t>domovem – vlastí českého národa i </a:t>
            </a:r>
            <a:br>
              <a:rPr lang="cs-CZ" sz="1400" b="1" dirty="0" smtClean="0">
                <a:solidFill>
                  <a:srgbClr val="FF0000"/>
                </a:solidFill>
                <a:latin typeface="Comic Sans MS" pitchFamily="66" charset="0"/>
              </a:rPr>
            </a:br>
            <a:r>
              <a:rPr lang="cs-CZ" sz="14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1400" b="1" dirty="0" smtClean="0">
                <a:solidFill>
                  <a:srgbClr val="FF0000"/>
                </a:solidFill>
                <a:latin typeface="Comic Sans MS" pitchFamily="66" charset="0"/>
              </a:rPr>
              <a:t>                                                       příslušníků národnostních menšin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73239"/>
            <a:ext cx="4830291" cy="2773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17032"/>
            <a:ext cx="2190750" cy="146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869160"/>
            <a:ext cx="2337048" cy="1752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92" t="21445"/>
          <a:stretch/>
        </p:blipFill>
        <p:spPr bwMode="auto">
          <a:xfrm>
            <a:off x="4682889" y="4737579"/>
            <a:ext cx="1428409" cy="883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1" t="6876" r="2965" b="7101"/>
          <a:stretch/>
        </p:blipFill>
        <p:spPr bwMode="auto">
          <a:xfrm>
            <a:off x="7236296" y="3716294"/>
            <a:ext cx="1649427" cy="1043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942" y="4869160"/>
            <a:ext cx="2155470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335699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Praha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78943" y="6237312"/>
            <a:ext cx="12808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Brno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36296" y="335699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strava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236296" y="1773239"/>
            <a:ext cx="1800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vlast.cz,uzemi.jpg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5301208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c</a:t>
            </a:r>
            <a:r>
              <a:rPr lang="cs-CZ" sz="1000" dirty="0" smtClean="0"/>
              <a:t>ommons,wikimedia.org,praha.jpg,petrov-1.jpg</a:t>
            </a:r>
          </a:p>
          <a:p>
            <a:r>
              <a:rPr lang="cs-CZ" sz="1000" dirty="0" err="1" smtClean="0"/>
              <a:t>ostrava,jpg</a:t>
            </a:r>
            <a:r>
              <a:rPr lang="cs-CZ" sz="1000" dirty="0" smtClean="0"/>
              <a:t> 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76117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1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30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atin typeface="Comic Sans MS" pitchFamily="66" charset="0"/>
              </a:rPr>
              <a:t>oBYVATELSTVO</a:t>
            </a:r>
            <a:r>
              <a:rPr lang="cs-CZ" b="1" dirty="0" smtClean="0">
                <a:latin typeface="Comic Sans MS" pitchFamily="66" charset="0"/>
              </a:rPr>
              <a:t> – </a:t>
            </a:r>
            <a:r>
              <a:rPr lang="cs-CZ" sz="1800" b="1" dirty="0" smtClean="0">
                <a:latin typeface="Comic Sans MS" pitchFamily="66" charset="0"/>
              </a:rPr>
              <a:t>NÁRODNOSTNÍ MENŠINA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2330" y="1810680"/>
            <a:ext cx="6843596" cy="4055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72033" y="220486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F</a:t>
            </a:r>
            <a:r>
              <a:rPr lang="cs-CZ" dirty="0" smtClean="0"/>
              <a:t>rancouzi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55992" y="287480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Romové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16249" y="339764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Němci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3469185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Ukrajinci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60065" y="376697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Angličané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49769" y="387034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Rusové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44241" y="459025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Poláci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67744" y="423967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Američané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67744" y="278092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Maďaři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23828" y="4869160"/>
            <a:ext cx="14643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Afričané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3685" y="2125787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JE TO SPRÁVNĚ?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72847" y="6165304"/>
            <a:ext cx="76184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 b="1" dirty="0" smtClean="0">
                <a:solidFill>
                  <a:srgbClr val="FF0000"/>
                </a:solidFill>
              </a:rPr>
              <a:t>Skupina lidí s odlišným jazykem, tradicemi a kulturou žijící trvale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na území jiného státu musí dodržovat jeho zákony a ustanovení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82330" y="1412776"/>
            <a:ext cx="7566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0000"/>
                </a:solidFill>
              </a:rPr>
              <a:t>ČR je stát, který dbá na práva svých národnostních menšin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2330" y="5866355"/>
            <a:ext cx="26695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wiki.rvp.cz,Obrysova_mapa.ČR</a:t>
            </a:r>
            <a:endParaRPr lang="cs-CZ" sz="1000" dirty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198878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5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15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30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450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60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7500"/>
                            </p:stCondLst>
                            <p:childTnLst>
                              <p:par>
                                <p:cTn id="77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9000"/>
                            </p:stCondLst>
                            <p:childTnLst>
                              <p:par>
                                <p:cTn id="83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Památná místa našeho národa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8"/>
            <a:ext cx="2291922" cy="12117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677"/>
          <a:stretch/>
        </p:blipFill>
        <p:spPr bwMode="auto">
          <a:xfrm>
            <a:off x="1721515" y="2097312"/>
            <a:ext cx="995294" cy="97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0892" y="1679020"/>
            <a:ext cx="2284487" cy="1746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516" t="-21392" r="-210516" b="31788"/>
          <a:stretch/>
        </p:blipFill>
        <p:spPr bwMode="auto">
          <a:xfrm>
            <a:off x="6876256" y="2809558"/>
            <a:ext cx="1282202" cy="86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7"/>
          <a:stretch/>
        </p:blipFill>
        <p:spPr bwMode="auto">
          <a:xfrm>
            <a:off x="5511437" y="3111087"/>
            <a:ext cx="1055604" cy="778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322885"/>
            <a:ext cx="1895518" cy="1419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151" y="3113121"/>
            <a:ext cx="2333625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642"/>
          <a:stretch/>
        </p:blipFill>
        <p:spPr bwMode="auto">
          <a:xfrm>
            <a:off x="2917752" y="2890042"/>
            <a:ext cx="2222376" cy="142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975339"/>
            <a:ext cx="2337671" cy="1756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835" y="4975339"/>
            <a:ext cx="1146322" cy="1528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52120" y="4149080"/>
            <a:ext cx="374441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Přiřaď názvy </a:t>
            </a:r>
            <a:r>
              <a:rPr lang="cs-CZ" sz="1400" b="1" dirty="0" smtClean="0">
                <a:solidFill>
                  <a:srgbClr val="FF0000"/>
                </a:solidFill>
                <a:latin typeface="Comic Sans MS" pitchFamily="66" charset="0"/>
              </a:rPr>
              <a:t>:   </a:t>
            </a:r>
            <a:r>
              <a:rPr lang="cs-CZ" sz="1400" b="1" dirty="0" smtClean="0">
                <a:solidFill>
                  <a:srgbClr val="FF0000"/>
                </a:solidFill>
                <a:latin typeface="Comic Sans MS" pitchFamily="66" charset="0"/>
              </a:rPr>
              <a:t>   </a:t>
            </a:r>
            <a:r>
              <a:rPr lang="cs-CZ" sz="1400" b="1" dirty="0" smtClean="0">
                <a:solidFill>
                  <a:srgbClr val="00B050"/>
                </a:solidFill>
                <a:latin typeface="Comic Sans MS" pitchFamily="66" charset="0"/>
              </a:rPr>
              <a:t>Lidice</a:t>
            </a:r>
          </a:p>
          <a:p>
            <a:r>
              <a:rPr lang="cs-CZ" sz="1400" b="1" dirty="0">
                <a:solidFill>
                  <a:srgbClr val="00B050"/>
                </a:solidFill>
                <a:latin typeface="Comic Sans MS" pitchFamily="66" charset="0"/>
              </a:rPr>
              <a:t>	</a:t>
            </a:r>
            <a:r>
              <a:rPr lang="cs-CZ" sz="1400" b="1" dirty="0" smtClean="0">
                <a:solidFill>
                  <a:srgbClr val="00B050"/>
                </a:solidFill>
                <a:latin typeface="Comic Sans MS" pitchFamily="66" charset="0"/>
              </a:rPr>
              <a:t>        Říp</a:t>
            </a:r>
          </a:p>
          <a:p>
            <a:r>
              <a:rPr lang="cs-CZ" sz="1400" b="1" dirty="0">
                <a:solidFill>
                  <a:srgbClr val="00B050"/>
                </a:solidFill>
                <a:latin typeface="Comic Sans MS" pitchFamily="66" charset="0"/>
              </a:rPr>
              <a:t>	</a:t>
            </a:r>
            <a:r>
              <a:rPr lang="cs-CZ" sz="1400" b="1" dirty="0" smtClean="0">
                <a:solidFill>
                  <a:srgbClr val="00B050"/>
                </a:solidFill>
                <a:latin typeface="Comic Sans MS" pitchFamily="66" charset="0"/>
              </a:rPr>
              <a:t>        Velehrad</a:t>
            </a:r>
          </a:p>
          <a:p>
            <a:r>
              <a:rPr lang="cs-CZ" sz="1400" b="1" dirty="0">
                <a:solidFill>
                  <a:srgbClr val="00B050"/>
                </a:solidFill>
                <a:latin typeface="Comic Sans MS" pitchFamily="66" charset="0"/>
              </a:rPr>
              <a:t>	</a:t>
            </a:r>
            <a:r>
              <a:rPr lang="cs-CZ" sz="1400" b="1" dirty="0" smtClean="0">
                <a:solidFill>
                  <a:srgbClr val="00B050"/>
                </a:solidFill>
                <a:latin typeface="Comic Sans MS" pitchFamily="66" charset="0"/>
              </a:rPr>
              <a:t>        Terezín</a:t>
            </a:r>
          </a:p>
          <a:p>
            <a:r>
              <a:rPr lang="cs-CZ" sz="1400" b="1" dirty="0">
                <a:solidFill>
                  <a:srgbClr val="00B050"/>
                </a:solidFill>
                <a:latin typeface="Comic Sans MS" pitchFamily="66" charset="0"/>
              </a:rPr>
              <a:t>	</a:t>
            </a:r>
            <a:r>
              <a:rPr lang="cs-CZ" sz="1400" b="1" dirty="0" smtClean="0">
                <a:solidFill>
                  <a:srgbClr val="00B050"/>
                </a:solidFill>
                <a:latin typeface="Comic Sans MS" pitchFamily="66" charset="0"/>
              </a:rPr>
              <a:t>        Karlštejn</a:t>
            </a:r>
          </a:p>
          <a:p>
            <a:r>
              <a:rPr lang="cs-CZ" sz="1400" b="1" dirty="0" smtClean="0">
                <a:solidFill>
                  <a:srgbClr val="00B050"/>
                </a:solidFill>
                <a:latin typeface="Comic Sans MS" pitchFamily="66" charset="0"/>
              </a:rPr>
              <a:t>	        Strážnice</a:t>
            </a:r>
          </a:p>
          <a:p>
            <a:r>
              <a:rPr lang="cs-CZ" sz="1400" b="1" dirty="0">
                <a:solidFill>
                  <a:srgbClr val="00B050"/>
                </a:solidFill>
                <a:latin typeface="Comic Sans MS" pitchFamily="66" charset="0"/>
              </a:rPr>
              <a:t>	</a:t>
            </a:r>
            <a:r>
              <a:rPr lang="cs-CZ" sz="1400" b="1" dirty="0" smtClean="0">
                <a:solidFill>
                  <a:srgbClr val="00B050"/>
                </a:solidFill>
                <a:latin typeface="Comic Sans MS" pitchFamily="66" charset="0"/>
              </a:rPr>
              <a:t>        Chlumec nad Cidlinou</a:t>
            </a:r>
            <a:r>
              <a:rPr lang="cs-CZ" sz="1400" b="1" dirty="0">
                <a:solidFill>
                  <a:srgbClr val="00B050"/>
                </a:solidFill>
                <a:latin typeface="Comic Sans MS" pitchFamily="66" charset="0"/>
              </a:rPr>
              <a:t>	</a:t>
            </a:r>
            <a:r>
              <a:rPr lang="cs-CZ" sz="1400" b="1" dirty="0" smtClean="0">
                <a:solidFill>
                  <a:srgbClr val="00B050"/>
                </a:solidFill>
                <a:latin typeface="Comic Sans MS" pitchFamily="66" charset="0"/>
              </a:rPr>
              <a:t>        Hradčany	</a:t>
            </a:r>
            <a:r>
              <a:rPr lang="cs-CZ" sz="1400" b="1" dirty="0" smtClean="0">
                <a:solidFill>
                  <a:srgbClr val="00B050"/>
                </a:solidFill>
              </a:rPr>
              <a:t>		</a:t>
            </a:r>
            <a:endParaRPr lang="cs-CZ" sz="1400" b="1" dirty="0">
              <a:solidFill>
                <a:srgbClr val="FF0000"/>
              </a:solidFill>
            </a:endParaRPr>
          </a:p>
        </p:txBody>
      </p:sp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1387" y="4861490"/>
            <a:ext cx="1819664" cy="1354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802"/>
          <a:stretch/>
        </p:blipFill>
        <p:spPr bwMode="auto">
          <a:xfrm>
            <a:off x="1979712" y="4226099"/>
            <a:ext cx="850091" cy="671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8408" y="3759918"/>
            <a:ext cx="828184" cy="1137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20073" y="6381328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C00000"/>
                </a:solidFill>
                <a:latin typeface="Comic Sans MS" pitchFamily="66" charset="0"/>
              </a:rPr>
              <a:t>VYHLEDEJ NA MAPĚ</a:t>
            </a:r>
            <a:endParaRPr lang="cs-CZ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6632"/>
            <a:ext cx="842493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Commons.wikimedia.org,rip.jpg,Lidice_Uchytilova_pomnik.jpg,stopin-praha.cz,terezin.jpg,poklad.cz,karlstejn_2.jpg,velbaz z.jpg,</a:t>
            </a:r>
            <a:r>
              <a:rPr lang="cs-CZ" sz="1000" dirty="0">
                <a:hlinkClick r:id="rId15"/>
              </a:rPr>
              <a:t> </a:t>
            </a:r>
            <a:r>
              <a:rPr lang="cs-CZ" sz="1000" dirty="0" smtClean="0"/>
              <a:t>hodoninsky.denik.cz,solo.jpg, </a:t>
            </a:r>
            <a:r>
              <a:rPr lang="cs-CZ" sz="1000" dirty="0" err="1" smtClean="0"/>
              <a:t>chlumec_pomnikx.jpg,Praha</a:t>
            </a:r>
            <a:r>
              <a:rPr lang="cs-CZ" sz="1000" dirty="0" smtClean="0"/>
              <a:t> Hradčany.jpg</a:t>
            </a:r>
            <a:endParaRPr lang="cs-CZ" sz="1000" dirty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843501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60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80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0"/>
                            </p:stCondLst>
                            <p:childTnLst>
                              <p:par>
                                <p:cTn id="6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2000"/>
                            </p:stCondLst>
                            <p:childTnLst>
                              <p:par>
                                <p:cTn id="7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400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6000"/>
                            </p:stCondLst>
                            <p:childTnLst>
                              <p:par>
                                <p:cTn id="8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8000"/>
                            </p:stCondLst>
                            <p:childTnLst>
                              <p:par>
                                <p:cTn id="8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30000"/>
                            </p:stCondLst>
                            <p:childTnLst>
                              <p:par>
                                <p:cTn id="9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34000"/>
                            </p:stCondLst>
                            <p:childTnLst>
                              <p:par>
                                <p:cTn id="10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8000"/>
                            </p:stCondLst>
                            <p:childTnLst>
                              <p:par>
                                <p:cTn id="1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opakování</a:t>
            </a:r>
            <a:endParaRPr lang="cs-CZ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b="1" u="sng" dirty="0" smtClean="0">
                <a:solidFill>
                  <a:srgbClr val="C00000"/>
                </a:solidFill>
                <a:latin typeface="Comic Sans MS" pitchFamily="66" charset="0"/>
              </a:rPr>
              <a:t>PŘIŘAĎ NÁZVY:</a:t>
            </a:r>
            <a:endParaRPr lang="cs-CZ" sz="1400" b="1" u="sng" dirty="0">
              <a:solidFill>
                <a:srgbClr val="C00000"/>
              </a:solidFill>
              <a:latin typeface="Comic Sans MS" pitchFamily="66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16832"/>
            <a:ext cx="1249363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2973" y="1915855"/>
            <a:ext cx="2152650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970898"/>
            <a:ext cx="1895475" cy="1501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988010"/>
            <a:ext cx="1080120" cy="1509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9070" y="4098128"/>
            <a:ext cx="80648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b="1" u="sng" dirty="0" smtClean="0">
                <a:solidFill>
                  <a:srgbClr val="C00000"/>
                </a:solidFill>
                <a:latin typeface="Comic Sans MS" pitchFamily="66" charset="0"/>
              </a:rPr>
              <a:t>VYSVĚTLI, CO SE UDÁLO</a:t>
            </a:r>
            <a:r>
              <a:rPr lang="cs-CZ" sz="1400" b="1" dirty="0" smtClean="0">
                <a:solidFill>
                  <a:srgbClr val="C00000"/>
                </a:solidFill>
                <a:latin typeface="Comic Sans MS" pitchFamily="66" charset="0"/>
              </a:rPr>
              <a:t>:       </a:t>
            </a:r>
            <a:r>
              <a:rPr lang="cs-CZ" sz="1400" b="1" dirty="0" smtClean="0">
                <a:solidFill>
                  <a:srgbClr val="00B050"/>
                </a:solidFill>
                <a:latin typeface="Comic Sans MS" pitchFamily="66" charset="0"/>
              </a:rPr>
              <a:t>17. LISTOPAD 1939	       17. LISTOPAD 1989</a:t>
            </a:r>
            <a:endParaRPr lang="cs-CZ" sz="1400" b="1" u="sng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941168"/>
            <a:ext cx="791843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b="1" u="sng" dirty="0" smtClean="0">
                <a:solidFill>
                  <a:srgbClr val="C00000"/>
                </a:solidFill>
                <a:latin typeface="Comic Sans MS" pitchFamily="66" charset="0"/>
              </a:rPr>
              <a:t>VYSVĚTLI ROZDÍL MEZI NÁRODEM A STÁTEM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b="1" u="sng" dirty="0">
              <a:solidFill>
                <a:srgbClr val="C00000"/>
              </a:solidFill>
              <a:latin typeface="Comic Sans MS" pitchFamily="66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b="1" u="sng" dirty="0" smtClean="0">
                <a:solidFill>
                  <a:srgbClr val="C00000"/>
                </a:solidFill>
                <a:latin typeface="Comic Sans MS" pitchFamily="66" charset="0"/>
              </a:rPr>
              <a:t>KDO PATŘÍ DO NÁRODNOSTNÍ MENŠINY V ČR?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b="1" u="sng" dirty="0">
              <a:solidFill>
                <a:srgbClr val="C00000"/>
              </a:solidFill>
              <a:latin typeface="Comic Sans MS" pitchFamily="66" charset="0"/>
            </a:endParaRPr>
          </a:p>
          <a:p>
            <a:pPr marL="285750" indent="-285750" algn="ctr">
              <a:buFont typeface="Arial" pitchFamily="34" charset="0"/>
              <a:buChar char="•"/>
            </a:pPr>
            <a:r>
              <a:rPr lang="cs-CZ" sz="1400" b="1" dirty="0" smtClean="0">
                <a:solidFill>
                  <a:srgbClr val="00B050"/>
                </a:solidFill>
                <a:latin typeface="Comic Sans MS" pitchFamily="66" charset="0"/>
              </a:rPr>
              <a:t>MORAVÁCI, ROMOVÉ, UKRAJINCI, MAĎAŘI, ČERNOŠI, NĚMCI, ŠVÝCAŘI, RAKUŠANÉ, POLÁCI, RUSOVÉ, SLOVÁCI, OBYVATELÉ SLEZSKA</a:t>
            </a:r>
            <a:endParaRPr lang="cs-CZ" sz="14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6326163"/>
            <a:ext cx="285773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 informací: vlastní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781989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226</TotalTime>
  <Words>175</Words>
  <Application>Microsoft Office PowerPoint</Application>
  <PresentationFormat>Předvádění na obrazovce (4:3)</PresentationFormat>
  <Paragraphs>72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Prezentace aplikace PowerPoint</vt:lpstr>
      <vt:lpstr>Národ – národní hrdost</vt:lpstr>
      <vt:lpstr>česká REPUBLIKA  je domovem – vlastí českého národa i                                                          příslušníků národnostních menšin</vt:lpstr>
      <vt:lpstr>oBYVATELSTVO – NÁRODNOSTNÍ MENŠINA</vt:lpstr>
      <vt:lpstr>Památná místa našeho národa</vt:lpstr>
      <vt:lpstr>opakování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Národ</dc:title>
  <dc:creator>Asus</dc:creator>
  <cp:lastModifiedBy>Jarmila</cp:lastModifiedBy>
  <cp:revision>22</cp:revision>
  <dcterms:created xsi:type="dcterms:W3CDTF">2011-10-15T02:08:38Z</dcterms:created>
  <dcterms:modified xsi:type="dcterms:W3CDTF">2013-10-06T11:16:44Z</dcterms:modified>
</cp:coreProperties>
</file>