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notesMasterIdLst>
    <p:notesMasterId r:id="rId13"/>
  </p:notesMasterIdLst>
  <p:sldIdLst>
    <p:sldId id="256" r:id="rId3"/>
    <p:sldId id="257" r:id="rId4"/>
    <p:sldId id="258" r:id="rId5"/>
    <p:sldId id="261" r:id="rId6"/>
    <p:sldId id="259" r:id="rId7"/>
    <p:sldId id="260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  <a:srgbClr val="FF9900"/>
    <a:srgbClr val="00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5" d="100"/>
          <a:sy n="85" d="100"/>
        </p:scale>
        <p:origin x="-3150" y="-9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2D7D9BC-2DDB-44DA-8FB4-7232D4576B1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D40345-E6E3-4A72-962E-1546C0E48B0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05306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D40345-E6E3-4A72-962E-1546C0E48B0D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47107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7F252122-F943-4C4E-9BA3-C282B269C52A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5D0650EF-2E18-4E1C-8ED3-76054E2E7108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1191160" y="2132856"/>
            <a:ext cx="6266169" cy="40934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 </a:t>
            </a:r>
            <a:r>
              <a:rPr lang="cs-CZ" sz="1100" b="1" dirty="0"/>
              <a:t>METODICKÝ LIST PRO ZŠ</a:t>
            </a:r>
            <a:endParaRPr lang="cs-CZ" sz="1100" dirty="0"/>
          </a:p>
          <a:p>
            <a:r>
              <a:rPr lang="cs-CZ" sz="1100" b="1" dirty="0"/>
              <a:t> Pro zpracování vzdělávacích materiálů (VM)v rámci projektu EU peníze školám</a:t>
            </a:r>
            <a:endParaRPr lang="cs-CZ" sz="1100" dirty="0"/>
          </a:p>
          <a:p>
            <a:r>
              <a:rPr lang="cs-CZ" sz="1100" b="1" dirty="0"/>
              <a:t>     </a:t>
            </a:r>
            <a:r>
              <a:rPr lang="cs-CZ" sz="1100" b="1" dirty="0" smtClean="0"/>
              <a:t>                 </a:t>
            </a:r>
            <a:r>
              <a:rPr lang="cs-CZ" sz="1100" b="1" dirty="0"/>
              <a:t>Operační program Vzdělávání pro konkurenceschopnost</a:t>
            </a:r>
            <a:endParaRPr lang="cs-CZ" sz="1100" dirty="0"/>
          </a:p>
          <a:p>
            <a:r>
              <a:rPr lang="cs-CZ" sz="1100" b="1" dirty="0"/>
              <a:t>  </a:t>
            </a:r>
            <a:endParaRPr lang="cs-CZ" sz="1100" dirty="0"/>
          </a:p>
          <a:p>
            <a:r>
              <a:rPr lang="cs-CZ" sz="1100" b="1" dirty="0"/>
              <a:t>Projekt: Moderní výuka</a:t>
            </a:r>
            <a:endParaRPr lang="cs-CZ" sz="1100" dirty="0"/>
          </a:p>
          <a:p>
            <a:r>
              <a:rPr lang="cs-CZ" sz="1100" b="1" dirty="0"/>
              <a:t> </a:t>
            </a:r>
            <a:r>
              <a:rPr lang="cs-CZ" sz="1100" b="1" dirty="0" smtClean="0"/>
              <a:t>Registrační </a:t>
            </a:r>
            <a:r>
              <a:rPr lang="cs-CZ" sz="1100" b="1" dirty="0"/>
              <a:t>číslo: CZ.1.07/1.4.00/21.3192</a:t>
            </a:r>
            <a:endParaRPr lang="cs-CZ" sz="1100" dirty="0"/>
          </a:p>
          <a:p>
            <a:r>
              <a:rPr lang="cs-CZ" sz="1100" b="1" dirty="0"/>
              <a:t> </a:t>
            </a:r>
            <a:r>
              <a:rPr lang="cs-CZ" sz="1100" b="1" dirty="0" smtClean="0"/>
              <a:t>Číslo </a:t>
            </a:r>
            <a:r>
              <a:rPr lang="cs-CZ" sz="1100" b="1" dirty="0"/>
              <a:t>DUM: </a:t>
            </a:r>
            <a:r>
              <a:rPr lang="cs-CZ" sz="1100" b="1" dirty="0" smtClean="0"/>
              <a:t>VY_32_INOVACE_6.1.06</a:t>
            </a:r>
            <a:endParaRPr lang="cs-CZ" sz="1100" dirty="0"/>
          </a:p>
          <a:p>
            <a:r>
              <a:rPr lang="cs-CZ" sz="1100" b="1" dirty="0"/>
              <a:t> </a:t>
            </a:r>
            <a:r>
              <a:rPr lang="cs-CZ" sz="1100" b="1" dirty="0" smtClean="0"/>
              <a:t>Jméno </a:t>
            </a:r>
            <a:r>
              <a:rPr lang="cs-CZ" sz="1100" b="1" dirty="0"/>
              <a:t>autora: Mgr. </a:t>
            </a:r>
            <a:r>
              <a:rPr lang="cs-CZ" sz="1100" b="1" dirty="0" smtClean="0"/>
              <a:t>Jarmila </a:t>
            </a:r>
            <a:r>
              <a:rPr lang="cs-CZ" sz="1100" b="1" dirty="0" err="1" smtClean="0"/>
              <a:t>Gécová</a:t>
            </a:r>
            <a:endParaRPr lang="cs-CZ" sz="1100" dirty="0"/>
          </a:p>
          <a:p>
            <a:r>
              <a:rPr lang="cs-CZ" sz="1100" b="1" dirty="0"/>
              <a:t> </a:t>
            </a:r>
            <a:r>
              <a:rPr lang="cs-CZ" sz="1100" b="1" dirty="0" smtClean="0"/>
              <a:t>Datum</a:t>
            </a:r>
            <a:r>
              <a:rPr lang="cs-CZ" sz="1100" b="1" dirty="0"/>
              <a:t>, období kdy byl vytvořen: říjen 2011</a:t>
            </a:r>
            <a:endParaRPr lang="cs-CZ" sz="1100" dirty="0"/>
          </a:p>
          <a:p>
            <a:r>
              <a:rPr lang="cs-CZ" sz="1100" b="1" dirty="0"/>
              <a:t> </a:t>
            </a:r>
            <a:r>
              <a:rPr lang="cs-CZ" sz="1100" b="1" dirty="0" smtClean="0"/>
              <a:t>Název </a:t>
            </a:r>
            <a:r>
              <a:rPr lang="cs-CZ" sz="1100" b="1" dirty="0"/>
              <a:t>práce: </a:t>
            </a:r>
            <a:r>
              <a:rPr lang="cs-CZ" sz="1100" b="1" dirty="0" smtClean="0"/>
              <a:t>Umění a jeho význam</a:t>
            </a:r>
            <a:endParaRPr lang="cs-CZ" sz="1100" dirty="0"/>
          </a:p>
          <a:p>
            <a:r>
              <a:rPr lang="cs-CZ" sz="1100" b="1" dirty="0"/>
              <a:t> </a:t>
            </a:r>
            <a:r>
              <a:rPr lang="cs-CZ" sz="1100" b="1" dirty="0" smtClean="0"/>
              <a:t>Předmět</a:t>
            </a:r>
            <a:r>
              <a:rPr lang="cs-CZ" sz="1100" b="1" dirty="0"/>
              <a:t>, pro který je VM určen: </a:t>
            </a:r>
            <a:r>
              <a:rPr lang="cs-CZ" sz="1100" b="1" dirty="0" smtClean="0"/>
              <a:t>Výchova k občanství</a:t>
            </a:r>
            <a:endParaRPr lang="cs-CZ" sz="1100" dirty="0"/>
          </a:p>
          <a:p>
            <a:r>
              <a:rPr lang="cs-CZ" sz="1100" b="1" dirty="0"/>
              <a:t> </a:t>
            </a:r>
            <a:r>
              <a:rPr lang="cs-CZ" sz="1100" b="1" dirty="0" smtClean="0"/>
              <a:t>Ročník</a:t>
            </a:r>
            <a:r>
              <a:rPr lang="cs-CZ" sz="1100" b="1" dirty="0"/>
              <a:t>, pro který je VM určen </a:t>
            </a:r>
            <a:r>
              <a:rPr lang="cs-CZ" sz="1100" b="1" dirty="0" smtClean="0"/>
              <a:t>7.</a:t>
            </a:r>
            <a:endParaRPr lang="cs-CZ" sz="1100" dirty="0"/>
          </a:p>
          <a:p>
            <a:r>
              <a:rPr lang="cs-CZ" sz="1100" b="1" dirty="0"/>
              <a:t> </a:t>
            </a:r>
            <a:r>
              <a:rPr lang="cs-CZ" sz="1100" b="1" dirty="0" smtClean="0"/>
              <a:t>Časová </a:t>
            </a:r>
            <a:r>
              <a:rPr lang="cs-CZ" sz="1100" b="1" dirty="0"/>
              <a:t>dotace</a:t>
            </a:r>
            <a:r>
              <a:rPr lang="cs-CZ" sz="1100" dirty="0"/>
              <a:t>: </a:t>
            </a:r>
            <a:r>
              <a:rPr lang="cs-CZ" sz="1100" b="1" dirty="0"/>
              <a:t>1 h</a:t>
            </a:r>
            <a:endParaRPr lang="cs-CZ" sz="1100" dirty="0"/>
          </a:p>
          <a:p>
            <a:r>
              <a:rPr lang="cs-CZ" sz="1100" b="1" dirty="0"/>
              <a:t>  </a:t>
            </a:r>
            <a:endParaRPr lang="cs-CZ" sz="1100" dirty="0"/>
          </a:p>
          <a:p>
            <a:r>
              <a:rPr lang="cs-CZ" sz="1100" b="1" dirty="0"/>
              <a:t>Vzdělávací oblast, tematický okruh, téma:</a:t>
            </a:r>
            <a:endParaRPr lang="cs-CZ" sz="1100" dirty="0"/>
          </a:p>
          <a:p>
            <a:r>
              <a:rPr lang="cs-CZ" sz="1100" b="1" dirty="0" smtClean="0"/>
              <a:t>Výchova k občanství</a:t>
            </a:r>
            <a:endParaRPr lang="cs-CZ" sz="1100" dirty="0"/>
          </a:p>
          <a:p>
            <a:r>
              <a:rPr lang="cs-CZ" sz="1100" b="1" dirty="0" smtClean="0"/>
              <a:t>Kultura a její rozvíjení</a:t>
            </a:r>
            <a:endParaRPr lang="cs-CZ" sz="1100" dirty="0"/>
          </a:p>
          <a:p>
            <a:r>
              <a:rPr lang="cs-CZ" sz="1100" b="1" dirty="0" smtClean="0"/>
              <a:t>Umění a jeho význam</a:t>
            </a:r>
            <a:endParaRPr lang="cs-CZ" sz="1100" dirty="0"/>
          </a:p>
          <a:p>
            <a:r>
              <a:rPr lang="cs-CZ" sz="1100" b="1" dirty="0"/>
              <a:t>  </a:t>
            </a:r>
            <a:endParaRPr lang="cs-CZ" sz="1100" dirty="0"/>
          </a:p>
          <a:p>
            <a:r>
              <a:rPr lang="cs-CZ" sz="1100" b="1" dirty="0"/>
              <a:t>Metodický list, anotace- výstižný popis způsobu použití VM ve výuce:</a:t>
            </a:r>
            <a:r>
              <a:rPr lang="cs-CZ" sz="1100" dirty="0"/>
              <a:t> </a:t>
            </a:r>
          </a:p>
          <a:p>
            <a:r>
              <a:rPr lang="cs-CZ" sz="1100" dirty="0" smtClean="0"/>
              <a:t>Prezentace </a:t>
            </a:r>
            <a:r>
              <a:rPr lang="cs-CZ" sz="1100" dirty="0"/>
              <a:t>je </a:t>
            </a:r>
            <a:r>
              <a:rPr lang="cs-CZ" sz="1100" dirty="0" smtClean="0"/>
              <a:t>výukovým materiálem k</a:t>
            </a:r>
            <a:r>
              <a:rPr lang="cs-CZ" sz="1100" dirty="0"/>
              <a:t> </a:t>
            </a:r>
            <a:r>
              <a:rPr lang="cs-CZ" sz="1100" dirty="0" smtClean="0"/>
              <a:t>rozvíjení </a:t>
            </a:r>
            <a:r>
              <a:rPr lang="cs-CZ" sz="1100" dirty="0"/>
              <a:t>znalostí </a:t>
            </a:r>
            <a:r>
              <a:rPr lang="cs-CZ" sz="1100" dirty="0" smtClean="0"/>
              <a:t>o umění a jeho pozitivního významu v životě člověka</a:t>
            </a:r>
          </a:p>
          <a:p>
            <a:r>
              <a:rPr lang="cs-CZ" sz="1100" b="1" dirty="0" smtClean="0"/>
              <a:t>Pomůcky</a:t>
            </a:r>
            <a:r>
              <a:rPr lang="cs-CZ" sz="1100" dirty="0"/>
              <a:t>: </a:t>
            </a:r>
            <a:r>
              <a:rPr lang="cs-CZ" sz="1100" dirty="0" smtClean="0"/>
              <a:t>Občanská výchova pro 7. ročník, Milan Valenta, str. 52-54</a:t>
            </a:r>
            <a:endParaRPr lang="cs-CZ" sz="1100" dirty="0"/>
          </a:p>
        </p:txBody>
      </p:sp>
      <p:pic>
        <p:nvPicPr>
          <p:cNvPr id="2" name="obrázek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338138"/>
            <a:ext cx="5745162" cy="1404937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589077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4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Umění a jeho význam</a:t>
            </a:r>
            <a:endParaRPr lang="cs-CZ" sz="4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0687" y="1700808"/>
            <a:ext cx="2466975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860687" y="3548658"/>
            <a:ext cx="45720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000" dirty="0"/>
              <a:t>http://</a:t>
            </a:r>
            <a:r>
              <a:rPr lang="cs-CZ" sz="1000" dirty="0" smtClean="0"/>
              <a:t>fun.cafetime.cz/fotky/grafity/</a:t>
            </a:r>
            <a:endParaRPr lang="cs-CZ" sz="10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921728"/>
            <a:ext cx="4258444" cy="3083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4067944" y="5004841"/>
            <a:ext cx="45720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000" dirty="0"/>
              <a:t>http://www.dekorastuck.cz/?page=prehistoricke-umeni</a:t>
            </a: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548680"/>
            <a:ext cx="1263774" cy="12637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6206050" y="330948"/>
            <a:ext cx="45720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000" dirty="0"/>
              <a:t>http://www.dekorastuck.cz/?page=recke-umeni</a:t>
            </a:r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3314" y="5228762"/>
            <a:ext cx="3457575" cy="1323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975773"/>
            <a:ext cx="3126854" cy="23043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bdélník 6"/>
          <p:cNvSpPr/>
          <p:nvPr/>
        </p:nvSpPr>
        <p:spPr>
          <a:xfrm>
            <a:off x="611560" y="6280128"/>
            <a:ext cx="45720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000" dirty="0"/>
              <a:t>http://</a:t>
            </a:r>
            <a:r>
              <a:rPr lang="cs-CZ" sz="1000" dirty="0" smtClean="0"/>
              <a:t>xman.idnes.cz/umeni.jpg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28852216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500"/>
                            </p:stCondLst>
                            <p:childTnLst>
                              <p:par>
                                <p:cTn id="2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500"/>
                            </p:stCondLst>
                            <p:childTnLst>
                              <p:par>
                                <p:cTn id="4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4000"/>
                            </p:stCondLst>
                            <p:childTnLst>
                              <p:par>
                                <p:cTn id="4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4500"/>
                            </p:stCondLst>
                            <p:childTnLst>
                              <p:par>
                                <p:cTn id="4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5000"/>
                            </p:stCondLst>
                            <p:childTnLst>
                              <p:par>
                                <p:cTn id="5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PŮVODNÍ POSLÁNÍ UMĚNÍ</a:t>
            </a:r>
            <a:endParaRPr lang="cs-CZ" sz="4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byla MAGICKÁ FUNKCE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hliněné sošky a nástěnné malby měly rituální určení</a:t>
            </a:r>
          </a:p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LIDÉ JE UCTÍVALI</a:t>
            </a:r>
          </a:p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VĚŘILI, ŽE JIM PŘINESOU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PLODNOST</a:t>
            </a:r>
          </a:p>
          <a:p>
            <a:pPr marL="0" indent="0">
              <a:buNone/>
            </a:pP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	       SÍLU A DOSTATEK POTRAVY 		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789040"/>
            <a:ext cx="3825205" cy="259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539552" y="6381328"/>
            <a:ext cx="45720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000" dirty="0"/>
              <a:t>http://</a:t>
            </a:r>
            <a:r>
              <a:rPr lang="cs-CZ" sz="1000" dirty="0" smtClean="0"/>
              <a:t>www.lidovky.cz/pravek</a:t>
            </a:r>
            <a:endParaRPr lang="cs-CZ" sz="1000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3541" y="3999449"/>
            <a:ext cx="2899023" cy="21714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477295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0"/>
                            </p:stCondLst>
                            <p:childTnLst>
                              <p:par>
                                <p:cTn id="3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6000"/>
                            </p:stCondLst>
                            <p:childTnLst>
                              <p:par>
                                <p:cTn id="36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7000"/>
                            </p:stCondLst>
                            <p:childTnLst>
                              <p:par>
                                <p:cTn id="42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8000"/>
                            </p:stCondLst>
                            <p:childTnLst>
                              <p:par>
                                <p:cTn id="4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685800" indent="-685800">
              <a:buFont typeface="Arial" pitchFamily="34" charset="0"/>
              <a:buChar char="•"/>
            </a:pPr>
            <a:r>
              <a:rPr lang="cs-CZ" sz="4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Umění – význam slova</a:t>
            </a:r>
            <a:endParaRPr lang="cs-CZ" sz="4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742950" indent="-742950">
              <a:buFont typeface="+mj-lt"/>
              <a:buAutoNum type="alphaLcPeriod"/>
            </a:pPr>
            <a:r>
              <a:rPr lang="cs-CZ" sz="36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soubor uměleckých děl a tvorby</a:t>
            </a:r>
          </a:p>
          <a:p>
            <a:pPr marL="742950" indent="-742950">
              <a:buFont typeface="+mj-lt"/>
              <a:buAutoNum type="alphaLcPeriod"/>
            </a:pPr>
            <a:r>
              <a:rPr lang="cs-CZ" sz="36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dovednost v určitém oboru </a:t>
            </a:r>
            <a:r>
              <a:rPr lang="cs-CZ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(kuchařské umění, vojenské umění, lékařské umění…)</a:t>
            </a:r>
            <a:endParaRPr lang="cs-CZ" sz="36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381127"/>
            <a:ext cx="2736850" cy="2974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021890" y="6356102"/>
            <a:ext cx="3096344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/>
              <a:t>http://quae.blog.cz/1105/tanec-v-srdci-tanec-zive</a:t>
            </a: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3630364"/>
            <a:ext cx="1847850" cy="2476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931801" y="3381127"/>
            <a:ext cx="1694695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00" dirty="0"/>
              <a:t>http://brisnitanceliberec.cz/</a:t>
            </a:r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138674"/>
            <a:ext cx="2095500" cy="3267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5940152" y="6405749"/>
            <a:ext cx="2050561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00" dirty="0"/>
              <a:t>http://sk.wikipedia.org/wiki/Tanec</a:t>
            </a:r>
          </a:p>
        </p:txBody>
      </p:sp>
    </p:spTree>
    <p:extLst>
      <p:ext uri="{BB962C8B-B14F-4D97-AF65-F5344CB8AC3E}">
        <p14:creationId xmlns:p14="http://schemas.microsoft.com/office/powerpoint/2010/main" val="11904039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000"/>
                            </p:stCondLst>
                            <p:childTnLst>
                              <p:par>
                                <p:cTn id="2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0"/>
                            </p:stCondLst>
                            <p:childTnLst>
                              <p:par>
                                <p:cTn id="3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6000"/>
                            </p:stCondLst>
                            <p:childTnLst>
                              <p:par>
                                <p:cTn id="3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6500"/>
                            </p:stCondLst>
                            <p:childTnLst>
                              <p:par>
                                <p:cTn id="4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7000"/>
                            </p:stCondLst>
                            <p:childTnLst>
                              <p:par>
                                <p:cTn id="4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0187" y="116632"/>
            <a:ext cx="8229600" cy="1143000"/>
          </a:xfrm>
        </p:spPr>
        <p:txBody>
          <a:bodyPr>
            <a:normAutofit/>
          </a:bodyPr>
          <a:lstStyle/>
          <a:p>
            <a:r>
              <a:rPr lang="cs-CZ" sz="4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FUNKCE UMĚNÍ</a:t>
            </a:r>
            <a:endParaRPr lang="cs-CZ" sz="4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43858" y="1340768"/>
            <a:ext cx="8229600" cy="4525963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Estetická         </a:t>
            </a:r>
            <a:r>
              <a:rPr lang="cs-CZ" sz="2000" dirty="0" smtClean="0">
                <a:solidFill>
                  <a:srgbClr val="FFFF00"/>
                </a:solidFill>
              </a:rPr>
              <a:t>(touha po uspokojení naší touhy po kráse)</a:t>
            </a:r>
          </a:p>
          <a:p>
            <a:r>
              <a:rPr lang="cs-CZ" sz="3200" dirty="0" smtClean="0">
                <a:solidFill>
                  <a:srgbClr val="FFFF00"/>
                </a:solidFill>
              </a:rPr>
              <a:t>Komunikativní </a:t>
            </a:r>
            <a:r>
              <a:rPr lang="cs-CZ" sz="3200" dirty="0" smtClean="0">
                <a:solidFill>
                  <a:srgbClr val="FFFF00"/>
                </a:solidFill>
              </a:rPr>
              <a:t> </a:t>
            </a:r>
            <a:r>
              <a:rPr lang="cs-CZ" sz="2000" dirty="0" smtClean="0">
                <a:solidFill>
                  <a:srgbClr val="FFFF00"/>
                </a:solidFill>
              </a:rPr>
              <a:t>(</a:t>
            </a:r>
            <a:r>
              <a:rPr lang="cs-CZ" sz="2000" dirty="0" smtClean="0">
                <a:solidFill>
                  <a:srgbClr val="FFFF00"/>
                </a:solidFill>
              </a:rPr>
              <a:t>umění o něčem vypovídá, je v něm ukryto</a:t>
            </a:r>
          </a:p>
          <a:p>
            <a:pPr marL="0" indent="0">
              <a:buNone/>
            </a:pPr>
            <a:r>
              <a:rPr lang="cs-CZ" sz="2000" dirty="0">
                <a:solidFill>
                  <a:srgbClr val="FFFF00"/>
                </a:solidFill>
              </a:rPr>
              <a:t> </a:t>
            </a:r>
            <a:r>
              <a:rPr lang="cs-CZ" sz="2000" dirty="0" smtClean="0">
                <a:solidFill>
                  <a:srgbClr val="FFFF00"/>
                </a:solidFill>
              </a:rPr>
              <a:t>                   		    poselství)</a:t>
            </a:r>
          </a:p>
          <a:p>
            <a:r>
              <a:rPr lang="cs-CZ" sz="3200" dirty="0" smtClean="0">
                <a:solidFill>
                  <a:srgbClr val="FFFF00"/>
                </a:solidFill>
              </a:rPr>
              <a:t>Poznávání světa </a:t>
            </a:r>
            <a:r>
              <a:rPr lang="cs-CZ" sz="2000" dirty="0" smtClean="0">
                <a:solidFill>
                  <a:srgbClr val="FFFF00"/>
                </a:solidFill>
              </a:rPr>
              <a:t>(skrz umění poznáváme život, cizí kraje,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rgbClr val="FFFF00"/>
                </a:solidFill>
              </a:rPr>
              <a:t>                                           minulé doby …)</a:t>
            </a:r>
            <a:endParaRPr lang="cs-CZ" sz="3200" dirty="0" smtClean="0">
              <a:solidFill>
                <a:srgbClr val="FFFF00"/>
              </a:solidFill>
            </a:endParaRPr>
          </a:p>
          <a:p>
            <a:endParaRPr lang="cs-CZ" sz="3200" dirty="0" smtClean="0">
              <a:solidFill>
                <a:srgbClr val="FFFF00"/>
              </a:solidFill>
            </a:endParaRPr>
          </a:p>
          <a:p>
            <a:endParaRPr lang="cs-CZ" sz="3200" dirty="0">
              <a:solidFill>
                <a:srgbClr val="FFFF0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187" y="3861048"/>
            <a:ext cx="3035300" cy="2395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20187" y="6256585"/>
            <a:ext cx="45720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000" dirty="0"/>
              <a:t>http</a:t>
            </a:r>
            <a:r>
              <a:rPr lang="cs-CZ" sz="1000" dirty="0" smtClean="0"/>
              <a:t>://egypt2.ic.cz/.htm</a:t>
            </a:r>
            <a:endParaRPr lang="cs-CZ" sz="1000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3852790"/>
            <a:ext cx="1800200" cy="24037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705196" y="6256585"/>
            <a:ext cx="4572000" cy="40011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000" dirty="0"/>
              <a:t>http://www.ticketpro.cz/jnp/vystavy/stale-sxpozice/594801-stredoveke-umeni-v-cechach-a-stredni-evrope.html</a:t>
            </a:r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819382"/>
            <a:ext cx="2592288" cy="24078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5868144" y="3554056"/>
            <a:ext cx="45720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000" dirty="0"/>
              <a:t>http://</a:t>
            </a:r>
            <a:r>
              <a:rPr lang="cs-CZ" sz="1000" dirty="0" smtClean="0"/>
              <a:t>www.picasso.com//rozpul.phtml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22429679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0"/>
                            </p:stCondLst>
                            <p:childTnLst>
                              <p:par>
                                <p:cTn id="3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6000"/>
                            </p:stCondLst>
                            <p:childTnLst>
                              <p:par>
                                <p:cTn id="36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7000"/>
                            </p:stCondLst>
                            <p:childTnLst>
                              <p:par>
                                <p:cTn id="42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8000"/>
                            </p:stCondLst>
                            <p:childTnLst>
                              <p:par>
                                <p:cTn id="4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9000"/>
                            </p:stCondLst>
                            <p:childTnLst>
                              <p:par>
                                <p:cTn id="5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9500"/>
                            </p:stCondLst>
                            <p:childTnLst>
                              <p:par>
                                <p:cTn id="5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10000"/>
                            </p:stCondLst>
                            <p:childTnLst>
                              <p:par>
                                <p:cTn id="6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DRUHY UMĚNÍ:</a:t>
            </a:r>
            <a:endParaRPr lang="cs-CZ" sz="4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55576" y="1628800"/>
            <a:ext cx="29523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literatura</a:t>
            </a:r>
            <a:endParaRPr lang="cs-CZ" sz="36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895099" y="2708920"/>
            <a:ext cx="27363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film</a:t>
            </a:r>
            <a:endParaRPr lang="cs-CZ" sz="4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259632" y="3933056"/>
            <a:ext cx="300361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divadlo</a:t>
            </a:r>
            <a:endParaRPr lang="cs-CZ" sz="40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508104" y="1844824"/>
            <a:ext cx="26642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00FFC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tanec</a:t>
            </a:r>
            <a:endParaRPr lang="cs-CZ" sz="4400" b="1" dirty="0">
              <a:solidFill>
                <a:srgbClr val="00FFC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860032" y="3501008"/>
            <a:ext cx="345638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hudba</a:t>
            </a:r>
            <a:endParaRPr lang="cs-CZ" sz="4400" b="1" dirty="0">
              <a:solidFill>
                <a:srgbClr val="FF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720011" y="4640385"/>
            <a:ext cx="470123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>
                <a:solidFill>
                  <a:srgbClr val="FF00FF"/>
                </a:solidFill>
              </a:rPr>
              <a:t>v</a:t>
            </a:r>
            <a:r>
              <a:rPr lang="cs-CZ" sz="4000" dirty="0" smtClean="0">
                <a:solidFill>
                  <a:srgbClr val="FF00FF"/>
                </a:solidFill>
              </a:rPr>
              <a:t>ýtvarné umění</a:t>
            </a:r>
            <a:endParaRPr lang="cs-CZ" sz="4000" dirty="0">
              <a:solidFill>
                <a:srgbClr val="FF00FF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620688"/>
            <a:ext cx="1543050" cy="1792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2251702"/>
            <a:ext cx="885255" cy="11054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2431" y="3284984"/>
            <a:ext cx="1882899" cy="15332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696176"/>
            <a:ext cx="973832" cy="10549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7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1140" y="2354302"/>
            <a:ext cx="990600" cy="971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8" name="Picture 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0479" y="5348271"/>
            <a:ext cx="1838325" cy="1285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99492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7000"/>
                            </p:stCondLst>
                            <p:childTnLst>
                              <p:par>
                                <p:cTn id="4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8000"/>
                            </p:stCondLst>
                            <p:childTnLst>
                              <p:par>
                                <p:cTn id="5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9000"/>
                            </p:stCondLst>
                            <p:childTnLst>
                              <p:par>
                                <p:cTn id="5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0000"/>
                            </p:stCondLst>
                            <p:childTnLst>
                              <p:par>
                                <p:cTn id="6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11000"/>
                            </p:stCondLst>
                            <p:childTnLst>
                              <p:par>
                                <p:cTn id="7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12000"/>
                            </p:stCondLst>
                            <p:childTnLst>
                              <p:par>
                                <p:cTn id="7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Druhy výtvarného umění:</a:t>
            </a:r>
            <a:endParaRPr lang="cs-CZ" sz="4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628800"/>
            <a:ext cx="2664296" cy="3387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98353" y="5157192"/>
            <a:ext cx="1728192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/>
              <a:t>http://www.ondrejkocar.cz/cz/vladimir-kocar/</a:t>
            </a:r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628800"/>
            <a:ext cx="1728192" cy="40722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771800" y="5661248"/>
            <a:ext cx="45720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000" dirty="0"/>
              <a:t>http://drakkaria.cz/plastiky/evropa/antika/platon---socha.html</a:t>
            </a:r>
          </a:p>
        </p:txBody>
      </p:sp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5852" y="1737401"/>
            <a:ext cx="3500048" cy="34197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5595917" y="5080248"/>
            <a:ext cx="3044044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/>
              <a:t>http://www.praguecityline.cz/prazske-pamatky/nove-mesto-prazske-originalni-stavebni-koncept</a:t>
            </a:r>
          </a:p>
        </p:txBody>
      </p:sp>
    </p:spTree>
    <p:extLst>
      <p:ext uri="{BB962C8B-B14F-4D97-AF65-F5344CB8AC3E}">
        <p14:creationId xmlns:p14="http://schemas.microsoft.com/office/powerpoint/2010/main" val="3969376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5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5000"/>
                            </p:stCondLst>
                            <p:childTnLst>
                              <p:par>
                                <p:cTn id="3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Druhy výtvarného umění:</a:t>
            </a:r>
            <a:endParaRPr lang="cs-CZ" sz="4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943" y="1497091"/>
            <a:ext cx="2559918" cy="32813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47943" y="4778440"/>
            <a:ext cx="2108269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00" dirty="0"/>
              <a:t>http://cs.wikipedia.org/wiki/Grafika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355976" y="1412776"/>
            <a:ext cx="309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grafika</a:t>
            </a: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047317"/>
            <a:ext cx="3121025" cy="2395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177215" y="4444408"/>
            <a:ext cx="45720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000" dirty="0"/>
              <a:t>http://www</a:t>
            </a:r>
            <a:r>
              <a:rPr lang="cs-CZ" sz="1000" dirty="0" smtClean="0"/>
              <a:t>./</a:t>
            </a:r>
            <a:r>
              <a:rPr lang="cs-CZ" sz="1000" dirty="0"/>
              <a:t>cz/tvorba/archiv/okudzava/okudzava.htm</a:t>
            </a:r>
          </a:p>
        </p:txBody>
      </p:sp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5161595"/>
            <a:ext cx="2822501" cy="13246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4816184"/>
            <a:ext cx="2895600" cy="1670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4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412776"/>
            <a:ext cx="2085975" cy="2190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bdélník 6"/>
          <p:cNvSpPr/>
          <p:nvPr/>
        </p:nvSpPr>
        <p:spPr>
          <a:xfrm>
            <a:off x="6806336" y="3603773"/>
            <a:ext cx="2099167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/>
              <a:t>http://jaggedsmile.wordpress.com/2007/11/06/ex-libris/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7308304" y="2998864"/>
            <a:ext cx="223224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b="1" dirty="0" smtClean="0">
                <a:solidFill>
                  <a:schemeClr val="bg1"/>
                </a:solidFill>
              </a:rPr>
              <a:t>OZNÁMENÍ</a:t>
            </a:r>
            <a:r>
              <a:rPr lang="cs-CZ" sz="1000" dirty="0" smtClean="0"/>
              <a:t>Í</a:t>
            </a:r>
            <a:endParaRPr lang="cs-CZ" sz="1000" dirty="0"/>
          </a:p>
        </p:txBody>
      </p:sp>
      <p:pic>
        <p:nvPicPr>
          <p:cNvPr id="7175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7318" y="3948568"/>
            <a:ext cx="1496484" cy="2356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6806336" y="6363123"/>
            <a:ext cx="2260555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00" dirty="0"/>
              <a:t>http://kultura.idnes.cz/literatura.aspx </a:t>
            </a:r>
          </a:p>
        </p:txBody>
      </p:sp>
    </p:spTree>
    <p:extLst>
      <p:ext uri="{BB962C8B-B14F-4D97-AF65-F5344CB8AC3E}">
        <p14:creationId xmlns:p14="http://schemas.microsoft.com/office/powerpoint/2010/main" val="798591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7000"/>
                            </p:stCondLst>
                            <p:childTnLst>
                              <p:par>
                                <p:cTn id="4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71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71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71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8000"/>
                            </p:stCondLst>
                            <p:childTnLst>
                              <p:par>
                                <p:cTn id="5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8500"/>
                            </p:stCondLst>
                            <p:childTnLst>
                              <p:par>
                                <p:cTn id="5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9000"/>
                            </p:stCondLst>
                            <p:childTnLst>
                              <p:par>
                                <p:cTn id="6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9500"/>
                            </p:stCondLst>
                            <p:childTnLst>
                              <p:par>
                                <p:cTn id="6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Druhy výtvarného umění:</a:t>
            </a:r>
            <a:endParaRPr lang="cs-CZ" sz="4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987824" y="1628800"/>
            <a:ext cx="38884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užité umění</a:t>
            </a:r>
            <a:endParaRPr lang="cs-CZ" sz="20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276872"/>
            <a:ext cx="2749674" cy="20674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683568" y="4344296"/>
            <a:ext cx="3168352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/>
              <a:t>http://www.zamecnictvi-umelecke-kovarstvi.wbs.cz/</a:t>
            </a:r>
          </a:p>
        </p:txBody>
      </p:sp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2911" y="4590517"/>
            <a:ext cx="2409825" cy="189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7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2204864"/>
            <a:ext cx="4060284" cy="36332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4415337" y="5838118"/>
            <a:ext cx="1917513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00" dirty="0"/>
              <a:t>http://www.keramikaprasek.cz/</a:t>
            </a:r>
          </a:p>
        </p:txBody>
      </p:sp>
    </p:spTree>
    <p:extLst>
      <p:ext uri="{BB962C8B-B14F-4D97-AF65-F5344CB8AC3E}">
        <p14:creationId xmlns:p14="http://schemas.microsoft.com/office/powerpoint/2010/main" val="2503953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8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500"/>
                            </p:stCondLst>
                            <p:childTnLst>
                              <p:par>
                                <p:cTn id="3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KÝČ JAKO DRUH NEUMĚNÍ:</a:t>
            </a:r>
            <a:endParaRPr lang="cs-CZ" sz="4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Kýč je něco nevkusného, co jen předstírá, že je umění</a:t>
            </a:r>
            <a:endParaRPr lang="cs-CZ" sz="2800" dirty="0">
              <a:solidFill>
                <a:srgbClr val="FFFF00"/>
              </a:solidFill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502" r="11835"/>
          <a:stretch/>
        </p:blipFill>
        <p:spPr bwMode="auto">
          <a:xfrm>
            <a:off x="3347864" y="2248327"/>
            <a:ext cx="1784412" cy="41044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123728" y="6388856"/>
            <a:ext cx="45720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000" dirty="0"/>
              <a:t>http://www.webovka.cz/art-tisk/art-and-kitsch-umeni-kyc</a:t>
            </a:r>
          </a:p>
        </p:txBody>
      </p:sp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564904"/>
            <a:ext cx="3361556" cy="25290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5220072" y="5110379"/>
            <a:ext cx="4572000" cy="24622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000" dirty="0"/>
              <a:t>http://aukro.cz/country_pages/56/0/marketing/valentyn/foto.php</a:t>
            </a:r>
          </a:p>
        </p:txBody>
      </p:sp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429000"/>
            <a:ext cx="2951931" cy="24624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95536" y="2847392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Poznáš KÝČ?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51520" y="5891429"/>
            <a:ext cx="3024336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/>
              <a:t>http://www.v-atelier.cz/keramika-koreckova-romana.html</a:t>
            </a:r>
          </a:p>
        </p:txBody>
      </p:sp>
    </p:spTree>
    <p:extLst>
      <p:ext uri="{BB962C8B-B14F-4D97-AF65-F5344CB8AC3E}">
        <p14:creationId xmlns:p14="http://schemas.microsoft.com/office/powerpoint/2010/main" val="5406196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000"/>
                            </p:stCondLst>
                            <p:childTnLst>
                              <p:par>
                                <p:cTn id="22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4000"/>
                            </p:stCondLst>
                            <p:childTnLst>
                              <p:par>
                                <p:cTn id="2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0"/>
                            </p:stCondLst>
                            <p:childTnLst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500"/>
                            </p:stCondLst>
                            <p:childTnLst>
                              <p:par>
                                <p:cTn id="3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6000"/>
                            </p:stCondLst>
                            <p:childTnLst>
                              <p:par>
                                <p:cTn id="4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  <p:bldP spid="5" grpId="0"/>
      <p:bldP spid="7" grpId="0"/>
    </p:bld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236</TotalTime>
  <Words>222</Words>
  <Application>Microsoft Office PowerPoint</Application>
  <PresentationFormat>Předvádění na obrazovce (4:3)</PresentationFormat>
  <Paragraphs>78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Aerodynamika</vt:lpstr>
      <vt:lpstr>Došky</vt:lpstr>
      <vt:lpstr>Prezentace aplikace PowerPoint</vt:lpstr>
      <vt:lpstr>Umění a jeho význam</vt:lpstr>
      <vt:lpstr>PŮVODNÍ POSLÁNÍ UMĚNÍ</vt:lpstr>
      <vt:lpstr>Umění – význam slova</vt:lpstr>
      <vt:lpstr>FUNKCE UMĚNÍ</vt:lpstr>
      <vt:lpstr>DRUHY UMĚNÍ:</vt:lpstr>
      <vt:lpstr>Druhy výtvarného umění:</vt:lpstr>
      <vt:lpstr>Druhy výtvarného umění:</vt:lpstr>
      <vt:lpstr>Druhy výtvarného umění:</vt:lpstr>
      <vt:lpstr>KÝČ JAKO DRUH NEUMĚNÍ: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Asus</dc:creator>
  <cp:lastModifiedBy>Jarmila</cp:lastModifiedBy>
  <cp:revision>19</cp:revision>
  <dcterms:created xsi:type="dcterms:W3CDTF">2011-10-25T02:22:41Z</dcterms:created>
  <dcterms:modified xsi:type="dcterms:W3CDTF">2013-10-06T11:42:36Z</dcterms:modified>
</cp:coreProperties>
</file>