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70" r:id="rId6"/>
    <p:sldId id="262" r:id="rId7"/>
    <p:sldId id="263" r:id="rId8"/>
    <p:sldId id="264" r:id="rId9"/>
    <p:sldId id="271" r:id="rId10"/>
    <p:sldId id="273" r:id="rId11"/>
    <p:sldId id="267" r:id="rId12"/>
    <p:sldId id="268" r:id="rId13"/>
    <p:sldId id="274" r:id="rId14"/>
    <p:sldId id="269" r:id="rId15"/>
    <p:sldId id="265" r:id="rId16"/>
    <p:sldId id="266" r:id="rId17"/>
    <p:sldId id="260" r:id="rId18"/>
    <p:sldId id="26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E181F-4E0F-475F-8B38-629966A5B177}" type="datetimeFigureOut">
              <a:rPr lang="cs-CZ" smtClean="0"/>
              <a:t>6.10.2013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53BA6-36AF-4922-8B75-6B6B6BDAE96C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Obr.č. 1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53BA6-36AF-4922-8B75-6B6B6BDAE96C}" type="slidenum">
              <a:rPr lang="cs-CZ" smtClean="0"/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Obr.č. 2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53BA6-36AF-4922-8B75-6B6B6BDAE96C}" type="slidenum">
              <a:rPr lang="cs-CZ" smtClean="0"/>
              <a:t>9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Obr.č.3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53BA6-36AF-4922-8B75-6B6B6BDAE96C}" type="slidenum">
              <a:rPr lang="cs-CZ" smtClean="0"/>
              <a:t>10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Obr.č. 4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C53BA6-36AF-4922-8B75-6B6B6BDAE96C}" type="slidenum">
              <a:rPr lang="cs-CZ" smtClean="0"/>
              <a:t>13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13144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4641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32681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08175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5934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14372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91429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9303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83529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83461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66146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564B1-E8A6-44A2-8ACC-71492DEBEC6D}" type="datetimeFigureOut">
              <a:rPr lang="cs-CZ" smtClean="0"/>
              <a:pPr/>
              <a:t>6.10.2013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6590A-F2C6-4517-9020-7256F35F8A2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8844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leccos.com/pics/pic/dawes_charles_gates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Poválečná obnova ČSR</a:t>
            </a:r>
            <a:endParaRPr lang="cs-CZ" b="1" u="sng" dirty="0"/>
          </a:p>
        </p:txBody>
      </p:sp>
    </p:spTree>
    <p:extLst>
      <p:ext uri="{BB962C8B-B14F-4D97-AF65-F5344CB8AC3E}">
        <p14:creationId xmlns="" xmlns:p14="http://schemas.microsoft.com/office/powerpoint/2010/main" val="288789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69845559"/>
              </p:ext>
            </p:extLst>
          </p:nvPr>
        </p:nvGraphicFramePr>
        <p:xfrm>
          <a:off x="395536" y="404664"/>
          <a:ext cx="8496944" cy="5976664"/>
        </p:xfrm>
        <a:graphic>
          <a:graphicData uri="http://schemas.openxmlformats.org/drawingml/2006/table">
            <a:tbl>
              <a:tblPr/>
              <a:tblGrid>
                <a:gridCol w="1763681"/>
                <a:gridCol w="6733263"/>
              </a:tblGrid>
              <a:tr h="15467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076700" algn="l"/>
                        </a:tabLs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076700" algn="l"/>
                        </a:tabLs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076700" algn="l"/>
                        </a:tabLs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076700" algn="l"/>
                        </a:tabLs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076700" algn="l"/>
                        </a:tabLs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076700" algn="l"/>
                        </a:tabLs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076700" algn="l"/>
                        </a:tabLs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1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ZPRACOVAL</a:t>
                      </a: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Alena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Jakubcová</a:t>
                      </a: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9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ŠKOLA</a:t>
                      </a: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ZŠ Bor, Školní 440, 348 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02, příspěvková organizace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55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Člověk</a:t>
                      </a:r>
                      <a:r>
                        <a:rPr lang="cs-CZ" sz="1000" baseline="0" dirty="0" smtClean="0">
                          <a:latin typeface="Calibri"/>
                          <a:ea typeface="Calibri"/>
                          <a:cs typeface="Times New Roman"/>
                        </a:rPr>
                        <a:t> a společnost – Poválečná obnova ČSR</a:t>
                      </a:r>
                      <a:endParaRPr lang="cs-CZ" sz="1000" b="0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100" b="1" dirty="0" smtClean="0">
                          <a:latin typeface="Calibri"/>
                          <a:ea typeface="Calibri"/>
                          <a:cs typeface="Times New Roman"/>
                        </a:rPr>
                        <a:t>MATERIÁLU</a:t>
                      </a: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VY_32_INOVACE_5B_D9_06</a:t>
                      </a:r>
                      <a:r>
                        <a:rPr lang="cs-CZ" sz="1100" b="0" u="none" dirty="0" smtClean="0">
                          <a:latin typeface="Calibri"/>
                          <a:ea typeface="Calibri"/>
                          <a:cs typeface="Times New Roman"/>
                        </a:rPr>
                        <a:t>_Poválečná</a:t>
                      </a:r>
                      <a:r>
                        <a:rPr lang="cs-CZ" sz="1100" b="0" u="none" baseline="0" dirty="0" smtClean="0">
                          <a:latin typeface="Calibri"/>
                          <a:ea typeface="Calibri"/>
                          <a:cs typeface="Times New Roman"/>
                        </a:rPr>
                        <a:t> obnova ČSR</a:t>
                      </a:r>
                      <a:endParaRPr lang="cs-CZ" sz="700" b="0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latin typeface="Calibri"/>
                          <a:ea typeface="Calibri"/>
                          <a:cs typeface="Times New Roman"/>
                        </a:rPr>
                        <a:t>ČÍSLO</a:t>
                      </a:r>
                      <a:r>
                        <a:rPr lang="cs-CZ" sz="11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PROJEKTU</a:t>
                      </a:r>
                      <a:endParaRPr lang="cs-CZ" sz="11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CZ.1.07/1.4.00/21.3534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96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96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latin typeface="Calibri"/>
                          <a:ea typeface="Calibri"/>
                          <a:cs typeface="Times New Roman"/>
                        </a:rPr>
                        <a:t>KLÍČOVÁ</a:t>
                      </a:r>
                      <a:r>
                        <a:rPr lang="cs-CZ" sz="11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SLOVA</a:t>
                      </a:r>
                      <a:endParaRPr lang="cs-CZ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0" u="none" dirty="0" smtClean="0"/>
                        <a:t>Dawesův plán, prosperita, Briard – Kellogův pakt,</a:t>
                      </a:r>
                      <a:r>
                        <a:rPr lang="cs-CZ" sz="1000" b="0" u="none" baseline="0" dirty="0" smtClean="0"/>
                        <a:t> inflace, kartel.</a:t>
                      </a:r>
                      <a:endParaRPr lang="cs-CZ" sz="1000" b="0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96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endParaRPr lang="cs-CZ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6.10.2013</a:t>
                      </a: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577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023" marR="46023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59721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TB_Image" descr="http://web.zsbor.cz/userFiles/img/logo-skola-2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5229200"/>
            <a:ext cx="123825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86078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 smtClean="0"/>
              <a:t>Tato prezentace je určena pro žáky 9. tříd základní školy, pro vzdělávací obor Člověk a společnost – dějepis</a:t>
            </a:r>
          </a:p>
          <a:p>
            <a:r>
              <a:rPr lang="cs-CZ" altLang="cs-CZ" dirty="0" smtClean="0"/>
              <a:t>Žáci se seznámí se změnami a novými postupy v československém hospodářství.</a:t>
            </a:r>
          </a:p>
          <a:p>
            <a:pPr>
              <a:buNone/>
            </a:pPr>
            <a:endParaRPr lang="cs-CZ" alt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167632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Dawesův</a:t>
            </a:r>
            <a:r>
              <a:rPr lang="cs-CZ" b="1" u="sng" dirty="0" smtClean="0"/>
              <a:t> plán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Poválečná obnova neprobíhala bez potíží.</a:t>
            </a:r>
          </a:p>
          <a:p>
            <a:r>
              <a:rPr lang="cs-CZ" dirty="0" smtClean="0"/>
              <a:t>Nebezpečný byl vývoj situace v </a:t>
            </a:r>
            <a:r>
              <a:rPr lang="cs-CZ" b="1" u="sng" dirty="0" smtClean="0"/>
              <a:t>Německu.</a:t>
            </a:r>
          </a:p>
          <a:p>
            <a:r>
              <a:rPr lang="cs-CZ" dirty="0" smtClean="0"/>
              <a:t>USA proto prosadily plán na </a:t>
            </a:r>
            <a:r>
              <a:rPr lang="cs-CZ" dirty="0" smtClean="0"/>
              <a:t>stabilizaci </a:t>
            </a:r>
            <a:r>
              <a:rPr lang="cs-CZ" dirty="0" smtClean="0"/>
              <a:t>německého hospodářství – </a:t>
            </a:r>
            <a:r>
              <a:rPr lang="cs-CZ" b="1" u="sng" dirty="0" smtClean="0"/>
              <a:t>Dawesův</a:t>
            </a:r>
            <a:r>
              <a:rPr lang="cs-CZ" b="1" u="sng" dirty="0" smtClean="0"/>
              <a:t>(</a:t>
            </a:r>
            <a:r>
              <a:rPr lang="cs-CZ" b="1" u="sng" dirty="0" smtClean="0"/>
              <a:t>dejvsův</a:t>
            </a:r>
            <a:r>
              <a:rPr lang="cs-CZ" b="1" u="sng" dirty="0" smtClean="0"/>
              <a:t>) plán</a:t>
            </a:r>
            <a:r>
              <a:rPr lang="cs-CZ" dirty="0" smtClean="0"/>
              <a:t>, poskytl Německu hospodářskou pomoc</a:t>
            </a:r>
          </a:p>
          <a:p>
            <a:r>
              <a:rPr lang="cs-CZ" dirty="0" smtClean="0"/>
              <a:t>Půjčky a investice měly zastavit hrozivý růst cen a oživit průmyslovou výrobu.</a:t>
            </a:r>
          </a:p>
          <a:p>
            <a:r>
              <a:rPr lang="cs-CZ" dirty="0" smtClean="0"/>
              <a:t>Německu pomohlo i to, že jeho </a:t>
            </a:r>
            <a:r>
              <a:rPr lang="cs-CZ" b="1" dirty="0" smtClean="0"/>
              <a:t>válečné náhrady byly sníženy a rozděleny do delšího časového úseku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Už v roce </a:t>
            </a:r>
            <a:r>
              <a:rPr lang="cs-CZ" b="1" u="sng" dirty="0" smtClean="0"/>
              <a:t>1928</a:t>
            </a:r>
            <a:r>
              <a:rPr lang="cs-CZ" dirty="0" smtClean="0"/>
              <a:t> stoupla německá výroba na dvojnásobek úrovně roku </a:t>
            </a:r>
            <a:r>
              <a:rPr lang="cs-CZ" b="1" u="sng" dirty="0" smtClean="0"/>
              <a:t>1923.</a:t>
            </a:r>
            <a:endParaRPr lang="cs-CZ" b="1" u="sng" dirty="0"/>
          </a:p>
        </p:txBody>
      </p:sp>
    </p:spTree>
    <p:extLst>
      <p:ext uri="{BB962C8B-B14F-4D97-AF65-F5344CB8AC3E}">
        <p14:creationId xmlns="" xmlns:p14="http://schemas.microsoft.com/office/powerpoint/2010/main" val="335117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Dawes</a:t>
            </a:r>
            <a:r>
              <a:rPr lang="cs-CZ" b="1" u="sng" dirty="0" smtClean="0"/>
              <a:t> Charles Gates – vypracoval </a:t>
            </a:r>
            <a:r>
              <a:rPr lang="cs-CZ" b="1" u="sng" dirty="0" smtClean="0"/>
              <a:t>Dawesův</a:t>
            </a:r>
            <a:r>
              <a:rPr lang="cs-CZ" b="1" u="sng" dirty="0" smtClean="0"/>
              <a:t> plán</a:t>
            </a:r>
            <a:endParaRPr lang="cs-CZ" b="1" u="sng" dirty="0"/>
          </a:p>
        </p:txBody>
      </p:sp>
      <p:pic>
        <p:nvPicPr>
          <p:cNvPr id="1026" name="Picture 2" descr="dawes charles gates.jpg (15.4kB - 166×240px)">
            <a:hlinkClick r:id="rId3" tooltip="Dawes Charles Gates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2285992"/>
            <a:ext cx="4000528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Éra prosperity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Hospodářské oživení se do poloviny 20.let prosadilo i v dalších evropských a zámořských státech.</a:t>
            </a:r>
          </a:p>
          <a:p>
            <a:r>
              <a:rPr lang="cs-CZ" dirty="0" smtClean="0"/>
              <a:t>Státní zásahy ekonomiky byly omezeny nebo úplně zrušeny.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118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Hospodářské oživení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/>
              <a:t>- hromadné zavádění telefonů</a:t>
            </a:r>
          </a:p>
          <a:p>
            <a:r>
              <a:rPr lang="cs-CZ" b="1" dirty="0" smtClean="0"/>
              <a:t>- zahájení pravidelného rozhlasového vysílání</a:t>
            </a:r>
          </a:p>
          <a:p>
            <a:r>
              <a:rPr lang="cs-CZ" b="1" dirty="0" smtClean="0"/>
              <a:t>- rozvoj zvukového filmu</a:t>
            </a:r>
          </a:p>
          <a:p>
            <a:r>
              <a:rPr lang="cs-CZ" b="1" dirty="0" smtClean="0"/>
              <a:t>- rozvoj civilní letecké dopravy</a:t>
            </a:r>
          </a:p>
          <a:p>
            <a:r>
              <a:rPr lang="cs-CZ" b="1" dirty="0" smtClean="0"/>
              <a:t>- změna životního stylu</a:t>
            </a:r>
          </a:p>
          <a:p>
            <a:r>
              <a:rPr lang="cs-CZ" b="1" dirty="0" smtClean="0"/>
              <a:t>- růst průmyslové výroby </a:t>
            </a:r>
            <a:r>
              <a:rPr lang="cs-CZ" dirty="0" smtClean="0"/>
              <a:t>– poválečný vrchol světové průmyslové produkce zaznamenal do roku 1929 asi 50% nárůst ve srovnání s předválečným stavem</a:t>
            </a:r>
          </a:p>
          <a:p>
            <a:r>
              <a:rPr lang="cs-CZ" b="1" dirty="0" smtClean="0"/>
              <a:t>ČSR – převyšovala předválečnou produkci asi o 40%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416047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Úspěchy diplomacie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Zlepšení vztahů mezi vyspělými evropskými zeměmi a zámořskými státy.</a:t>
            </a:r>
          </a:p>
          <a:p>
            <a:r>
              <a:rPr lang="cs-CZ" dirty="0" smtClean="0"/>
              <a:t>V roce </a:t>
            </a:r>
            <a:r>
              <a:rPr lang="cs-CZ" b="1" u="sng" dirty="0" smtClean="0"/>
              <a:t>1926</a:t>
            </a:r>
            <a:r>
              <a:rPr lang="cs-CZ" dirty="0" smtClean="0"/>
              <a:t> bylo </a:t>
            </a:r>
            <a:r>
              <a:rPr lang="cs-CZ" b="1" u="sng" dirty="0" smtClean="0"/>
              <a:t>Německo přijato </a:t>
            </a:r>
            <a:r>
              <a:rPr lang="cs-CZ" dirty="0" smtClean="0"/>
              <a:t>do </a:t>
            </a:r>
            <a:r>
              <a:rPr lang="cs-CZ" b="1" u="sng" dirty="0" smtClean="0"/>
              <a:t>Společnosti národů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Srpen </a:t>
            </a:r>
            <a:r>
              <a:rPr lang="cs-CZ" b="1" u="sng" dirty="0" smtClean="0"/>
              <a:t>1928</a:t>
            </a:r>
            <a:r>
              <a:rPr lang="cs-CZ" dirty="0" smtClean="0"/>
              <a:t> podepsání </a:t>
            </a:r>
            <a:r>
              <a:rPr lang="cs-CZ" b="1" u="sng" dirty="0" smtClean="0"/>
              <a:t>Briard – </a:t>
            </a:r>
            <a:r>
              <a:rPr lang="cs-CZ" b="1" u="sng" dirty="0"/>
              <a:t>K</a:t>
            </a:r>
            <a:r>
              <a:rPr lang="cs-CZ" b="1" u="sng" dirty="0" smtClean="0"/>
              <a:t>ellogův</a:t>
            </a:r>
            <a:r>
              <a:rPr lang="cs-CZ" b="1" u="sng" dirty="0" smtClean="0"/>
              <a:t> pakt</a:t>
            </a:r>
            <a:r>
              <a:rPr lang="cs-CZ" dirty="0" smtClean="0"/>
              <a:t> – pakt proti válce mezi USA Japonskem a dalšími státy.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9542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Frank </a:t>
            </a:r>
            <a:r>
              <a:rPr lang="cs-CZ" b="1" u="sng" dirty="0" smtClean="0"/>
              <a:t>Kellogg</a:t>
            </a:r>
            <a:endParaRPr lang="cs-CZ" b="1" u="sng" dirty="0"/>
          </a:p>
        </p:txBody>
      </p:sp>
      <p:pic>
        <p:nvPicPr>
          <p:cNvPr id="28674" name="Picture 2" descr="http://is.muni.cz/do/1499/el/estud/praf/js09/dejiny/web/img/08/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428736"/>
            <a:ext cx="4495800" cy="523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Aristide</a:t>
            </a:r>
            <a:r>
              <a:rPr lang="cs-CZ" b="1" u="sng" dirty="0" smtClean="0"/>
              <a:t> </a:t>
            </a:r>
            <a:r>
              <a:rPr lang="cs-CZ" b="1" u="sng" dirty="0" smtClean="0"/>
              <a:t>Briand</a:t>
            </a:r>
            <a:endParaRPr lang="cs-CZ" dirty="0"/>
          </a:p>
        </p:txBody>
      </p:sp>
      <p:pic>
        <p:nvPicPr>
          <p:cNvPr id="33794" name="Picture 2" descr="http://upload.wikimedia.org/wikipedia/commons/4/45/Aristide_Briand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071678"/>
            <a:ext cx="4500594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Hospodářské postavení Československa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u="sng" dirty="0" smtClean="0"/>
              <a:t>Československo</a:t>
            </a:r>
            <a:r>
              <a:rPr lang="cs-CZ" dirty="0" smtClean="0"/>
              <a:t> se stalo jediným nástupnickým státem, v němž </a:t>
            </a:r>
            <a:r>
              <a:rPr lang="cs-CZ" b="1" u="sng" dirty="0" smtClean="0"/>
              <a:t>průmyslová výroba převažovala nad zemědělstvím</a:t>
            </a:r>
            <a:r>
              <a:rPr lang="cs-CZ" dirty="0" smtClean="0"/>
              <a:t>.</a:t>
            </a:r>
          </a:p>
          <a:p>
            <a:r>
              <a:rPr lang="cs-CZ" dirty="0" smtClean="0"/>
              <a:t>Ve skladbě průmyslové výroby měl významné místo </a:t>
            </a:r>
            <a:r>
              <a:rPr lang="cs-CZ" b="1" dirty="0" smtClean="0"/>
              <a:t>lehký průmysl </a:t>
            </a:r>
            <a:r>
              <a:rPr lang="cs-CZ" dirty="0" smtClean="0"/>
              <a:t>– textil, oděvy, sklo, bižutérie, keramika, porcelán,…</a:t>
            </a:r>
          </a:p>
          <a:p>
            <a:r>
              <a:rPr lang="cs-CZ" dirty="0" smtClean="0"/>
              <a:t>Dobré postavení mělo i </a:t>
            </a:r>
            <a:r>
              <a:rPr lang="cs-CZ" b="1" u="sng" dirty="0" smtClean="0"/>
              <a:t>strojírenství a těžký průmysl</a:t>
            </a:r>
            <a:r>
              <a:rPr lang="cs-CZ" dirty="0" smtClean="0"/>
              <a:t>.</a:t>
            </a:r>
          </a:p>
          <a:p>
            <a:r>
              <a:rPr lang="cs-CZ" dirty="0" smtClean="0"/>
              <a:t>Charakter průmyslové výroby se po roce 1918 prudce změnil.</a:t>
            </a:r>
          </a:p>
          <a:p>
            <a:r>
              <a:rPr lang="cs-CZ" dirty="0" smtClean="0"/>
              <a:t>Vývoj směřoval k zavádění nových strojů a nových technologických postupů = </a:t>
            </a:r>
            <a:r>
              <a:rPr lang="cs-CZ" b="1" dirty="0" smtClean="0"/>
              <a:t>úbytek ruční práce.</a:t>
            </a:r>
          </a:p>
          <a:p>
            <a:r>
              <a:rPr lang="cs-CZ" dirty="0" smtClean="0"/>
              <a:t>Hromadná průmyslová výroba zatlačovala klasickou řemeslnou výrobu.</a:t>
            </a:r>
          </a:p>
          <a:p>
            <a:r>
              <a:rPr lang="cs-CZ" dirty="0" smtClean="0"/>
              <a:t>Vznikaly </a:t>
            </a:r>
            <a:r>
              <a:rPr lang="cs-CZ" b="1" u="sng" dirty="0" smtClean="0"/>
              <a:t>kartely a </a:t>
            </a:r>
            <a:r>
              <a:rPr lang="cs-CZ" b="1" u="sng" dirty="0" smtClean="0"/>
              <a:t>koncerny</a:t>
            </a:r>
            <a:r>
              <a:rPr lang="cs-CZ" b="1" u="sng" dirty="0" smtClean="0"/>
              <a:t>.</a:t>
            </a:r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Měnová reforma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</a:t>
            </a:r>
            <a:r>
              <a:rPr lang="cs-CZ" b="1" u="sng" dirty="0" smtClean="0"/>
              <a:t>březnu 1919 </a:t>
            </a:r>
            <a:r>
              <a:rPr lang="cs-CZ" dirty="0" smtClean="0"/>
              <a:t>– měnová reforma ministra </a:t>
            </a:r>
            <a:r>
              <a:rPr lang="cs-CZ" b="1" u="sng" dirty="0" smtClean="0"/>
              <a:t>Aloise </a:t>
            </a:r>
            <a:r>
              <a:rPr lang="cs-CZ" b="1" u="sng" dirty="0" smtClean="0"/>
              <a:t>Rašína</a:t>
            </a:r>
            <a:r>
              <a:rPr lang="cs-CZ" b="1" u="sng" dirty="0" smtClean="0"/>
              <a:t> </a:t>
            </a:r>
            <a:r>
              <a:rPr lang="cs-CZ" dirty="0" smtClean="0"/>
              <a:t>– důležitý krok k hospodářskému osamostatnění ČSR.</a:t>
            </a:r>
          </a:p>
          <a:p>
            <a:r>
              <a:rPr lang="cs-CZ" b="1" u="sng" dirty="0" smtClean="0"/>
              <a:t>Cílem</a:t>
            </a:r>
            <a:r>
              <a:rPr lang="cs-CZ" dirty="0" smtClean="0"/>
              <a:t> bylo vytvořit </a:t>
            </a:r>
            <a:r>
              <a:rPr lang="cs-CZ" b="1" dirty="0" smtClean="0"/>
              <a:t>novou československou měnu (Kčs) a zastavit inflaci.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Alois </a:t>
            </a:r>
            <a:r>
              <a:rPr lang="cs-CZ" b="1" u="sng" dirty="0" smtClean="0"/>
              <a:t>Rašín</a:t>
            </a:r>
            <a:endParaRPr lang="cs-CZ" b="1" u="sng" dirty="0"/>
          </a:p>
        </p:txBody>
      </p:sp>
      <p:pic>
        <p:nvPicPr>
          <p:cNvPr id="36866" name="Picture 2" descr="http://upload.wikimedia.org/wikipedia/commons/7/73/Alois_Ra%C5%A1%C3%AD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071678"/>
            <a:ext cx="4357718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Zemědělství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u="sng" dirty="0" smtClean="0"/>
              <a:t>Československé zemědělství </a:t>
            </a:r>
            <a:r>
              <a:rPr lang="cs-CZ" dirty="0" smtClean="0"/>
              <a:t>si vytvořilo dobrou pozici.</a:t>
            </a:r>
          </a:p>
          <a:p>
            <a:r>
              <a:rPr lang="cs-CZ" dirty="0" smtClean="0"/>
              <a:t>Hektarové výnosy pšenice, žita, ječmene a ovsa přesahovaly evropský průměr.</a:t>
            </a:r>
          </a:p>
          <a:p>
            <a:r>
              <a:rPr lang="cs-CZ" b="1" u="sng" dirty="0" smtClean="0"/>
              <a:t>Duben 1919 – pozemková reforma </a:t>
            </a:r>
            <a:r>
              <a:rPr lang="cs-CZ" dirty="0" smtClean="0"/>
              <a:t>přinesla velké změny pro českou vesnici.</a:t>
            </a:r>
          </a:p>
          <a:p>
            <a:r>
              <a:rPr lang="cs-CZ" dirty="0" smtClean="0"/>
              <a:t>Pozemkové úřady rozdělily ornou půdu mezi 640 tisíc rodin, lesy si většinou ponechal stát.</a:t>
            </a:r>
          </a:p>
          <a:p>
            <a:r>
              <a:rPr lang="cs-CZ" dirty="0" smtClean="0"/>
              <a:t>Zábor zemědělské půdy probíhal na zakázku.</a:t>
            </a:r>
          </a:p>
          <a:p>
            <a:r>
              <a:rPr lang="cs-CZ" dirty="0" smtClean="0"/>
              <a:t>V zemědělství zpočátku převažovala ruční práce a používalo se jednoduché nářadí – pluh, kosa, hrábě, tažná síla – hovězí dobytek.</a:t>
            </a:r>
          </a:p>
          <a:p>
            <a:r>
              <a:rPr lang="cs-CZ" b="1" dirty="0" smtClean="0"/>
              <a:t>Od 30. let už byly zcela běžné secí stroje, samovazače, obráběčky, mlátičky, začalo přibývat traktorů.</a:t>
            </a:r>
          </a:p>
          <a:p>
            <a:r>
              <a:rPr lang="cs-CZ" dirty="0" smtClean="0"/>
              <a:t>Ve velkém se začala používat </a:t>
            </a:r>
            <a:r>
              <a:rPr lang="cs-CZ" b="1" dirty="0" smtClean="0"/>
              <a:t>umělá hnojiva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Slovníček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smtClean="0"/>
              <a:t>Diplomacie</a:t>
            </a:r>
            <a:r>
              <a:rPr lang="cs-CZ" dirty="0" smtClean="0"/>
              <a:t> – činnost směřující k dosažení zahraničněpolitických cílů jednáním.</a:t>
            </a:r>
          </a:p>
          <a:p>
            <a:r>
              <a:rPr lang="cs-CZ" b="1" u="sng" dirty="0" smtClean="0"/>
              <a:t>Pakt</a:t>
            </a:r>
            <a:r>
              <a:rPr lang="cs-CZ" dirty="0" smtClean="0"/>
              <a:t> – mezinárodní smlouva.</a:t>
            </a:r>
          </a:p>
          <a:p>
            <a:r>
              <a:rPr lang="cs-CZ" b="1" u="sng" dirty="0" smtClean="0"/>
              <a:t>Prosperita</a:t>
            </a:r>
            <a:r>
              <a:rPr lang="cs-CZ" dirty="0" smtClean="0"/>
              <a:t> – rozkvět, rozvoj.</a:t>
            </a:r>
          </a:p>
          <a:p>
            <a:r>
              <a:rPr lang="cs-CZ" b="1" u="sng" dirty="0" smtClean="0"/>
              <a:t>Kartel, koncern </a:t>
            </a:r>
            <a:r>
              <a:rPr lang="cs-CZ" dirty="0" smtClean="0"/>
              <a:t>– sdružení více podniků monopolního charakteru, mající výsadní ekonomické postavení.</a:t>
            </a:r>
          </a:p>
          <a:p>
            <a:r>
              <a:rPr lang="cs-CZ" b="1" u="sng" dirty="0" smtClean="0"/>
              <a:t>Inflace</a:t>
            </a:r>
            <a:r>
              <a:rPr lang="cs-CZ" dirty="0" smtClean="0"/>
              <a:t> – ekonomická nerovnováha, projevující se znehodnocováním měny a růstu cen.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4371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Opakovací otázky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1. Kdo poskytl hospodářskou pomoc Německu?</a:t>
            </a:r>
          </a:p>
          <a:p>
            <a:r>
              <a:rPr lang="cs-CZ" dirty="0" smtClean="0"/>
              <a:t>2. Co bylo největším úspěchem mezinárodní diplomacie 20. let?</a:t>
            </a:r>
          </a:p>
          <a:p>
            <a:r>
              <a:rPr lang="cs-CZ" dirty="0" smtClean="0"/>
              <a:t>3. Co bylo cílem měnové reformy Aloise </a:t>
            </a:r>
            <a:r>
              <a:rPr lang="cs-CZ" dirty="0" smtClean="0"/>
              <a:t>Rašína</a:t>
            </a:r>
            <a:r>
              <a:rPr lang="cs-CZ" dirty="0" smtClean="0"/>
              <a:t>?</a:t>
            </a:r>
          </a:p>
          <a:p>
            <a:r>
              <a:rPr lang="cs-CZ" dirty="0" smtClean="0"/>
              <a:t>4. Popište jakými změnami procházelo československé zemědělství?</a:t>
            </a:r>
          </a:p>
          <a:p>
            <a:r>
              <a:rPr lang="cs-CZ" dirty="0" smtClean="0"/>
              <a:t>5. </a:t>
            </a:r>
            <a:r>
              <a:rPr lang="cs-CZ" dirty="0" smtClean="0"/>
              <a:t>Vysvětlete </a:t>
            </a:r>
            <a:r>
              <a:rPr lang="cs-CZ" dirty="0" smtClean="0"/>
              <a:t>pojmy:</a:t>
            </a:r>
          </a:p>
          <a:p>
            <a:pPr>
              <a:buNone/>
            </a:pPr>
            <a:r>
              <a:rPr lang="cs-CZ" dirty="0" smtClean="0"/>
              <a:t>Inflace – </a:t>
            </a:r>
          </a:p>
          <a:p>
            <a:pPr>
              <a:buNone/>
            </a:pPr>
            <a:r>
              <a:rPr lang="cs-CZ" dirty="0" smtClean="0"/>
              <a:t>Diplomacie</a:t>
            </a:r>
          </a:p>
          <a:p>
            <a:pPr>
              <a:buNone/>
            </a:pPr>
            <a:r>
              <a:rPr lang="cs-CZ" dirty="0" smtClean="0"/>
              <a:t>Pakt- </a:t>
            </a:r>
          </a:p>
          <a:p>
            <a:pPr>
              <a:buNone/>
            </a:pPr>
            <a:r>
              <a:rPr lang="cs-CZ" dirty="0" smtClean="0"/>
              <a:t>Kartel – </a:t>
            </a:r>
          </a:p>
          <a:p>
            <a:pPr>
              <a:buNone/>
            </a:pPr>
            <a:r>
              <a:rPr lang="cs-CZ" dirty="0" smtClean="0"/>
              <a:t>Prosperita -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9106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Zdroje k textu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400" dirty="0" smtClean="0"/>
              <a:t>KUKLÍK, Jan; KOCIAN, Jiří. </a:t>
            </a:r>
            <a:r>
              <a:rPr lang="cs-CZ" altLang="cs-CZ" sz="2400" i="1" dirty="0" smtClean="0"/>
              <a:t>Dějepis pro 9. ročník základní školy a 4. ročník osmiletého gymnázia - nejnovější dějiny</a:t>
            </a:r>
            <a:r>
              <a:rPr lang="cs-CZ" altLang="cs-CZ" sz="2400" dirty="0" smtClean="0"/>
              <a:t>. Praha: SPN - pedagogické nakladatelství, akciová společnost, 2002, ISBN 80-7235-077-3. 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41567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Zdroje k obrázkům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/>
              <a:t>Obr.č. 1 </a:t>
            </a:r>
            <a:r>
              <a:rPr lang="cs-CZ" sz="2000" dirty="0" smtClean="0"/>
              <a:t>NEUVEDEN, </a:t>
            </a:r>
            <a:r>
              <a:rPr lang="cs-CZ" sz="2000" dirty="0" smtClean="0"/>
              <a:t>Neuveden</a:t>
            </a:r>
            <a:r>
              <a:rPr lang="cs-CZ" sz="2000" dirty="0" smtClean="0"/>
              <a:t>. </a:t>
            </a:r>
            <a:r>
              <a:rPr lang="cs-CZ" sz="2000" i="1" dirty="0" smtClean="0"/>
              <a:t>leccos.</a:t>
            </a:r>
            <a:r>
              <a:rPr lang="cs-CZ" sz="2000" i="1" dirty="0" smtClean="0"/>
              <a:t>com</a:t>
            </a:r>
            <a:r>
              <a:rPr lang="cs-CZ" sz="2000" dirty="0" smtClean="0"/>
              <a:t> [online]. [cit. 6.10.2013]. Dostupný na WWW: http://leccos.</a:t>
            </a:r>
            <a:r>
              <a:rPr lang="cs-CZ" sz="2000" dirty="0" smtClean="0"/>
              <a:t>com</a:t>
            </a:r>
            <a:r>
              <a:rPr lang="cs-CZ" sz="2000" dirty="0" smtClean="0"/>
              <a:t>/index.</a:t>
            </a:r>
            <a:r>
              <a:rPr lang="cs-CZ" sz="2000" dirty="0" smtClean="0"/>
              <a:t>php</a:t>
            </a:r>
            <a:r>
              <a:rPr lang="cs-CZ" sz="2000" dirty="0" smtClean="0"/>
              <a:t>/</a:t>
            </a:r>
            <a:r>
              <a:rPr lang="cs-CZ" sz="2000" dirty="0" smtClean="0"/>
              <a:t>clanky</a:t>
            </a:r>
            <a:r>
              <a:rPr lang="cs-CZ" sz="2000" dirty="0" smtClean="0"/>
              <a:t>/</a:t>
            </a:r>
            <a:r>
              <a:rPr lang="cs-CZ" sz="2000" dirty="0" smtClean="0"/>
              <a:t>dawes</a:t>
            </a:r>
            <a:r>
              <a:rPr lang="cs-CZ" sz="2000" dirty="0" smtClean="0"/>
              <a:t>-</a:t>
            </a:r>
            <a:r>
              <a:rPr lang="cs-CZ" sz="2000" dirty="0" smtClean="0"/>
              <a:t>charles</a:t>
            </a:r>
            <a:r>
              <a:rPr lang="cs-CZ" sz="2000" dirty="0" smtClean="0"/>
              <a:t>-</a:t>
            </a:r>
            <a:r>
              <a:rPr lang="cs-CZ" sz="2000" dirty="0" smtClean="0"/>
              <a:t>gates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 smtClean="0"/>
              <a:t>Obr.č.2 </a:t>
            </a:r>
            <a:r>
              <a:rPr lang="cs-CZ" sz="2000" dirty="0" smtClean="0"/>
              <a:t>NEUVEDEN, </a:t>
            </a:r>
            <a:r>
              <a:rPr lang="cs-CZ" sz="2000" dirty="0" smtClean="0"/>
              <a:t>Neuveden</a:t>
            </a:r>
            <a:r>
              <a:rPr lang="cs-CZ" sz="2000" dirty="0" smtClean="0"/>
              <a:t>. </a:t>
            </a:r>
            <a:r>
              <a:rPr lang="cs-CZ" sz="2000" i="1" dirty="0" smtClean="0"/>
              <a:t>is.muni.cz</a:t>
            </a:r>
            <a:r>
              <a:rPr lang="cs-CZ" sz="2000" dirty="0" smtClean="0"/>
              <a:t> [online]. [cit. 6.10.2013]. Dostupný na WWW: http://is.muni.cz/do/1499/el/estud/praf/js09/dejiny/web/pages/evropske-tendence-prvni-poloviny-20-stol.html </a:t>
            </a:r>
            <a:endParaRPr lang="cs-CZ" sz="2000" dirty="0" smtClean="0"/>
          </a:p>
          <a:p>
            <a:r>
              <a:rPr lang="cs-CZ" sz="2000" dirty="0" smtClean="0"/>
              <a:t>Obr.č.3 </a:t>
            </a:r>
            <a:r>
              <a:rPr lang="nl-NL" sz="2000" dirty="0" smtClean="0"/>
              <a:t>NEUVEDEN, Neuveden. </a:t>
            </a:r>
            <a:r>
              <a:rPr lang="nl-NL" sz="2000" i="1" dirty="0" smtClean="0"/>
              <a:t>cs.wikipedia.org</a:t>
            </a:r>
            <a:r>
              <a:rPr lang="nl-NL" sz="2000" dirty="0" smtClean="0"/>
              <a:t> [online]. [cit. 6.10.2013]. Dostupný na WWW: http://upload.wikimedia.org/wikipedia/commons/4/45/Aristide_Briand_2.jpg </a:t>
            </a:r>
            <a:endParaRPr lang="cs-CZ" sz="2000" dirty="0" smtClean="0"/>
          </a:p>
          <a:p>
            <a:r>
              <a:rPr lang="cs-CZ" sz="2000" dirty="0" smtClean="0"/>
              <a:t>Obr.č.4 </a:t>
            </a:r>
            <a:r>
              <a:rPr lang="nl-NL" sz="2000" dirty="0" smtClean="0"/>
              <a:t>NEUVEDEN, Neuveden. </a:t>
            </a:r>
            <a:r>
              <a:rPr lang="nl-NL" sz="2000" i="1" dirty="0" smtClean="0"/>
              <a:t>cs.wikipedia.org</a:t>
            </a:r>
            <a:r>
              <a:rPr lang="nl-NL" sz="2000" dirty="0" smtClean="0"/>
              <a:t> [online]. [cit. 6.10.2013]. Dostupný na WWW: http://upload.wikimedia.org/wikipedia/commons/7/73/Alois_Ra%C5%A1%C3%ADn.jpg 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281823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781</Words>
  <Application>Microsoft Office PowerPoint</Application>
  <PresentationFormat>Předvádění na obrazovce (4:3)</PresentationFormat>
  <Paragraphs>109</Paragraphs>
  <Slides>18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Poválečná obnova ČSR</vt:lpstr>
      <vt:lpstr>Snímek 2</vt:lpstr>
      <vt:lpstr>Anotace</vt:lpstr>
      <vt:lpstr>Dawesův plán</vt:lpstr>
      <vt:lpstr>Dawes Charles Gates – vypracoval Dawesův plán</vt:lpstr>
      <vt:lpstr>Éra prosperity</vt:lpstr>
      <vt:lpstr>Hospodářské oživení</vt:lpstr>
      <vt:lpstr>Úspěchy diplomacie</vt:lpstr>
      <vt:lpstr>Frank Kellogg</vt:lpstr>
      <vt:lpstr>Aristide Briand</vt:lpstr>
      <vt:lpstr>Hospodářské postavení Československa</vt:lpstr>
      <vt:lpstr>Měnová reforma</vt:lpstr>
      <vt:lpstr>Alois Rašín</vt:lpstr>
      <vt:lpstr>Zemědělství</vt:lpstr>
      <vt:lpstr>Slovníček</vt:lpstr>
      <vt:lpstr>Opakovací otázky</vt:lpstr>
      <vt:lpstr>Zdroje k textu </vt:lpstr>
      <vt:lpstr>Zdroje k obrázkům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Poválečná obnova ČSR</dc:title>
  <dc:creator>Jakubcová Alena</dc:creator>
  <cp:lastModifiedBy>Alena</cp:lastModifiedBy>
  <cp:revision>14</cp:revision>
  <dcterms:modified xsi:type="dcterms:W3CDTF">2013-10-06T13:59:46Z</dcterms:modified>
</cp:coreProperties>
</file>