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26" y="26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99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47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628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75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6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20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34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090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71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33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51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9FC26-CBA3-4169-893C-4EA95032221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A785B-DBC9-491A-870B-4DD96EBAAD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845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labasta.com/storage/product/6531316433465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VY_32_INOVACE_6.1.20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/>
              <a:t>Mgr. Jarmila </a:t>
            </a:r>
            <a:r>
              <a:rPr lang="cs-CZ" sz="1100" b="1" dirty="0" err="1" smtClean="0"/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prosinec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Závislosti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Vko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7.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Výchova k občanství</a:t>
            </a:r>
          </a:p>
          <a:p>
            <a:r>
              <a:rPr lang="cs-CZ" sz="1100" b="1" dirty="0" smtClean="0"/>
              <a:t>Majetek a bohatství</a:t>
            </a:r>
          </a:p>
          <a:p>
            <a:r>
              <a:rPr lang="cs-CZ" sz="1100" b="1" dirty="0" smtClean="0"/>
              <a:t>Závislosti</a:t>
            </a:r>
            <a:endParaRPr lang="cs-CZ" sz="1100" b="1" dirty="0"/>
          </a:p>
          <a:p>
            <a:endParaRPr lang="cs-CZ" sz="1100" b="1" dirty="0" smtClean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 smtClean="0"/>
              <a:t>materiálem k upevňování vědomostí nového učiva.</a:t>
            </a:r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 smtClean="0"/>
              <a:t>: 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774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 DARLING" pitchFamily="2" charset="0"/>
              </a:rPr>
              <a:t>Závislosti</a:t>
            </a:r>
            <a:endParaRPr lang="cs-CZ" sz="6000" dirty="0">
              <a:solidFill>
                <a:srgbClr val="FF0000"/>
              </a:solidFill>
              <a:latin typeface="AR DARLING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Touha po bohatství, po něčem novém a zvláštním, nepoznaném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64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211144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Závislostí se rozumí vše, co ovládá myšlení jedince a nutí ho k abnormálnímu chování. Závislost má mnoho podob, od klasické závislosti na požívání cizorodých látek, až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k závislosti </a:t>
            </a:r>
            <a:r>
              <a:rPr lang="cs-CZ" dirty="0" smtClean="0">
                <a:latin typeface="Comic Sans MS" pitchFamily="66" charset="0"/>
              </a:rPr>
              <a:t>duševní </a:t>
            </a:r>
            <a:r>
              <a:rPr lang="cs-CZ" dirty="0" smtClean="0">
                <a:latin typeface="Comic Sans MS" pitchFamily="66" charset="0"/>
              </a:rPr>
              <a:t>nebo sexuální. 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76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856" y="476672"/>
            <a:ext cx="8229600" cy="35236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Problémy v práci, vztahy se špatným koncem, problémy v rodinném soukolí, nedokonalost svého života                                 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                             … lék=závislost???</a:t>
            </a:r>
          </a:p>
          <a:p>
            <a:pPr marL="0" indent="0" algn="ctr">
              <a:buNone/>
            </a:pPr>
            <a:r>
              <a:rPr lang="cs-CZ" sz="4800" dirty="0" smtClean="0">
                <a:latin typeface="AR DARLING" pitchFamily="2" charset="0"/>
              </a:rPr>
              <a:t>NE!!!</a:t>
            </a:r>
            <a:endParaRPr lang="cs-CZ" sz="4800" dirty="0">
              <a:latin typeface="AR DARLING" pitchFamily="2" charset="0"/>
            </a:endParaRPr>
          </a:p>
        </p:txBody>
      </p:sp>
      <p:pic>
        <p:nvPicPr>
          <p:cNvPr id="2050" name="Picture 2" descr="http://itbiz.cz/files/zavislost_na_netu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9"/>
          <a:stretch/>
        </p:blipFill>
        <p:spPr bwMode="auto">
          <a:xfrm>
            <a:off x="239794" y="3074919"/>
            <a:ext cx="8567724" cy="3494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39752" y="629233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>
                <a:latin typeface="AR DARLING" pitchFamily="2" charset="0"/>
              </a:rPr>
              <a:t>http://www.itbiz.cz/komiks-zavislost-na-internetu</a:t>
            </a:r>
            <a:endParaRPr lang="cs-CZ" sz="1200" dirty="0">
              <a:latin typeface="AR DARLING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93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7768"/>
            <a:ext cx="3096344" cy="1143000"/>
          </a:xfrm>
        </p:spPr>
        <p:txBody>
          <a:bodyPr>
            <a:prstTxWarp prst="textStop">
              <a:avLst/>
            </a:prstTxWarp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 DARLING" pitchFamily="2" charset="0"/>
              </a:rPr>
              <a:t>Alkohol</a:t>
            </a:r>
            <a:endParaRPr lang="cs-CZ" dirty="0">
              <a:solidFill>
                <a:schemeClr val="bg1"/>
              </a:solidFill>
              <a:latin typeface="AR DARLING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84575" y="1340768"/>
            <a:ext cx="7056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Snad nejstarší drogou v dějinách je alkohol. Je jednou ze společností tolerovaných drog, a to i přestože má ze všech drog jednu z nejtragičtějších bilancí.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Alkohol působí </a:t>
            </a:r>
            <a:r>
              <a:rPr lang="cs-CZ" dirty="0" smtClean="0">
                <a:solidFill>
                  <a:srgbClr val="00B0F0"/>
                </a:solidFill>
              </a:rPr>
              <a:t>poruchy zrakového vnímání </a:t>
            </a:r>
            <a:r>
              <a:rPr lang="cs-CZ" dirty="0" smtClean="0">
                <a:solidFill>
                  <a:schemeClr val="bg1"/>
                </a:solidFill>
              </a:rPr>
              <a:t>(tunelové vidění, zhoršené vnímání barev), </a:t>
            </a:r>
            <a:r>
              <a:rPr lang="cs-CZ" dirty="0" smtClean="0">
                <a:solidFill>
                  <a:srgbClr val="00B0F0"/>
                </a:solidFill>
              </a:rPr>
              <a:t>sklon nebezpečně riskovat,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přeceňovat se, horší odhad vzdálenosti, při vyšší hladině poruchy rovnováhy, nebezpečí spánku během řízení</a:t>
            </a:r>
            <a:r>
              <a:rPr lang="cs-CZ" dirty="0" smtClean="0">
                <a:solidFill>
                  <a:schemeClr val="bg1"/>
                </a:solidFill>
              </a:rPr>
              <a:t>. Zkracuje se doba na reakci. Díky snížení prahu bolesti </a:t>
            </a:r>
            <a:r>
              <a:rPr lang="cs-CZ" dirty="0" smtClean="0">
                <a:solidFill>
                  <a:srgbClr val="00B0F0"/>
                </a:solidFill>
              </a:rPr>
              <a:t>může způsobovat i těžká poranění.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 descr="http://media.novinky.cz/564/145640-top_foto1-ptrx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00" y="3922500"/>
            <a:ext cx="5210944" cy="29354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03040" y="6437334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100" dirty="0" smtClean="0">
                <a:solidFill>
                  <a:schemeClr val="bg1"/>
                </a:solidFill>
              </a:rPr>
              <a:t>http://www.novinky.cz/zena/zdravi/202638-kazdy-desaty-cech-ma-problem-s-alkoholem.html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59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66286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 DARLING" pitchFamily="2" charset="0"/>
              </a:rPr>
              <a:t>Není lepší si promluvit?!!!</a:t>
            </a:r>
            <a:endParaRPr lang="cs-CZ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91264" cy="190080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Alkohol není východisko. Bohužel u dnešní mladé generace </a:t>
            </a: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Alkohol = posun </a:t>
            </a:r>
            <a:r>
              <a:rPr lang="cs-CZ" dirty="0" smtClean="0">
                <a:latin typeface="Comic Sans MS" pitchFamily="66" charset="0"/>
              </a:rPr>
              <a:t>výš v oblíbenosti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Picture 2" descr="http://t0.gstatic.com/images?q=tbn:ANd9GcS0NFVrxAfDwsBUy2pzwv3vWG1O5rXejuphTfw1bX0IqRwi9iNXC18hw9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884" y="1916832"/>
            <a:ext cx="4979372" cy="368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04438" y="5646088"/>
            <a:ext cx="15568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>
                <a:latin typeface="AR DARLING" pitchFamily="2" charset="0"/>
              </a:rPr>
              <a:t>http://hospudka.net/</a:t>
            </a:r>
            <a:endParaRPr lang="cs-CZ" sz="1200" dirty="0">
              <a:latin typeface="AR DARLING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0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055103">
            <a:off x="3386489" y="254897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AR DARLING" pitchFamily="2" charset="0"/>
              </a:rPr>
              <a:t>Tabák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6491064" cy="3124944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Spolu s alkoholem nejrozšířenější, a též společensky tolerovanou drogou je </a:t>
            </a:r>
            <a:r>
              <a:rPr lang="cs-CZ" dirty="0" smtClean="0">
                <a:solidFill>
                  <a:schemeClr val="bg1"/>
                </a:solidFill>
              </a:rPr>
              <a:t>tabák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aplikovaný kouřením. Jedinou návykovou látkou v tabáku je </a:t>
            </a:r>
            <a:r>
              <a:rPr lang="cs-CZ" dirty="0" smtClean="0">
                <a:solidFill>
                  <a:schemeClr val="bg1"/>
                </a:solidFill>
              </a:rPr>
              <a:t>nikotin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není to však jediná </a:t>
            </a:r>
            <a:r>
              <a:rPr lang="cs-CZ" dirty="0" smtClean="0">
                <a:solidFill>
                  <a:schemeClr val="bg1"/>
                </a:solidFill>
              </a:rPr>
              <a:t>škodlivina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Mezi další škodliviny patří např. </a:t>
            </a:r>
            <a:r>
              <a:rPr lang="cs-CZ" dirty="0" smtClean="0">
                <a:solidFill>
                  <a:schemeClr val="bg1"/>
                </a:solidFill>
              </a:rPr>
              <a:t>dehty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z tabákového kouře, které sice nejsou návykové, ale zvyšují </a:t>
            </a:r>
            <a:r>
              <a:rPr lang="cs-CZ" dirty="0" smtClean="0">
                <a:solidFill>
                  <a:schemeClr val="bg1"/>
                </a:solidFill>
              </a:rPr>
              <a:t>riziko rakoviny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Třetina až polovina dětí a dospívajících, kteří zkusí kouřit i jen několik cigaret, se brzy stává na nikotinu </a:t>
            </a:r>
            <a:r>
              <a:rPr lang="cs-CZ" dirty="0" smtClean="0">
                <a:solidFill>
                  <a:schemeClr val="bg1"/>
                </a:solidFill>
              </a:rPr>
              <a:t>závislá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Tabák patří také k tzv. </a:t>
            </a:r>
            <a:r>
              <a:rPr lang="cs-CZ" dirty="0" smtClean="0">
                <a:solidFill>
                  <a:srgbClr val="FFFF00"/>
                </a:solidFill>
              </a:rPr>
              <a:t>průchozím drogám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(droga, po níž následuje nástup na užívání silnější látky), zvyšuje tedy riziko problémů </a:t>
            </a:r>
            <a:r>
              <a:rPr lang="cs-CZ" dirty="0" smtClean="0">
                <a:solidFill>
                  <a:schemeClr val="bg1"/>
                </a:solidFill>
              </a:rPr>
              <a:t>s jinými návykovými látkami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http://www.thebestclubs.cz/foto/full/0f961baa59ff195c6ee635030dee357f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70" b="14536"/>
          <a:stretch/>
        </p:blipFill>
        <p:spPr bwMode="auto">
          <a:xfrm>
            <a:off x="4932040" y="4509120"/>
            <a:ext cx="4000500" cy="20920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7116" y="4406185"/>
            <a:ext cx="35283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„Jsem in, kouřím</a:t>
            </a:r>
          </a:p>
          <a:p>
            <a:pPr marL="457200" indent="-457200">
              <a:buFontTx/>
              <a:buChar char="-"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       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sym typeface="Wingdings" pitchFamily="2" charset="2"/>
              </a:rPr>
              <a:t>.“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- „Ne, jsi blb!“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1804" y="6462657"/>
            <a:ext cx="308097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</a:rPr>
              <a:t>http://www.thebestclubs.cz/clanek.php?id=63</a:t>
            </a:r>
            <a:endParaRPr lang="cs-CZ" sz="1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85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 „Furt slyším o rakovině, to je toho.“ 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„ a co </a:t>
            </a:r>
            <a:r>
              <a:rPr lang="cs-CZ" dirty="0" smtClean="0">
                <a:latin typeface="Comic Sans MS" pitchFamily="66" charset="0"/>
              </a:rPr>
              <a:t>bude, </a:t>
            </a:r>
            <a:r>
              <a:rPr lang="cs-CZ" dirty="0" smtClean="0">
                <a:latin typeface="Comic Sans MS" pitchFamily="66" charset="0"/>
              </a:rPr>
              <a:t>až </a:t>
            </a:r>
            <a:r>
              <a:rPr lang="cs-CZ" dirty="0" smtClean="0">
                <a:latin typeface="Comic Sans MS" pitchFamily="66" charset="0"/>
              </a:rPr>
              <a:t>ji </a:t>
            </a:r>
            <a:r>
              <a:rPr lang="cs-CZ" dirty="0" smtClean="0">
                <a:latin typeface="Comic Sans MS" pitchFamily="66" charset="0"/>
              </a:rPr>
              <a:t>budeš mít?“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4" name="Picture 4" descr="Kouření - závislos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16832"/>
            <a:ext cx="4191000" cy="421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21260" y="618471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>
                <a:latin typeface="AR DARLING" pitchFamily="2" charset="0"/>
              </a:rPr>
              <a:t>http://labasta.com/detail-zbozi/koureni-zavislost/653</a:t>
            </a:r>
            <a:endParaRPr lang="cs-CZ" sz="1200" dirty="0">
              <a:latin typeface="AR DARLING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5581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8229600" cy="1143000"/>
          </a:xfrm>
        </p:spPr>
        <p:txBody>
          <a:bodyPr>
            <a:normAutofit/>
          </a:bodyPr>
          <a:lstStyle/>
          <a:p>
            <a:pPr marL="685800" indent="-685800" algn="l">
              <a:buFont typeface="Arial" pitchFamily="34" charset="0"/>
              <a:buChar char="•"/>
            </a:pPr>
            <a:r>
              <a:rPr lang="cs-CZ" sz="4800" b="1" dirty="0" err="1" smtClean="0">
                <a:solidFill>
                  <a:schemeClr val="bg1"/>
                </a:solidFill>
                <a:latin typeface="AR DARLING" pitchFamily="2" charset="0"/>
              </a:rPr>
              <a:t>Gambling</a:t>
            </a:r>
            <a:r>
              <a:rPr lang="cs-CZ" sz="4800" b="1" dirty="0" smtClean="0">
                <a:solidFill>
                  <a:schemeClr val="bg1"/>
                </a:solidFill>
                <a:latin typeface="AR DARLING" pitchFamily="2" charset="0"/>
              </a:rPr>
              <a:t> – gambler - gamblerství</a:t>
            </a:r>
            <a:endParaRPr lang="cs-CZ" sz="4800" dirty="0">
              <a:solidFill>
                <a:schemeClr val="bg1"/>
              </a:solidFill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5410944" cy="1972815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přestože dotyčný ví, že jeho jednání je nežádoucí, </a:t>
            </a:r>
            <a:r>
              <a:rPr lang="cs-CZ" dirty="0" smtClean="0">
                <a:solidFill>
                  <a:srgbClr val="FF0000"/>
                </a:solidFill>
              </a:rPr>
              <a:t>nedokáže odolat hře a také v ní přestat </a:t>
            </a:r>
          </a:p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hraní je spojeno s </a:t>
            </a:r>
            <a:r>
              <a:rPr lang="cs-CZ" b="1" dirty="0" smtClean="0">
                <a:solidFill>
                  <a:srgbClr val="FF0000"/>
                </a:solidFill>
              </a:rPr>
              <a:t>pocitem uspokojení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- gambler prožívá příjemné vzrušení, jehož intenzita je přímo úměrná výši hazardu, riziku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ztráty </a:t>
            </a:r>
            <a:endParaRPr lang="cs-CZ" dirty="0" smtClean="0">
              <a:solidFill>
                <a:schemeClr val="bg1">
                  <a:lumMod val="6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92080" y="3224008"/>
            <a:ext cx="359088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Varovné signály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člověk hraje </a:t>
            </a:r>
            <a:r>
              <a:rPr lang="cs-CZ" b="1" dirty="0" smtClean="0">
                <a:solidFill>
                  <a:srgbClr val="FF0000"/>
                </a:solidFill>
              </a:rPr>
              <a:t>častěji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a hazardní hra mu zabírá čas, který by mohl trávit  mnohem užitečněji a příjemněji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zanedbává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 školu, práci, rodinu, přátele a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zájmy; </a:t>
            </a: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ačne </a:t>
            </a:r>
            <a:r>
              <a:rPr lang="cs-CZ" dirty="0" smtClean="0">
                <a:solidFill>
                  <a:srgbClr val="FF0000"/>
                </a:solidFill>
              </a:rPr>
              <a:t>lhát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podvádět, někdy i krást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, ve vztahu ke hře </a:t>
            </a:r>
            <a:r>
              <a:rPr lang="cs-CZ" dirty="0" smtClean="0">
                <a:solidFill>
                  <a:srgbClr val="FF0000"/>
                </a:solidFill>
              </a:rPr>
              <a:t>se špatně ovládá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- pokračuje v hraní i tehdy, když je v jasném rozporu s jeho zájmy 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7170" name="Picture 2" descr="http://img.blesk.cz/static/old_abc/imgdb/original/phpTA8yj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40" y="3068960"/>
            <a:ext cx="4629337" cy="30963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2408" y="611710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http://abc.blesk.cz/clanek/casopis-abc/4751/blikajici-pokusitele.html</a:t>
            </a:r>
            <a:endParaRPr lang="cs-CZ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21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 DARLING" pitchFamily="2" charset="0"/>
              </a:rPr>
              <a:t>Kleptomanie</a:t>
            </a:r>
            <a:endParaRPr lang="cs-CZ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168478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Jedinci s touto poruchou cítí nutkání </a:t>
            </a:r>
            <a:r>
              <a:rPr lang="cs-CZ" dirty="0" smtClean="0">
                <a:solidFill>
                  <a:srgbClr val="FF0000"/>
                </a:solidFill>
              </a:rPr>
              <a:t>odcizovat věci</a:t>
            </a:r>
            <a:r>
              <a:rPr lang="cs-CZ" dirty="0" smtClean="0"/>
              <a:t>, které mají obvykle malou či nulovou hodnotu, jako například pera, balíčky cukru, kancelářské svorky atd. Někteří si svého jednání nejsou ani vědomi. Porucha obvykle začíná v pubertě a přetrvává do vyššího věku. </a:t>
            </a:r>
            <a:endParaRPr lang="cs-CZ" dirty="0"/>
          </a:p>
        </p:txBody>
      </p:sp>
      <p:pic>
        <p:nvPicPr>
          <p:cNvPr id="8194" name="Picture 2" descr="http://www.martabouckova.cz/data/fckEditor/Image/kleptoman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84984"/>
            <a:ext cx="4104456" cy="29163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49996" y="609329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http://www.martabouckova.cz/ShowPage.aspx?tabId=404&amp;chosenMenuItem=375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29930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atin typeface="AR DARLING" pitchFamily="2" charset="0"/>
              </a:rPr>
              <a:t>Workoholismus</a:t>
            </a:r>
            <a:endParaRPr lang="cs-CZ" sz="6000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-je </a:t>
            </a:r>
            <a:r>
              <a:rPr lang="cs-CZ" sz="2400" b="1" dirty="0" smtClean="0">
                <a:solidFill>
                  <a:srgbClr val="FF0000"/>
                </a:solidFill>
              </a:rPr>
              <a:t>„závislost na práci</a:t>
            </a:r>
            <a:r>
              <a:rPr lang="cs-CZ" sz="2400" b="1" dirty="0" smtClean="0">
                <a:solidFill>
                  <a:srgbClr val="FF0000"/>
                </a:solidFill>
              </a:rPr>
              <a:t>“, </a:t>
            </a:r>
            <a:r>
              <a:rPr lang="cs-CZ" sz="2400" dirty="0"/>
              <a:t>p</a:t>
            </a:r>
            <a:r>
              <a:rPr lang="cs-CZ" sz="2400" dirty="0" smtClean="0"/>
              <a:t>ojem </a:t>
            </a:r>
            <a:r>
              <a:rPr lang="cs-CZ" sz="2400" dirty="0" smtClean="0"/>
              <a:t>vznikl ve Spojených státech amerických. Workholismus je choroba typická především pro Yuppies, což je označení pro </a:t>
            </a:r>
            <a:r>
              <a:rPr lang="cs-CZ" sz="2400" dirty="0" smtClean="0">
                <a:solidFill>
                  <a:srgbClr val="FF0000"/>
                </a:solidFill>
              </a:rPr>
              <a:t>mladé městské ambiciózní </a:t>
            </a:r>
            <a:r>
              <a:rPr lang="cs-CZ" sz="2400" dirty="0" smtClean="0"/>
              <a:t>muže </a:t>
            </a:r>
            <a:r>
              <a:rPr lang="cs-CZ" sz="2400" dirty="0" smtClean="0">
                <a:solidFill>
                  <a:srgbClr val="FF0000"/>
                </a:solidFill>
              </a:rPr>
              <a:t>usilující pouze o </a:t>
            </a:r>
            <a:r>
              <a:rPr lang="cs-CZ" sz="2400" dirty="0" smtClean="0">
                <a:solidFill>
                  <a:srgbClr val="FF0000"/>
                </a:solidFill>
              </a:rPr>
              <a:t>práci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 descr="http://img2.mf.cz/569/493/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6"/>
          <a:stretch/>
        </p:blipFill>
        <p:spPr bwMode="auto">
          <a:xfrm>
            <a:off x="3131840" y="3216806"/>
            <a:ext cx="2880320" cy="31680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96941" y="623731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http://www.maminka.cz/clanek/penize-a-kariera/jak-se-nestat-workoholikem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3516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 DARLING" pitchFamily="2" charset="0"/>
              </a:rPr>
              <a:t>Žárlivost</a:t>
            </a:r>
            <a:endParaRPr lang="cs-CZ" dirty="0"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275" y="116601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/>
              <a:t>- je jedna z lidských emocí, charakterizovaná nadměrným </a:t>
            </a:r>
            <a:r>
              <a:rPr lang="cs-CZ" sz="2400" b="1" dirty="0" smtClean="0">
                <a:solidFill>
                  <a:schemeClr val="bg1"/>
                </a:solidFill>
              </a:rPr>
              <a:t>ulpíváním</a:t>
            </a:r>
            <a:r>
              <a:rPr lang="cs-CZ" sz="2400" dirty="0" smtClean="0"/>
              <a:t> na určité osobě a </a:t>
            </a:r>
            <a:r>
              <a:rPr lang="cs-CZ" sz="2400" b="1" dirty="0" smtClean="0">
                <a:solidFill>
                  <a:schemeClr val="bg1"/>
                </a:solidFill>
              </a:rPr>
              <a:t>zvýšenou obavou o její ztrátu</a:t>
            </a:r>
            <a:r>
              <a:rPr lang="cs-CZ" sz="2400" dirty="0" smtClean="0"/>
              <a:t>. Jedná se o </a:t>
            </a:r>
            <a:r>
              <a:rPr lang="cs-CZ" sz="2400" b="1" dirty="0" smtClean="0">
                <a:solidFill>
                  <a:schemeClr val="bg1"/>
                </a:solidFill>
              </a:rPr>
              <a:t>komplex negativních emocí</a:t>
            </a:r>
            <a:r>
              <a:rPr lang="cs-CZ" sz="2400" dirty="0" smtClean="0"/>
              <a:t>, hněvu, pocitu méněcennosti či depresí. Zjednodušeně lze charakterizovat žárlivost jako pocit vlastní nedostatečnosti.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http://i.idnes.cz/09/072/gal/MIA21b28e_42_1789886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325" y="3212976"/>
            <a:ext cx="4381500" cy="31718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51075" y="6309320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100" dirty="0" smtClean="0"/>
              <a:t>http://xman.idnes.cz/patologicka-zarlivost-kdyz-je-lasky-prilis-fe5-/xman-styl.aspx?c=A091102_145322_xman-styl_fro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1760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rial Black" pitchFamily="34" charset="0"/>
              </a:rPr>
              <a:t>Počítače a hry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005064"/>
            <a:ext cx="7992888" cy="2448272"/>
          </a:xfrm>
          <a:solidFill>
            <a:schemeClr val="accent2"/>
          </a:solidFill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Rozlišit hranici mezi koníčkem, zvýšeným užíváním a závislostí je velmi obtížné, už i proto, že na počítači nevzniká závislost fyzická, ale </a:t>
            </a:r>
            <a:r>
              <a:rPr lang="cs-CZ" dirty="0" smtClean="0">
                <a:solidFill>
                  <a:schemeClr val="bg1"/>
                </a:solidFill>
              </a:rPr>
              <a:t>psychická</a:t>
            </a:r>
            <a:r>
              <a:rPr lang="cs-CZ" dirty="0" smtClean="0"/>
              <a:t>. </a:t>
            </a:r>
          </a:p>
          <a:p>
            <a:r>
              <a:rPr lang="cs-CZ" dirty="0" smtClean="0"/>
              <a:t>Mezi hlavní příznaky patří </a:t>
            </a:r>
            <a:r>
              <a:rPr lang="cs-CZ" dirty="0" smtClean="0">
                <a:solidFill>
                  <a:schemeClr val="bg1"/>
                </a:solidFill>
              </a:rPr>
              <a:t>stavy podobné transu </a:t>
            </a:r>
            <a:r>
              <a:rPr lang="cs-CZ" dirty="0" smtClean="0"/>
              <a:t>při hraní hry, </a:t>
            </a:r>
            <a:r>
              <a:rPr lang="cs-CZ" dirty="0" smtClean="0">
                <a:solidFill>
                  <a:schemeClr val="bg1"/>
                </a:solidFill>
              </a:rPr>
              <a:t>vzpírání se rodičovským zákazům </a:t>
            </a:r>
            <a:r>
              <a:rPr lang="cs-CZ" dirty="0" smtClean="0"/>
              <a:t>hraní, </a:t>
            </a:r>
            <a:r>
              <a:rPr lang="cs-CZ" dirty="0" smtClean="0">
                <a:solidFill>
                  <a:schemeClr val="bg1"/>
                </a:solidFill>
              </a:rPr>
              <a:t>neschopnost dodržovat časový limit</a:t>
            </a:r>
            <a:r>
              <a:rPr lang="cs-CZ" dirty="0" smtClean="0"/>
              <a:t> určený pro tuto činnost. </a:t>
            </a:r>
            <a:endParaRPr lang="cs-CZ" dirty="0"/>
          </a:p>
        </p:txBody>
      </p:sp>
      <p:pic>
        <p:nvPicPr>
          <p:cNvPr id="11266" name="Picture 2" descr="http://programujte.com/galerie/2007/01/200701242155_addict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79" y="1516251"/>
            <a:ext cx="3852889" cy="198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chovancik.cz/wp-content/uploads/2006/04/pocitac-neporad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16252"/>
            <a:ext cx="4419600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52642" y="3499692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 smtClean="0"/>
              <a:t>http://www.gamepark.cz/aikuv_blog_1_gemblerstvi_406692.htm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8404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0458031">
            <a:off x="493812" y="1933636"/>
            <a:ext cx="925252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>
                <a:latin typeface="Comic Sans MS" pitchFamily="66" charset="0"/>
              </a:rPr>
              <a:t>Zatím máte na vybranou !!!</a:t>
            </a:r>
          </a:p>
          <a:p>
            <a:pPr marL="0" indent="0" algn="ctr">
              <a:buNone/>
            </a:pPr>
            <a:r>
              <a:rPr lang="cs-CZ" sz="6000" dirty="0" smtClean="0">
                <a:latin typeface="Comic Sans MS" pitchFamily="66" charset="0"/>
              </a:rPr>
              <a:t>JE to VÁŠ život…</a:t>
            </a:r>
            <a:endParaRPr lang="cs-CZ" sz="6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04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578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Závislosti</vt:lpstr>
      <vt:lpstr>Prezentace aplikace PowerPoint</vt:lpstr>
      <vt:lpstr>Prezentace aplikace PowerPoint</vt:lpstr>
      <vt:lpstr>Alkohol</vt:lpstr>
      <vt:lpstr>Není lepší si promluvit?!!!</vt:lpstr>
      <vt:lpstr>Tabák</vt:lpstr>
      <vt:lpstr>Prezentace aplikace PowerPoint</vt:lpstr>
      <vt:lpstr>Gambling – gambler - gamblerství</vt:lpstr>
      <vt:lpstr>Kleptomanie</vt:lpstr>
      <vt:lpstr>Workoholismus</vt:lpstr>
      <vt:lpstr>Žárlivost</vt:lpstr>
      <vt:lpstr>Počítače a hry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Závislosti</dc:title>
  <dc:creator>Marta</dc:creator>
  <cp:lastModifiedBy>Jarmila</cp:lastModifiedBy>
  <cp:revision>16</cp:revision>
  <dcterms:created xsi:type="dcterms:W3CDTF">2011-12-14T12:31:08Z</dcterms:created>
  <dcterms:modified xsi:type="dcterms:W3CDTF">2013-10-06T12:29:11Z</dcterms:modified>
</cp:coreProperties>
</file>