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1" r:id="rId2"/>
    <p:sldId id="302" r:id="rId3"/>
    <p:sldId id="303" r:id="rId4"/>
    <p:sldId id="304" r:id="rId5"/>
    <p:sldId id="305" r:id="rId6"/>
    <p:sldId id="306" r:id="rId7"/>
    <p:sldId id="307" r:id="rId8"/>
    <p:sldId id="308" r:id="rId9"/>
  </p:sldIdLst>
  <p:sldSz cx="9144000" cy="6858000" type="screen4x3"/>
  <p:notesSz cx="6811963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A13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75FC3-6038-4F2B-BD4B-D81328E53CF1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FB578-33FC-41CE-A769-2A5509B3F2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199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635125" y="15986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1 </a:t>
            </a:r>
            <a:endParaRPr kumimoji="0" lang="cs-CZ" alt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6661285"/>
              </p:ext>
            </p:extLst>
          </p:nvPr>
        </p:nvGraphicFramePr>
        <p:xfrm>
          <a:off x="1" y="1882393"/>
          <a:ext cx="9143999" cy="51778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08195"/>
                <a:gridCol w="4235804"/>
              </a:tblGrid>
              <a:tr h="684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Národní evropské charakteristiky - </a:t>
                      </a:r>
                      <a:r>
                        <a:rPr lang="cs-CZ" sz="1400" b="1" dirty="0" err="1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Entropa</a:t>
                      </a:r>
                      <a:r>
                        <a:rPr lang="cs-CZ" sz="14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 – konverzace, diskuze</a:t>
                      </a:r>
                      <a:endParaRPr lang="cs-CZ" sz="1400" b="1" baseline="0" dirty="0" smtClean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Číslo </a:t>
                      </a: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projektu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endParaRPr lang="cs-CZ" sz="1000" b="1" dirty="0" smtClean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CZ.1.07/1.5.00/34.0950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Kódování materiálu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VY_32_INOVACE_mix2_scj01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Označení materiálu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scj01_Entropa_konverzace.pptx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Název školy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Gymnázium Kladno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Autor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PhDr.</a:t>
                      </a:r>
                      <a:r>
                        <a:rPr lang="cs-CZ" sz="1000" b="1" baseline="0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Tereza Černá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8544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Anotace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Aktivita je určena pro konverzaci o evropských národních klišé a může být tvořena formou pouhé diskuze nebo </a:t>
                      </a:r>
                      <a:r>
                        <a:rPr lang="cs-CZ" sz="1000" b="1" dirty="0" err="1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powerpointové</a:t>
                      </a: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 prezentace, kterou si o dílčích národních stereotypech připraví ve francouzském jazyce žáci. Aktivita je zaměřena na diskuzi o jednotlivých národních charakteristikách a je inspirována </a:t>
                      </a:r>
                      <a:r>
                        <a:rPr lang="cs-CZ" sz="1000" b="1" dirty="0" err="1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Entropou</a:t>
                      </a: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 Davida Černého.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Předmět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Francouzský</a:t>
                      </a:r>
                      <a:r>
                        <a:rPr lang="cs-CZ" sz="1000" b="1" baseline="0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jazyk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Tematická oblast </a:t>
                      </a:r>
                      <a:endParaRPr lang="cs-CZ" sz="1000" b="1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Národní</a:t>
                      </a:r>
                      <a:r>
                        <a:rPr lang="cs-CZ" sz="1000" b="1" baseline="0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evropské charakteristiky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Téma </a:t>
                      </a:r>
                      <a:endParaRPr lang="cs-CZ" sz="1000" b="1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Národní</a:t>
                      </a:r>
                      <a:r>
                        <a:rPr lang="cs-CZ" sz="1000" b="1" baseline="0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evropské charakteristiky - </a:t>
                      </a:r>
                      <a:r>
                        <a:rPr lang="cs-CZ" sz="1000" b="1" baseline="0" dirty="0" err="1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Entropa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8544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Očekávané výstupy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Student </a:t>
                      </a: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si utřídí pojmy týkající se evropských národních charakteristik. Zařadí  do evropského kontextu dílčí národní charakteristiky, </a:t>
                      </a: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rozumí významu </a:t>
                      </a: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jednotlivých hesel, </a:t>
                      </a: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detailněji se orientuje v </a:t>
                      </a:r>
                      <a:r>
                        <a:rPr lang="cs-CZ" sz="1000" b="1" dirty="0" err="1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tématickém</a:t>
                      </a: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obsahu národních evropských charakteristik.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Klíčová slova </a:t>
                      </a:r>
                      <a:endParaRPr lang="cs-CZ" sz="1000" b="1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Národní</a:t>
                      </a:r>
                      <a:r>
                        <a:rPr lang="cs-CZ" sz="1000" b="1" baseline="0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evropské charakteristiky, </a:t>
                      </a:r>
                      <a:r>
                        <a:rPr lang="cs-CZ" sz="1000" b="1" baseline="0" dirty="0" err="1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Entropa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Druh učebního materiálu </a:t>
                      </a:r>
                      <a:endParaRPr lang="cs-CZ" sz="1000" b="1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Diskuze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Ročník </a:t>
                      </a:r>
                      <a:endParaRPr lang="cs-CZ" sz="1000" b="1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baseline="0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4.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Cílová skupina </a:t>
                      </a:r>
                      <a:endParaRPr lang="cs-CZ" sz="1000" b="1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vyšší stupeň osmiletého </a:t>
                      </a: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a čtyřletého gymnázia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Ověřeno </a:t>
                      </a:r>
                      <a:endParaRPr lang="cs-CZ" sz="1000" b="1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30. 9. 2013</a:t>
                      </a: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Seminář</a:t>
                      </a:r>
                      <a:r>
                        <a:rPr lang="cs-CZ" sz="1000" b="1" baseline="0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 z Francouzské civilizace – O8, 4.B</a:t>
                      </a:r>
                      <a:r>
                        <a:rPr lang="cs-CZ" sz="1000" b="1" dirty="0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96754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</a:rPr>
                        <a:t>Pokud není uvedeno jinak, uvedený materiál je z vlastních zdrojů autora </a:t>
                      </a:r>
                      <a:endParaRPr lang="cs-CZ" sz="1000" b="1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59731" marR="59731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635125" y="15986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1 </a:t>
            </a:r>
            <a:endParaRPr kumimoji="0" lang="cs-CZ" alt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8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stéreotypes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-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Entropa</a:t>
            </a:r>
            <a:endParaRPr lang="cs-CZ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8778" y="2420888"/>
            <a:ext cx="8964488" cy="4608512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cs-CZ" sz="5000" u="sng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Matière</a:t>
            </a:r>
            <a:r>
              <a:rPr lang="cs-CZ" sz="5000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exprimer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l´opinion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déffendre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l´opinion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manière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de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voir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, de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concevoir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, de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comprendre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 la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société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fran</a:t>
            </a:r>
            <a:r>
              <a:rPr lang="fr-FR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ç</a:t>
            </a:r>
            <a:r>
              <a:rPr lang="cs-CZ" sz="5000" b="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aise</a:t>
            </a:r>
            <a:r>
              <a:rPr lang="cs-CZ" sz="5000" b="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et </a:t>
            </a:r>
            <a:r>
              <a:rPr lang="cs-CZ" sz="5000" b="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européenne</a:t>
            </a:r>
            <a:r>
              <a:rPr lang="cs-CZ" sz="5000" b="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d’aujourd’hui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</a:p>
          <a:p>
            <a:pPr algn="just"/>
            <a:r>
              <a:rPr lang="cs-CZ" sz="5000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Thème</a:t>
            </a:r>
            <a:r>
              <a:rPr lang="cs-CZ" sz="5000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parler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sz="5000" b="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stéreotypes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r>
              <a:rPr lang="cs-CZ" sz="5000" b="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de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sa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culture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et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découvrir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celles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autres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pays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en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Europe</a:t>
            </a:r>
            <a:endParaRPr lang="cs-CZ" sz="5000" b="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cs-CZ" sz="5000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Titre </a:t>
            </a:r>
            <a:r>
              <a:rPr lang="cs-CZ" sz="5000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du</a:t>
            </a:r>
            <a:r>
              <a:rPr lang="cs-CZ" sz="5000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cs-CZ" sz="5000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cours</a:t>
            </a:r>
            <a:r>
              <a:rPr lang="cs-CZ" sz="5000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Entropa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– les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clichés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endParaRPr lang="cs-CZ" sz="5000" b="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cs-CZ" sz="5000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Objectif</a:t>
            </a:r>
            <a:r>
              <a:rPr lang="cs-CZ" sz="5000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cs-CZ" sz="5000" u="sng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pédagogique</a:t>
            </a:r>
            <a:r>
              <a:rPr lang="cs-CZ" sz="5000" u="sng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exprimer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et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déffendre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points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de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vues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différents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échange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opinions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  <a:r>
              <a:rPr lang="cs-CZ" sz="5000" b="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discussion</a:t>
            </a:r>
            <a:r>
              <a:rPr lang="cs-CZ" sz="5000" b="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sur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eux</a:t>
            </a:r>
            <a:endParaRPr lang="cs-CZ" sz="5000" b="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cs-CZ" sz="5000" u="sng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Niveau</a:t>
            </a:r>
            <a:r>
              <a:rPr lang="cs-CZ" sz="5000" u="sng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 </a:t>
            </a:r>
            <a:r>
              <a:rPr lang="cs-CZ" sz="5000" b="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avancé</a:t>
            </a:r>
            <a:endParaRPr lang="cs-CZ" sz="5000" b="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cs-CZ" sz="5000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Durée</a:t>
            </a:r>
            <a:r>
              <a:rPr lang="cs-CZ" sz="5000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  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90 </a:t>
            </a:r>
            <a:r>
              <a:rPr lang="cs-CZ" sz="5000" b="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minutes</a:t>
            </a:r>
            <a:endParaRPr lang="cs-CZ" sz="5000" b="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cs-CZ" sz="5000" u="sng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Pré-requis</a:t>
            </a:r>
            <a:r>
              <a:rPr lang="cs-CZ" sz="5000" u="sng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</a:t>
            </a:r>
            <a:r>
              <a:rPr lang="cs-CZ" sz="5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	</a:t>
            </a:r>
            <a:r>
              <a:rPr lang="fr-FR" sz="5000" b="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tous </a:t>
            </a:r>
            <a:r>
              <a:rPr lang="fr-FR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les moyens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linguistiques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</a:p>
          <a:p>
            <a:pPr algn="just"/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	     </a:t>
            </a:r>
            <a:r>
              <a:rPr lang="cs-CZ" sz="5000" b="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	</a:t>
            </a:r>
            <a:r>
              <a:rPr lang="cs-CZ" sz="5000" b="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toutes</a:t>
            </a:r>
            <a:r>
              <a:rPr lang="cs-CZ" sz="5000" b="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les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compétences</a:t>
            </a:r>
            <a:r>
              <a:rPr lang="cs-CZ" sz="5000" b="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5000" b="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linguistiques</a:t>
            </a:r>
            <a:endParaRPr lang="cs-CZ" sz="5000" b="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just"/>
            <a:endParaRPr lang="cs-CZ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dirty="0" smtClean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75856" y="1412776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b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Fiche</a:t>
            </a:r>
            <a:r>
              <a:rPr lang="cs-CZ" sz="24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cs-CZ" sz="2400" b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pédagogique</a:t>
            </a:r>
            <a:endParaRPr lang="cs-CZ" sz="2400" b="1" dirty="0">
              <a:solidFill>
                <a:schemeClr val="accent1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99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stéreotypes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-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Entropa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23528" y="1628800"/>
            <a:ext cx="8579296" cy="4857403"/>
          </a:xfrm>
        </p:spPr>
        <p:txBody>
          <a:bodyPr>
            <a:noAutofit/>
          </a:bodyPr>
          <a:lstStyle/>
          <a:p>
            <a:pPr algn="just"/>
            <a:r>
              <a:rPr lang="cs-CZ" b="1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Matériel</a:t>
            </a:r>
            <a:r>
              <a:rPr lang="cs-CZ" b="1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cs-CZ" b="1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nécessaire</a:t>
            </a:r>
            <a:r>
              <a:rPr lang="cs-CZ" b="1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</a:t>
            </a:r>
            <a:endParaRPr lang="cs-CZ" u="sng" dirty="0">
              <a:solidFill>
                <a:schemeClr val="accent1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lvl="0" algn="just"/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projecteur</a:t>
            </a:r>
            <a:endParaRPr lang="cs-CZ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just"/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power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point</a:t>
            </a:r>
          </a:p>
          <a:p>
            <a:pPr lvl="0" algn="just"/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lecteur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de DVD </a:t>
            </a:r>
          </a:p>
          <a:p>
            <a:pPr lvl="0" algn="just"/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liste de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questions</a:t>
            </a:r>
            <a:endParaRPr lang="cs-CZ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cs-CZ" b="1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Déroulement</a:t>
            </a:r>
            <a:r>
              <a:rPr lang="cs-CZ" b="1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</a:t>
            </a:r>
            <a:endParaRPr lang="cs-CZ" u="sng" dirty="0">
              <a:solidFill>
                <a:schemeClr val="accent1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lvl="0" algn="just"/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introduire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le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sujet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du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cours</a:t>
            </a:r>
            <a:endParaRPr lang="cs-CZ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just"/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activer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connaissances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antérieures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</a:p>
          <a:p>
            <a:pPr algn="just"/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-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nomer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clichés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fran</a:t>
            </a:r>
            <a:r>
              <a:rPr lang="fr-FR" dirty="0">
                <a:solidFill>
                  <a:srgbClr val="002060"/>
                </a:solidFill>
                <a:latin typeface="Comic Sans MS" panose="030F0702030302020204" pitchFamily="66" charset="0"/>
              </a:rPr>
              <a:t>ç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ais et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les plus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connus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, les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opinions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apprenants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sur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eux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-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motiver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élèves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par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le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thème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et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l´idée</a:t>
            </a:r>
            <a:endParaRPr lang="cs-CZ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129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stéreotypes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-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Entropa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5536" y="1484784"/>
            <a:ext cx="8424936" cy="5373216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-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inspiration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d´Entropa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de David Černý 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- </a:t>
            </a:r>
            <a:r>
              <a:rPr lang="cs-CZ" sz="2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http://www.davidcerny.cz/cz/entropa.html </a:t>
            </a:r>
            <a:endParaRPr lang="cs-CZ" sz="2600" b="1" dirty="0" smtClean="0">
              <a:solidFill>
                <a:schemeClr val="accent1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cs-CZ" sz="2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cs-CZ" sz="2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 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et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aussi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caractéristiques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nations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</a:t>
            </a:r>
          </a:p>
          <a:p>
            <a:pPr marL="0" indent="0" algn="just">
              <a:buNone/>
            </a:pPr>
            <a:r>
              <a:rPr lang="cs-CZ" sz="2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 </a:t>
            </a:r>
            <a:r>
              <a:rPr lang="cs-CZ" sz="2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http</a:t>
            </a:r>
            <a:r>
              <a:rPr lang="cs-CZ" sz="2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://</a:t>
            </a:r>
            <a:r>
              <a:rPr lang="cs-CZ" sz="2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fr.wikipedia.org/wiki/Entropa</a:t>
            </a:r>
          </a:p>
          <a:p>
            <a:pPr marL="0" indent="0" algn="just">
              <a:buNone/>
            </a:pPr>
            <a:r>
              <a:rPr lang="cs-CZ" sz="2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	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-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discussion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–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débattre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sur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aspects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interculturels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en 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 </a:t>
            </a:r>
          </a:p>
          <a:p>
            <a:pPr marL="0" indent="0" algn="just">
              <a:buNone/>
            </a:pP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            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générale</a:t>
            </a:r>
            <a:endParaRPr lang="cs-CZ" sz="2600" b="1" dirty="0" smtClean="0">
              <a:solidFill>
                <a:schemeClr val="accent1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cs-CZ" sz="2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	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- les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él</a:t>
            </a:r>
            <a:r>
              <a:rPr lang="fr-FR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è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ves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peuvent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préparer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présentation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en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power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  </a:t>
            </a:r>
          </a:p>
          <a:p>
            <a:pPr marL="0" indent="0" algn="just">
              <a:buNone/>
            </a:pP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            point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sur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clichés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éuropéens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de base, 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même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fran</a:t>
            </a:r>
            <a:r>
              <a:rPr lang="fr-FR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ç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ais</a:t>
            </a:r>
          </a:p>
          <a:p>
            <a:pPr lvl="0" algn="just"/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présentation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en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power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point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sur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clichés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et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fran</a:t>
            </a:r>
            <a:r>
              <a:rPr lang="fr-FR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ç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ais – les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él</a:t>
            </a:r>
            <a:r>
              <a:rPr lang="fr-FR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è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ves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peuvent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diviser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leurs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présentations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en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clichés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ou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fran</a:t>
            </a:r>
            <a:r>
              <a:rPr lang="fr-FR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ç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ais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générals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, en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clichés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sur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hommes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et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sur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femmes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...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Ils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préparent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 les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caracteristiques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connues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mais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aussi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surprenantes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. </a:t>
            </a:r>
          </a:p>
          <a:p>
            <a:pPr lvl="0" algn="just"/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phase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de mise en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commun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informations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recueillies</a:t>
            </a:r>
            <a:endParaRPr lang="cs-CZ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just"/>
            <a:r>
              <a:rPr lang="cs-CZ" sz="2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discussion</a:t>
            </a:r>
            <a:r>
              <a:rPr lang="cs-CZ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orale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collective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- les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autres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peuvent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apporter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compléments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d'informations</a:t>
            </a:r>
            <a:endParaRPr lang="cs-CZ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just"/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comparaison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points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de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vue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entre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sz="2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él</a:t>
            </a:r>
            <a:r>
              <a:rPr lang="fr-FR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è</a:t>
            </a:r>
            <a:r>
              <a:rPr lang="cs-CZ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ves 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941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340768"/>
            <a:ext cx="8219256" cy="4785395"/>
          </a:xfrm>
        </p:spPr>
        <p:txBody>
          <a:bodyPr>
            <a:noAutofit/>
          </a:bodyPr>
          <a:lstStyle/>
          <a:p>
            <a:pPr lvl="0"/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en 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petit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groupe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-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travail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avec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liste de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questions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– les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acteurs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présentations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ont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préparé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quelques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questions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concernant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informations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contenues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dans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présentations</a:t>
            </a:r>
            <a:endParaRPr lang="cs-CZ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présentations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réponses</a:t>
            </a:r>
            <a:endParaRPr lang="cs-CZ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discussion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sur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ce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qui a été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le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plus et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le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moins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surprenant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dans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présentations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et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pourquoi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</a:p>
          <a:p>
            <a:pPr lvl="0"/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conclusion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des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idées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et des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opinions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cs-CZ" b="1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Activités</a:t>
            </a:r>
            <a:r>
              <a:rPr lang="cs-CZ" b="1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cs-CZ" b="1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supplémentaires</a:t>
            </a:r>
            <a:r>
              <a:rPr lang="cs-CZ" b="1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</a:t>
            </a:r>
            <a:r>
              <a:rPr lang="cs-CZ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écrire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un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essai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sur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les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clichés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éuropéens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ou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biens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tch</a:t>
            </a:r>
            <a:r>
              <a:rPr lang="fr-FR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è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q</a:t>
            </a:r>
            <a:r>
              <a:rPr lang="fr-FR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ues</a:t>
            </a:r>
            <a:endParaRPr lang="cs-CZ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cs-CZ" b="1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Soutien</a:t>
            </a:r>
            <a:r>
              <a:rPr lang="cs-CZ" b="1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cs-CZ" b="1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technologique</a:t>
            </a:r>
            <a:r>
              <a:rPr lang="cs-CZ" b="1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: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lecteur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de DVD, </a:t>
            </a:r>
            <a:r>
              <a:rPr lang="fr-FR" dirty="0">
                <a:solidFill>
                  <a:srgbClr val="002060"/>
                </a:solidFill>
                <a:latin typeface="Comic Sans MS" panose="030F0702030302020204" pitchFamily="66" charset="0"/>
              </a:rPr>
              <a:t>grand écran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ordinateur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connecté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fr-FR" dirty="0">
                <a:solidFill>
                  <a:srgbClr val="002060"/>
                </a:solidFill>
                <a:latin typeface="Comic Sans MS" panose="030F0702030302020204" pitchFamily="66" charset="0"/>
              </a:rPr>
              <a:t>à l´Internet</a:t>
            </a:r>
            <a:endParaRPr lang="cs-CZ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s-CZ" dirty="0"/>
          </a:p>
          <a:p>
            <a:pPr lvl="0"/>
            <a:endParaRPr lang="cs-CZ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lvl="0" indent="0">
              <a:buNone/>
            </a:pPr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stéreotypes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-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Entropa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786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stéreotypes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-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Entropa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411760" y="1412776"/>
            <a:ext cx="4040188" cy="639762"/>
          </a:xfrm>
        </p:spPr>
        <p:txBody>
          <a:bodyPr/>
          <a:lstStyle/>
          <a:p>
            <a:pPr algn="ctr"/>
            <a:r>
              <a:rPr lang="fr-FR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Photos de l</a:t>
            </a:r>
            <a:r>
              <a:rPr lang="cs-CZ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a </a:t>
            </a:r>
            <a:r>
              <a:rPr lang="cs-CZ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classe</a:t>
            </a:r>
            <a:endParaRPr lang="cs-CZ" dirty="0">
              <a:solidFill>
                <a:schemeClr val="accent1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F:\Obrázky\obrazky\JF_09_gympl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8880"/>
            <a:ext cx="648072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51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stéreotypes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-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Entropa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627784" y="1700808"/>
            <a:ext cx="4040188" cy="639762"/>
          </a:xfrm>
        </p:spPr>
        <p:txBody>
          <a:bodyPr/>
          <a:lstStyle/>
          <a:p>
            <a:r>
              <a:rPr lang="fr-FR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Photos de l</a:t>
            </a:r>
            <a:r>
              <a:rPr lang="cs-CZ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a </a:t>
            </a:r>
            <a:r>
              <a:rPr lang="cs-CZ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classe</a:t>
            </a:r>
            <a:endParaRPr lang="cs-CZ" dirty="0">
              <a:solidFill>
                <a:schemeClr val="accent1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endParaRPr lang="cs-CZ" dirty="0"/>
          </a:p>
        </p:txBody>
      </p:sp>
      <p:pic>
        <p:nvPicPr>
          <p:cNvPr id="7" name="Picture 4" descr="F:\Obrázky\obrazky\JF_09_gympl\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04864"/>
            <a:ext cx="6632476" cy="442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6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stéreotypes</a:t>
            </a:r>
            <a:r>
              <a:rPr lang="cs-CZ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européens</a:t>
            </a:r>
            <a:r>
              <a:rPr lang="cs-CZ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- </a:t>
            </a:r>
            <a:r>
              <a:rPr lang="cs-CZ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Entropa</a:t>
            </a:r>
            <a:endParaRPr lang="cs-CZ" dirty="0"/>
          </a:p>
        </p:txBody>
      </p:sp>
      <p:pic>
        <p:nvPicPr>
          <p:cNvPr id="7" name="Picture 3" descr="F:\Obrázky\obrazky\JF_09_gympl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549" y="2348880"/>
            <a:ext cx="6294011" cy="4196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175351" y="1484784"/>
            <a:ext cx="3036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Photos de l</a:t>
            </a:r>
            <a:r>
              <a:rPr lang="cs-CZ" sz="24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a </a:t>
            </a:r>
            <a:r>
              <a:rPr lang="cs-CZ" sz="2400" b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classe</a:t>
            </a:r>
            <a:endParaRPr lang="cs-CZ" sz="2400" b="1" dirty="0">
              <a:solidFill>
                <a:schemeClr val="accent1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09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1244</TotalTime>
  <Words>457</Words>
  <Application>Microsoft Office PowerPoint</Application>
  <PresentationFormat>Předvádění na obrazovce (4:3)</PresentationFormat>
  <Paragraphs>83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stéreotypes européens - Entropa</vt:lpstr>
      <vt:lpstr>stéreotypes européens - Entropa</vt:lpstr>
      <vt:lpstr>stéreotypes européens - Entropa</vt:lpstr>
      <vt:lpstr>stéreotypes européens - Entropa</vt:lpstr>
      <vt:lpstr>stéreotypes européens - Entropa</vt:lpstr>
      <vt:lpstr>stéreotypes européens - Entropa</vt:lpstr>
      <vt:lpstr>stéreotypes européens - Entropa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Admin</cp:lastModifiedBy>
  <cp:revision>105</cp:revision>
  <cp:lastPrinted>2013-09-07T19:25:16Z</cp:lastPrinted>
  <dcterms:created xsi:type="dcterms:W3CDTF">2012-09-01T07:55:01Z</dcterms:created>
  <dcterms:modified xsi:type="dcterms:W3CDTF">2013-10-06T07:51:48Z</dcterms:modified>
</cp:coreProperties>
</file>