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768" r:id="rId1"/>
  </p:sldMasterIdLst>
  <p:notesMasterIdLst>
    <p:notesMasterId r:id="rId24"/>
  </p:notesMasterIdLst>
  <p:sldIdLst>
    <p:sldId id="256" r:id="rId2"/>
    <p:sldId id="262" r:id="rId3"/>
    <p:sldId id="297" r:id="rId4"/>
    <p:sldId id="264" r:id="rId5"/>
    <p:sldId id="279" r:id="rId6"/>
    <p:sldId id="309" r:id="rId7"/>
    <p:sldId id="310" r:id="rId8"/>
    <p:sldId id="311" r:id="rId9"/>
    <p:sldId id="312" r:id="rId10"/>
    <p:sldId id="313" r:id="rId11"/>
    <p:sldId id="314" r:id="rId12"/>
    <p:sldId id="281" r:id="rId13"/>
    <p:sldId id="287" r:id="rId14"/>
    <p:sldId id="286" r:id="rId15"/>
    <p:sldId id="288" r:id="rId16"/>
    <p:sldId id="289" r:id="rId17"/>
    <p:sldId id="292" r:id="rId18"/>
    <p:sldId id="291" r:id="rId19"/>
    <p:sldId id="290" r:id="rId20"/>
    <p:sldId id="294" r:id="rId21"/>
    <p:sldId id="308" r:id="rId22"/>
    <p:sldId id="260" r:id="rId2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9CF1AB2-1976-4502-BF36-3FF5EA218861}" styleName="Střední styl 4 – zvýraznění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1"/>
              </a:solidFill>
            </a:ln>
          </a:top>
        </a:tcBdr>
        <a:fill>
          <a:solidFill>
            <a:schemeClr val="accent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1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14" autoAdjust="0"/>
    <p:restoredTop sz="91297" autoAdjust="0"/>
  </p:normalViewPr>
  <p:slideViewPr>
    <p:cSldViewPr>
      <p:cViewPr varScale="1">
        <p:scale>
          <a:sx n="88" d="100"/>
          <a:sy n="88" d="100"/>
        </p:scale>
        <p:origin x="-102" y="-37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A9EE107-A5FB-41C4-9EF1-1CC153B68B3F}" type="doc">
      <dgm:prSet loTypeId="urn:microsoft.com/office/officeart/2008/layout/VerticalCurvedList" loCatId="list" qsTypeId="urn:microsoft.com/office/officeart/2005/8/quickstyle/simple2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3061F91D-8548-4FCB-A021-DD835A272F0F}">
      <dgm:prSet phldrT="[Text]" custT="1"/>
      <dgm:spPr/>
      <dgm:t>
        <a:bodyPr/>
        <a:lstStyle/>
        <a:p>
          <a:pPr algn="l"/>
          <a:r>
            <a:rPr lang="cs-CZ" sz="2000" b="1" dirty="0" smtClean="0"/>
            <a:t>Téma sady: Mechanika</a:t>
          </a:r>
          <a:endParaRPr lang="cs-CZ" sz="2000" b="1" dirty="0"/>
        </a:p>
      </dgm:t>
    </dgm:pt>
    <dgm:pt modelId="{964A7552-04A1-426D-AC2F-6455AE0A46FC}" type="parTrans" cxnId="{B8C92B4A-9E16-4C6D-8583-A1CEC081E720}">
      <dgm:prSet/>
      <dgm:spPr/>
      <dgm:t>
        <a:bodyPr/>
        <a:lstStyle/>
        <a:p>
          <a:pPr algn="l"/>
          <a:endParaRPr lang="cs-CZ" sz="1100" b="1"/>
        </a:p>
      </dgm:t>
    </dgm:pt>
    <dgm:pt modelId="{CD2629B0-CE06-4C37-BA3E-EB383F625F73}" type="sibTrans" cxnId="{B8C92B4A-9E16-4C6D-8583-A1CEC081E720}">
      <dgm:prSet/>
      <dgm:spPr/>
      <dgm:t>
        <a:bodyPr/>
        <a:lstStyle/>
        <a:p>
          <a:pPr algn="l"/>
          <a:endParaRPr lang="cs-CZ" sz="1100" b="1"/>
        </a:p>
      </dgm:t>
    </dgm:pt>
    <dgm:pt modelId="{60B5D622-D348-4384-9EFA-863CA4F7B7A3}">
      <dgm:prSet phldrT="[Text]" custT="1"/>
      <dgm:spPr/>
      <dgm:t>
        <a:bodyPr/>
        <a:lstStyle/>
        <a:p>
          <a:pPr algn="l"/>
          <a:r>
            <a:rPr lang="cs-CZ" sz="2000" b="1" dirty="0" smtClean="0"/>
            <a:t>Název: </a:t>
          </a:r>
          <a:r>
            <a:rPr lang="cs-CZ" sz="2000" b="0" dirty="0" smtClean="0"/>
            <a:t>VY_32_INOVACE_Měření rychlosti</a:t>
          </a:r>
          <a:endParaRPr lang="cs-CZ" sz="2000" dirty="0" smtClean="0"/>
        </a:p>
      </dgm:t>
    </dgm:pt>
    <dgm:pt modelId="{74CB5370-34BA-43B8-AB66-1E3510545B42}" type="parTrans" cxnId="{DF849492-EC0F-41C4-9A01-844E1A834E31}">
      <dgm:prSet/>
      <dgm:spPr/>
      <dgm:t>
        <a:bodyPr/>
        <a:lstStyle/>
        <a:p>
          <a:pPr algn="l"/>
          <a:endParaRPr lang="cs-CZ" sz="1100" b="1"/>
        </a:p>
      </dgm:t>
    </dgm:pt>
    <dgm:pt modelId="{5895C10F-262B-4EFF-A7FE-F20237FEAECB}" type="sibTrans" cxnId="{DF849492-EC0F-41C4-9A01-844E1A834E31}">
      <dgm:prSet/>
      <dgm:spPr/>
      <dgm:t>
        <a:bodyPr/>
        <a:lstStyle/>
        <a:p>
          <a:pPr algn="l"/>
          <a:endParaRPr lang="cs-CZ" sz="1100" b="1"/>
        </a:p>
      </dgm:t>
    </dgm:pt>
    <dgm:pt modelId="{A83A7CFB-B411-4357-9641-4A8443F73655}">
      <dgm:prSet phldrT="[Text]" custT="1"/>
      <dgm:spPr/>
      <dgm:t>
        <a:bodyPr/>
        <a:lstStyle/>
        <a:p>
          <a:pPr algn="l"/>
          <a:r>
            <a:rPr lang="cs-CZ" sz="2000" b="1" dirty="0" smtClean="0"/>
            <a:t>Autor: Mgr. Petr Tomek</a:t>
          </a:r>
        </a:p>
      </dgm:t>
    </dgm:pt>
    <dgm:pt modelId="{F3C4A836-23AC-4E41-B6D6-51221E7E6743}" type="sibTrans" cxnId="{F3146557-2E3C-46DA-A4FD-8B230B837C60}">
      <dgm:prSet/>
      <dgm:spPr/>
      <dgm:t>
        <a:bodyPr/>
        <a:lstStyle/>
        <a:p>
          <a:pPr algn="l"/>
          <a:endParaRPr lang="cs-CZ" sz="1100" b="1"/>
        </a:p>
      </dgm:t>
    </dgm:pt>
    <dgm:pt modelId="{97616D95-5DD7-4F6A-B2B9-47EBAD36AF82}" type="parTrans" cxnId="{F3146557-2E3C-46DA-A4FD-8B230B837C60}">
      <dgm:prSet/>
      <dgm:spPr/>
      <dgm:t>
        <a:bodyPr/>
        <a:lstStyle/>
        <a:p>
          <a:pPr algn="l"/>
          <a:endParaRPr lang="cs-CZ" sz="1100" b="1"/>
        </a:p>
      </dgm:t>
    </dgm:pt>
    <dgm:pt modelId="{E392F34A-E55D-43D5-AEDD-49027298B816}">
      <dgm:prSet phldrT="[Text]" custT="1"/>
      <dgm:spPr/>
      <dgm:t>
        <a:bodyPr/>
        <a:lstStyle/>
        <a:p>
          <a:pPr algn="l"/>
          <a:r>
            <a:rPr lang="cs-CZ" sz="2000" b="1" dirty="0" smtClean="0"/>
            <a:t>Číslo projektu: </a:t>
          </a:r>
          <a:r>
            <a:rPr lang="cs-CZ" sz="2000" dirty="0" smtClean="0"/>
            <a:t>CZ.1.07/1.4.00/21.3315</a:t>
          </a:r>
          <a:endParaRPr lang="cs-CZ" sz="2000" b="1" dirty="0"/>
        </a:p>
      </dgm:t>
    </dgm:pt>
    <dgm:pt modelId="{BC40F3DB-7514-4A20-8E05-98AEEC263C22}" type="parTrans" cxnId="{85DD460C-C999-4113-86D0-07CE61C390A7}">
      <dgm:prSet/>
      <dgm:spPr/>
      <dgm:t>
        <a:bodyPr/>
        <a:lstStyle/>
        <a:p>
          <a:pPr algn="l"/>
          <a:endParaRPr lang="cs-CZ"/>
        </a:p>
      </dgm:t>
    </dgm:pt>
    <dgm:pt modelId="{9093FE33-FB2C-41B0-8F18-5CB6446B7DEF}" type="sibTrans" cxnId="{85DD460C-C999-4113-86D0-07CE61C390A7}">
      <dgm:prSet/>
      <dgm:spPr/>
      <dgm:t>
        <a:bodyPr/>
        <a:lstStyle/>
        <a:p>
          <a:pPr algn="l"/>
          <a:endParaRPr lang="cs-CZ"/>
        </a:p>
      </dgm:t>
    </dgm:pt>
    <dgm:pt modelId="{8D78E2D7-18A7-41DD-9962-57B3FE2BEBDD}">
      <dgm:prSet/>
      <dgm:spPr/>
      <dgm:t>
        <a:bodyPr/>
        <a:lstStyle/>
        <a:p>
          <a:pPr algn="l"/>
          <a:r>
            <a:rPr lang="cs-CZ" b="1" dirty="0" smtClean="0"/>
            <a:t>Datum/období: podzim 2013 </a:t>
          </a:r>
          <a:endParaRPr lang="cs-CZ" b="1" dirty="0"/>
        </a:p>
      </dgm:t>
    </dgm:pt>
    <dgm:pt modelId="{7010D3F4-D5D1-4966-89A1-DF5353CA0871}" type="parTrans" cxnId="{15F5E694-5784-48A5-A635-B8CBDBFD6748}">
      <dgm:prSet/>
      <dgm:spPr/>
      <dgm:t>
        <a:bodyPr/>
        <a:lstStyle/>
        <a:p>
          <a:pPr algn="l"/>
          <a:endParaRPr lang="cs-CZ"/>
        </a:p>
      </dgm:t>
    </dgm:pt>
    <dgm:pt modelId="{377E22FB-7E54-457A-B361-770C5D7E2397}" type="sibTrans" cxnId="{15F5E694-5784-48A5-A635-B8CBDBFD6748}">
      <dgm:prSet/>
      <dgm:spPr/>
      <dgm:t>
        <a:bodyPr/>
        <a:lstStyle/>
        <a:p>
          <a:pPr algn="l"/>
          <a:endParaRPr lang="cs-CZ"/>
        </a:p>
      </dgm:t>
    </dgm:pt>
    <dgm:pt modelId="{A6F0E638-0CDE-4E1F-BB57-10C18463C623}">
      <dgm:prSet/>
      <dgm:spPr/>
      <dgm:t>
        <a:bodyPr/>
        <a:lstStyle/>
        <a:p>
          <a:pPr algn="l"/>
          <a:endParaRPr lang="cs-CZ" dirty="0"/>
        </a:p>
      </dgm:t>
    </dgm:pt>
    <dgm:pt modelId="{00411118-6576-416C-BD8F-DA7F795DDF12}" type="parTrans" cxnId="{A6EAC2AC-C10D-4EB4-9ADF-5A79DC737E27}">
      <dgm:prSet/>
      <dgm:spPr/>
      <dgm:t>
        <a:bodyPr/>
        <a:lstStyle/>
        <a:p>
          <a:pPr algn="l"/>
          <a:endParaRPr lang="cs-CZ"/>
        </a:p>
      </dgm:t>
    </dgm:pt>
    <dgm:pt modelId="{5E32EA29-68D1-4F1E-9F33-DE2095689CF9}" type="sibTrans" cxnId="{A6EAC2AC-C10D-4EB4-9ADF-5A79DC737E27}">
      <dgm:prSet/>
      <dgm:spPr/>
      <dgm:t>
        <a:bodyPr/>
        <a:lstStyle/>
        <a:p>
          <a:pPr algn="l"/>
          <a:endParaRPr lang="cs-CZ"/>
        </a:p>
      </dgm:t>
    </dgm:pt>
    <dgm:pt modelId="{9C0CD981-713F-47B3-AE2F-2963F2684A6F}" type="pres">
      <dgm:prSet presAssocID="{BA9EE107-A5FB-41C4-9EF1-1CC153B68B3F}" presName="Name0" presStyleCnt="0">
        <dgm:presLayoutVars>
          <dgm:chMax val="7"/>
          <dgm:chPref val="7"/>
          <dgm:dir/>
        </dgm:presLayoutVars>
      </dgm:prSet>
      <dgm:spPr/>
      <dgm:t>
        <a:bodyPr/>
        <a:lstStyle/>
        <a:p>
          <a:endParaRPr lang="cs-CZ"/>
        </a:p>
      </dgm:t>
    </dgm:pt>
    <dgm:pt modelId="{96773A7D-3367-4F53-A2D2-EA5770AFFDB3}" type="pres">
      <dgm:prSet presAssocID="{BA9EE107-A5FB-41C4-9EF1-1CC153B68B3F}" presName="Name1" presStyleCnt="0"/>
      <dgm:spPr/>
      <dgm:t>
        <a:bodyPr/>
        <a:lstStyle/>
        <a:p>
          <a:endParaRPr lang="cs-CZ"/>
        </a:p>
      </dgm:t>
    </dgm:pt>
    <dgm:pt modelId="{F31B7103-6E88-4DB9-9888-CB9E0B3FEEF8}" type="pres">
      <dgm:prSet presAssocID="{BA9EE107-A5FB-41C4-9EF1-1CC153B68B3F}" presName="cycle" presStyleCnt="0"/>
      <dgm:spPr/>
      <dgm:t>
        <a:bodyPr/>
        <a:lstStyle/>
        <a:p>
          <a:endParaRPr lang="cs-CZ"/>
        </a:p>
      </dgm:t>
    </dgm:pt>
    <dgm:pt modelId="{F7A92DE4-3445-4B9B-AF3D-F2DA6F69C25D}" type="pres">
      <dgm:prSet presAssocID="{BA9EE107-A5FB-41C4-9EF1-1CC153B68B3F}" presName="srcNode" presStyleLbl="node1" presStyleIdx="0" presStyleCnt="5"/>
      <dgm:spPr/>
      <dgm:t>
        <a:bodyPr/>
        <a:lstStyle/>
        <a:p>
          <a:endParaRPr lang="cs-CZ"/>
        </a:p>
      </dgm:t>
    </dgm:pt>
    <dgm:pt modelId="{EF104B90-7E69-4918-A202-E6F91FC6E413}" type="pres">
      <dgm:prSet presAssocID="{BA9EE107-A5FB-41C4-9EF1-1CC153B68B3F}" presName="conn" presStyleLbl="parChTrans1D2" presStyleIdx="0" presStyleCnt="1" custLinFactNeighborX="4205" custLinFactNeighborY="804"/>
      <dgm:spPr/>
      <dgm:t>
        <a:bodyPr/>
        <a:lstStyle/>
        <a:p>
          <a:endParaRPr lang="cs-CZ"/>
        </a:p>
      </dgm:t>
    </dgm:pt>
    <dgm:pt modelId="{F5A5022A-2B1C-4F3B-B289-BC099E9CE92F}" type="pres">
      <dgm:prSet presAssocID="{BA9EE107-A5FB-41C4-9EF1-1CC153B68B3F}" presName="extraNode" presStyleLbl="node1" presStyleIdx="0" presStyleCnt="5"/>
      <dgm:spPr/>
      <dgm:t>
        <a:bodyPr/>
        <a:lstStyle/>
        <a:p>
          <a:endParaRPr lang="cs-CZ"/>
        </a:p>
      </dgm:t>
    </dgm:pt>
    <dgm:pt modelId="{F16BA6F4-95DE-4E28-BF94-6459A70C4A6D}" type="pres">
      <dgm:prSet presAssocID="{BA9EE107-A5FB-41C4-9EF1-1CC153B68B3F}" presName="dstNode" presStyleLbl="node1" presStyleIdx="0" presStyleCnt="5"/>
      <dgm:spPr/>
      <dgm:t>
        <a:bodyPr/>
        <a:lstStyle/>
        <a:p>
          <a:endParaRPr lang="cs-CZ"/>
        </a:p>
      </dgm:t>
    </dgm:pt>
    <dgm:pt modelId="{F036299F-AF4D-4DAF-ABF5-87E8CC3FEF1B}" type="pres">
      <dgm:prSet presAssocID="{A83A7CFB-B411-4357-9641-4A8443F73655}" presName="text_1" presStyleLbl="node1" presStyleIdx="0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0B95986-31F6-48A6-A8D8-D04AC3BEDA92}" type="pres">
      <dgm:prSet presAssocID="{A83A7CFB-B411-4357-9641-4A8443F73655}" presName="accent_1" presStyleCnt="0"/>
      <dgm:spPr/>
      <dgm:t>
        <a:bodyPr/>
        <a:lstStyle/>
        <a:p>
          <a:endParaRPr lang="cs-CZ"/>
        </a:p>
      </dgm:t>
    </dgm:pt>
    <dgm:pt modelId="{112F553D-60C2-4CC4-948D-0369F51C4DB0}" type="pres">
      <dgm:prSet presAssocID="{A83A7CFB-B411-4357-9641-4A8443F73655}" presName="accentRepeatNode" presStyleLbl="solidFgAcc1" presStyleIdx="0" presStyleCnt="5"/>
      <dgm:spPr/>
      <dgm:t>
        <a:bodyPr/>
        <a:lstStyle/>
        <a:p>
          <a:endParaRPr lang="cs-CZ"/>
        </a:p>
      </dgm:t>
    </dgm:pt>
    <dgm:pt modelId="{A1781B13-DE10-4169-ABDE-0384026A6B34}" type="pres">
      <dgm:prSet presAssocID="{8D78E2D7-18A7-41DD-9962-57B3FE2BEBDD}" presName="text_2" presStyleLbl="node1" presStyleIdx="1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5CD74A9-3E7B-49D7-95DD-EB8B72D6CA84}" type="pres">
      <dgm:prSet presAssocID="{8D78E2D7-18A7-41DD-9962-57B3FE2BEBDD}" presName="accent_2" presStyleCnt="0"/>
      <dgm:spPr/>
    </dgm:pt>
    <dgm:pt modelId="{2741B69B-255D-4143-BECE-5BD9035A4FC6}" type="pres">
      <dgm:prSet presAssocID="{8D78E2D7-18A7-41DD-9962-57B3FE2BEBDD}" presName="accentRepeatNode" presStyleLbl="solidFgAcc1" presStyleIdx="1" presStyleCnt="5"/>
      <dgm:spPr/>
    </dgm:pt>
    <dgm:pt modelId="{7DCEBD2C-792F-484E-9C96-926E03F540ED}" type="pres">
      <dgm:prSet presAssocID="{E392F34A-E55D-43D5-AEDD-49027298B816}" presName="text_3" presStyleLbl="node1" presStyleIdx="2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E391AE5-35EA-4A7F-ACFF-6E662A0BD046}" type="pres">
      <dgm:prSet presAssocID="{E392F34A-E55D-43D5-AEDD-49027298B816}" presName="accent_3" presStyleCnt="0"/>
      <dgm:spPr/>
    </dgm:pt>
    <dgm:pt modelId="{EB133F34-59A3-4639-B813-3EF5396EC28B}" type="pres">
      <dgm:prSet presAssocID="{E392F34A-E55D-43D5-AEDD-49027298B816}" presName="accentRepeatNode" presStyleLbl="solidFgAcc1" presStyleIdx="2" presStyleCnt="5"/>
      <dgm:spPr/>
      <dgm:t>
        <a:bodyPr/>
        <a:lstStyle/>
        <a:p>
          <a:endParaRPr lang="cs-CZ"/>
        </a:p>
      </dgm:t>
    </dgm:pt>
    <dgm:pt modelId="{88F378EC-C3F8-47CD-AEFF-49BA634320FB}" type="pres">
      <dgm:prSet presAssocID="{3061F91D-8548-4FCB-A021-DD835A272F0F}" presName="text_4" presStyleLbl="node1" presStyleIdx="3" presStyleCnt="5" custScaleX="10109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C1D6B2A-9239-4220-B9D4-EF24FF044C0E}" type="pres">
      <dgm:prSet presAssocID="{3061F91D-8548-4FCB-A021-DD835A272F0F}" presName="accent_4" presStyleCnt="0"/>
      <dgm:spPr/>
    </dgm:pt>
    <dgm:pt modelId="{A6FEC19F-0F90-4EC7-BB21-E0ADFEFFA617}" type="pres">
      <dgm:prSet presAssocID="{3061F91D-8548-4FCB-A021-DD835A272F0F}" presName="accentRepeatNode" presStyleLbl="solidFgAcc1" presStyleIdx="3" presStyleCnt="5"/>
      <dgm:spPr/>
      <dgm:t>
        <a:bodyPr/>
        <a:lstStyle/>
        <a:p>
          <a:endParaRPr lang="cs-CZ"/>
        </a:p>
      </dgm:t>
    </dgm:pt>
    <dgm:pt modelId="{CAE44C5F-81A1-4D30-8D3F-2E663ECAC700}" type="pres">
      <dgm:prSet presAssocID="{60B5D622-D348-4384-9EFA-863CA4F7B7A3}" presName="text_5" presStyleLbl="node1" presStyleIdx="4" presStyleCnt="5" custScaleX="10153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53E2699-E7D5-4B6C-A824-2ED732C32228}" type="pres">
      <dgm:prSet presAssocID="{60B5D622-D348-4384-9EFA-863CA4F7B7A3}" presName="accent_5" presStyleCnt="0"/>
      <dgm:spPr/>
    </dgm:pt>
    <dgm:pt modelId="{D00E28E9-7A94-4DBE-BF47-6DC8F169B300}" type="pres">
      <dgm:prSet presAssocID="{60B5D622-D348-4384-9EFA-863CA4F7B7A3}" presName="accentRepeatNode" presStyleLbl="solidFgAcc1" presStyleIdx="4" presStyleCnt="5"/>
      <dgm:spPr/>
      <dgm:t>
        <a:bodyPr/>
        <a:lstStyle/>
        <a:p>
          <a:endParaRPr lang="cs-CZ"/>
        </a:p>
      </dgm:t>
    </dgm:pt>
  </dgm:ptLst>
  <dgm:cxnLst>
    <dgm:cxn modelId="{F6C5362C-484F-41C7-9AE2-269317B93766}" type="presOf" srcId="{60B5D622-D348-4384-9EFA-863CA4F7B7A3}" destId="{CAE44C5F-81A1-4D30-8D3F-2E663ECAC700}" srcOrd="0" destOrd="0" presId="urn:microsoft.com/office/officeart/2008/layout/VerticalCurvedList"/>
    <dgm:cxn modelId="{B8C92B4A-9E16-4C6D-8583-A1CEC081E720}" srcId="{BA9EE107-A5FB-41C4-9EF1-1CC153B68B3F}" destId="{3061F91D-8548-4FCB-A021-DD835A272F0F}" srcOrd="3" destOrd="0" parTransId="{964A7552-04A1-426D-AC2F-6455AE0A46FC}" sibTransId="{CD2629B0-CE06-4C37-BA3E-EB383F625F73}"/>
    <dgm:cxn modelId="{626A5645-578F-459D-99A1-1FBE09638A46}" type="presOf" srcId="{3061F91D-8548-4FCB-A021-DD835A272F0F}" destId="{88F378EC-C3F8-47CD-AEFF-49BA634320FB}" srcOrd="0" destOrd="0" presId="urn:microsoft.com/office/officeart/2008/layout/VerticalCurvedList"/>
    <dgm:cxn modelId="{E07D03EB-F45B-4D34-A2E6-08CFFE1498B3}" type="presOf" srcId="{F3C4A836-23AC-4E41-B6D6-51221E7E6743}" destId="{EF104B90-7E69-4918-A202-E6F91FC6E413}" srcOrd="0" destOrd="0" presId="urn:microsoft.com/office/officeart/2008/layout/VerticalCurvedList"/>
    <dgm:cxn modelId="{DF849492-EC0F-41C4-9A01-844E1A834E31}" srcId="{BA9EE107-A5FB-41C4-9EF1-1CC153B68B3F}" destId="{60B5D622-D348-4384-9EFA-863CA4F7B7A3}" srcOrd="4" destOrd="0" parTransId="{74CB5370-34BA-43B8-AB66-1E3510545B42}" sibTransId="{5895C10F-262B-4EFF-A7FE-F20237FEAECB}"/>
    <dgm:cxn modelId="{1D8FC7F3-12CA-4B2C-94F8-5FAF1F35E3AF}" type="presOf" srcId="{8D78E2D7-18A7-41DD-9962-57B3FE2BEBDD}" destId="{A1781B13-DE10-4169-ABDE-0384026A6B34}" srcOrd="0" destOrd="0" presId="urn:microsoft.com/office/officeart/2008/layout/VerticalCurvedList"/>
    <dgm:cxn modelId="{3936A9CF-6709-4BA5-9334-10996410A69F}" type="presOf" srcId="{A83A7CFB-B411-4357-9641-4A8443F73655}" destId="{F036299F-AF4D-4DAF-ABF5-87E8CC3FEF1B}" srcOrd="0" destOrd="0" presId="urn:microsoft.com/office/officeart/2008/layout/VerticalCurvedList"/>
    <dgm:cxn modelId="{B8CA4157-A852-47B0-AA7D-B35F5A2EABF2}" type="presOf" srcId="{BA9EE107-A5FB-41C4-9EF1-1CC153B68B3F}" destId="{9C0CD981-713F-47B3-AE2F-2963F2684A6F}" srcOrd="0" destOrd="0" presId="urn:microsoft.com/office/officeart/2008/layout/VerticalCurvedList"/>
    <dgm:cxn modelId="{15F5E694-5784-48A5-A635-B8CBDBFD6748}" srcId="{BA9EE107-A5FB-41C4-9EF1-1CC153B68B3F}" destId="{8D78E2D7-18A7-41DD-9962-57B3FE2BEBDD}" srcOrd="1" destOrd="0" parTransId="{7010D3F4-D5D1-4966-89A1-DF5353CA0871}" sibTransId="{377E22FB-7E54-457A-B361-770C5D7E2397}"/>
    <dgm:cxn modelId="{3E199D5D-90A7-47C8-AAA5-30638E7C7134}" type="presOf" srcId="{E392F34A-E55D-43D5-AEDD-49027298B816}" destId="{7DCEBD2C-792F-484E-9C96-926E03F540ED}" srcOrd="0" destOrd="0" presId="urn:microsoft.com/office/officeart/2008/layout/VerticalCurvedList"/>
    <dgm:cxn modelId="{85DD460C-C999-4113-86D0-07CE61C390A7}" srcId="{BA9EE107-A5FB-41C4-9EF1-1CC153B68B3F}" destId="{E392F34A-E55D-43D5-AEDD-49027298B816}" srcOrd="2" destOrd="0" parTransId="{BC40F3DB-7514-4A20-8E05-98AEEC263C22}" sibTransId="{9093FE33-FB2C-41B0-8F18-5CB6446B7DEF}"/>
    <dgm:cxn modelId="{A6EAC2AC-C10D-4EB4-9ADF-5A79DC737E27}" srcId="{E392F34A-E55D-43D5-AEDD-49027298B816}" destId="{A6F0E638-0CDE-4E1F-BB57-10C18463C623}" srcOrd="0" destOrd="0" parTransId="{00411118-6576-416C-BD8F-DA7F795DDF12}" sibTransId="{5E32EA29-68D1-4F1E-9F33-DE2095689CF9}"/>
    <dgm:cxn modelId="{8D6424C2-F7EC-4613-B5CC-761B7111CF32}" type="presOf" srcId="{A6F0E638-0CDE-4E1F-BB57-10C18463C623}" destId="{7DCEBD2C-792F-484E-9C96-926E03F540ED}" srcOrd="0" destOrd="1" presId="urn:microsoft.com/office/officeart/2008/layout/VerticalCurvedList"/>
    <dgm:cxn modelId="{F3146557-2E3C-46DA-A4FD-8B230B837C60}" srcId="{BA9EE107-A5FB-41C4-9EF1-1CC153B68B3F}" destId="{A83A7CFB-B411-4357-9641-4A8443F73655}" srcOrd="0" destOrd="0" parTransId="{97616D95-5DD7-4F6A-B2B9-47EBAD36AF82}" sibTransId="{F3C4A836-23AC-4E41-B6D6-51221E7E6743}"/>
    <dgm:cxn modelId="{F9D5C115-AAD4-4CEA-974D-D21F0DDBDA53}" type="presParOf" srcId="{9C0CD981-713F-47B3-AE2F-2963F2684A6F}" destId="{96773A7D-3367-4F53-A2D2-EA5770AFFDB3}" srcOrd="0" destOrd="0" presId="urn:microsoft.com/office/officeart/2008/layout/VerticalCurvedList"/>
    <dgm:cxn modelId="{21D95D52-1C19-4AB3-84D2-0EF511528C9A}" type="presParOf" srcId="{96773A7D-3367-4F53-A2D2-EA5770AFFDB3}" destId="{F31B7103-6E88-4DB9-9888-CB9E0B3FEEF8}" srcOrd="0" destOrd="0" presId="urn:microsoft.com/office/officeart/2008/layout/VerticalCurvedList"/>
    <dgm:cxn modelId="{912EDA34-F0DA-4876-B632-414B13BCDF35}" type="presParOf" srcId="{F31B7103-6E88-4DB9-9888-CB9E0B3FEEF8}" destId="{F7A92DE4-3445-4B9B-AF3D-F2DA6F69C25D}" srcOrd="0" destOrd="0" presId="urn:microsoft.com/office/officeart/2008/layout/VerticalCurvedList"/>
    <dgm:cxn modelId="{9778A082-ABBE-44B1-A4D6-6BDA8080533B}" type="presParOf" srcId="{F31B7103-6E88-4DB9-9888-CB9E0B3FEEF8}" destId="{EF104B90-7E69-4918-A202-E6F91FC6E413}" srcOrd="1" destOrd="0" presId="urn:microsoft.com/office/officeart/2008/layout/VerticalCurvedList"/>
    <dgm:cxn modelId="{A2A7A460-999F-41D1-BBED-E886A0EF1276}" type="presParOf" srcId="{F31B7103-6E88-4DB9-9888-CB9E0B3FEEF8}" destId="{F5A5022A-2B1C-4F3B-B289-BC099E9CE92F}" srcOrd="2" destOrd="0" presId="urn:microsoft.com/office/officeart/2008/layout/VerticalCurvedList"/>
    <dgm:cxn modelId="{B40DE0CA-0F08-4A11-9448-F74F7F557BE0}" type="presParOf" srcId="{F31B7103-6E88-4DB9-9888-CB9E0B3FEEF8}" destId="{F16BA6F4-95DE-4E28-BF94-6459A70C4A6D}" srcOrd="3" destOrd="0" presId="urn:microsoft.com/office/officeart/2008/layout/VerticalCurvedList"/>
    <dgm:cxn modelId="{1560BDC9-D10D-4FF6-BF61-CE62B9A1F2EE}" type="presParOf" srcId="{96773A7D-3367-4F53-A2D2-EA5770AFFDB3}" destId="{F036299F-AF4D-4DAF-ABF5-87E8CC3FEF1B}" srcOrd="1" destOrd="0" presId="urn:microsoft.com/office/officeart/2008/layout/VerticalCurvedList"/>
    <dgm:cxn modelId="{A5F695AD-ECDA-4AD2-A61C-A9937A3FF21E}" type="presParOf" srcId="{96773A7D-3367-4F53-A2D2-EA5770AFFDB3}" destId="{40B95986-31F6-48A6-A8D8-D04AC3BEDA92}" srcOrd="2" destOrd="0" presId="urn:microsoft.com/office/officeart/2008/layout/VerticalCurvedList"/>
    <dgm:cxn modelId="{7EE2D048-54C8-490B-A84A-E5617D342FEE}" type="presParOf" srcId="{40B95986-31F6-48A6-A8D8-D04AC3BEDA92}" destId="{112F553D-60C2-4CC4-948D-0369F51C4DB0}" srcOrd="0" destOrd="0" presId="urn:microsoft.com/office/officeart/2008/layout/VerticalCurvedList"/>
    <dgm:cxn modelId="{0C04A992-BC70-4670-B853-9DC908C62DA3}" type="presParOf" srcId="{96773A7D-3367-4F53-A2D2-EA5770AFFDB3}" destId="{A1781B13-DE10-4169-ABDE-0384026A6B34}" srcOrd="3" destOrd="0" presId="urn:microsoft.com/office/officeart/2008/layout/VerticalCurvedList"/>
    <dgm:cxn modelId="{34AE69D7-9AC3-4E08-AB73-2811860261A9}" type="presParOf" srcId="{96773A7D-3367-4F53-A2D2-EA5770AFFDB3}" destId="{65CD74A9-3E7B-49D7-95DD-EB8B72D6CA84}" srcOrd="4" destOrd="0" presId="urn:microsoft.com/office/officeart/2008/layout/VerticalCurvedList"/>
    <dgm:cxn modelId="{1F19D10E-F22C-4278-ABC9-6753E36E22E9}" type="presParOf" srcId="{65CD74A9-3E7B-49D7-95DD-EB8B72D6CA84}" destId="{2741B69B-255D-4143-BECE-5BD9035A4FC6}" srcOrd="0" destOrd="0" presId="urn:microsoft.com/office/officeart/2008/layout/VerticalCurvedList"/>
    <dgm:cxn modelId="{03045486-CA01-4129-BCB0-AFF3B6431A70}" type="presParOf" srcId="{96773A7D-3367-4F53-A2D2-EA5770AFFDB3}" destId="{7DCEBD2C-792F-484E-9C96-926E03F540ED}" srcOrd="5" destOrd="0" presId="urn:microsoft.com/office/officeart/2008/layout/VerticalCurvedList"/>
    <dgm:cxn modelId="{98D2D3E6-91E0-49C0-B332-19D8E8BB3B6B}" type="presParOf" srcId="{96773A7D-3367-4F53-A2D2-EA5770AFFDB3}" destId="{8E391AE5-35EA-4A7F-ACFF-6E662A0BD046}" srcOrd="6" destOrd="0" presId="urn:microsoft.com/office/officeart/2008/layout/VerticalCurvedList"/>
    <dgm:cxn modelId="{0516B8A3-1D61-4222-A594-82C59E5804A3}" type="presParOf" srcId="{8E391AE5-35EA-4A7F-ACFF-6E662A0BD046}" destId="{EB133F34-59A3-4639-B813-3EF5396EC28B}" srcOrd="0" destOrd="0" presId="urn:microsoft.com/office/officeart/2008/layout/VerticalCurvedList"/>
    <dgm:cxn modelId="{159D22FF-8EF4-4B0A-B3E1-0803B09A8B50}" type="presParOf" srcId="{96773A7D-3367-4F53-A2D2-EA5770AFFDB3}" destId="{88F378EC-C3F8-47CD-AEFF-49BA634320FB}" srcOrd="7" destOrd="0" presId="urn:microsoft.com/office/officeart/2008/layout/VerticalCurvedList"/>
    <dgm:cxn modelId="{18105714-E2A3-4E39-ADF7-E9DFFDBF88CC}" type="presParOf" srcId="{96773A7D-3367-4F53-A2D2-EA5770AFFDB3}" destId="{0C1D6B2A-9239-4220-B9D4-EF24FF044C0E}" srcOrd="8" destOrd="0" presId="urn:microsoft.com/office/officeart/2008/layout/VerticalCurvedList"/>
    <dgm:cxn modelId="{E812CBE5-9BB8-445F-97A2-6D966B930FEF}" type="presParOf" srcId="{0C1D6B2A-9239-4220-B9D4-EF24FF044C0E}" destId="{A6FEC19F-0F90-4EC7-BB21-E0ADFEFFA617}" srcOrd="0" destOrd="0" presId="urn:microsoft.com/office/officeart/2008/layout/VerticalCurvedList"/>
    <dgm:cxn modelId="{B4FEC76D-31E3-4652-9457-989032455C1F}" type="presParOf" srcId="{96773A7D-3367-4F53-A2D2-EA5770AFFDB3}" destId="{CAE44C5F-81A1-4D30-8D3F-2E663ECAC700}" srcOrd="9" destOrd="0" presId="urn:microsoft.com/office/officeart/2008/layout/VerticalCurvedList"/>
    <dgm:cxn modelId="{4E7C5722-7943-426E-812B-D8DA08D38D2A}" type="presParOf" srcId="{96773A7D-3367-4F53-A2D2-EA5770AFFDB3}" destId="{053E2699-E7D5-4B6C-A824-2ED732C32228}" srcOrd="10" destOrd="0" presId="urn:microsoft.com/office/officeart/2008/layout/VerticalCurvedList"/>
    <dgm:cxn modelId="{D0CE5975-1886-491C-9468-BD3DC610BB79}" type="presParOf" srcId="{053E2699-E7D5-4B6C-A824-2ED732C32228}" destId="{D00E28E9-7A94-4DBE-BF47-6DC8F169B300}" srcOrd="0" destOrd="0" presId="urn:microsoft.com/office/officeart/2008/layout/VerticalCurv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F104B90-7E69-4918-A202-E6F91FC6E413}">
      <dsp:nvSpPr>
        <dsp:cNvPr id="0" name=""/>
        <dsp:cNvSpPr/>
      </dsp:nvSpPr>
      <dsp:spPr>
        <a:xfrm>
          <a:off x="-3432768" y="-516033"/>
          <a:ext cx="4269065" cy="4269065"/>
        </a:xfrm>
        <a:prstGeom prst="blockArc">
          <a:avLst>
            <a:gd name="adj1" fmla="val 18900000"/>
            <a:gd name="adj2" fmla="val 2700000"/>
            <a:gd name="adj3" fmla="val 506"/>
          </a:avLst>
        </a:prstGeom>
        <a:noFill/>
        <a:ln w="15875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F036299F-AF4D-4DAF-ABF5-87E8CC3FEF1B}">
      <dsp:nvSpPr>
        <dsp:cNvPr id="0" name=""/>
        <dsp:cNvSpPr/>
      </dsp:nvSpPr>
      <dsp:spPr>
        <a:xfrm>
          <a:off x="270508" y="197958"/>
          <a:ext cx="8158305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Autor: Mgr. Petr Tomek</a:t>
          </a:r>
        </a:p>
      </dsp:txBody>
      <dsp:txXfrm>
        <a:off x="270508" y="197958"/>
        <a:ext cx="8158305" cy="396170"/>
      </dsp:txXfrm>
    </dsp:sp>
    <dsp:sp modelId="{112F553D-60C2-4CC4-948D-0369F51C4DB0}">
      <dsp:nvSpPr>
        <dsp:cNvPr id="0" name=""/>
        <dsp:cNvSpPr/>
      </dsp:nvSpPr>
      <dsp:spPr>
        <a:xfrm>
          <a:off x="22901" y="148437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1781B13-DE10-4169-ABDE-0384026A6B34}">
      <dsp:nvSpPr>
        <dsp:cNvPr id="0" name=""/>
        <dsp:cNvSpPr/>
      </dsp:nvSpPr>
      <dsp:spPr>
        <a:xfrm>
          <a:off x="554392" y="792024"/>
          <a:ext cx="7874420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Datum/období: podzim 2013 </a:t>
          </a:r>
          <a:endParaRPr lang="cs-CZ" sz="2000" b="1" kern="1200" dirty="0"/>
        </a:p>
      </dsp:txBody>
      <dsp:txXfrm>
        <a:off x="554392" y="792024"/>
        <a:ext cx="7874420" cy="396170"/>
      </dsp:txXfrm>
    </dsp:sp>
    <dsp:sp modelId="{2741B69B-255D-4143-BECE-5BD9035A4FC6}">
      <dsp:nvSpPr>
        <dsp:cNvPr id="0" name=""/>
        <dsp:cNvSpPr/>
      </dsp:nvSpPr>
      <dsp:spPr>
        <a:xfrm>
          <a:off x="306785" y="742503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DCEBD2C-792F-484E-9C96-926E03F540ED}">
      <dsp:nvSpPr>
        <dsp:cNvPr id="0" name=""/>
        <dsp:cNvSpPr/>
      </dsp:nvSpPr>
      <dsp:spPr>
        <a:xfrm>
          <a:off x="641522" y="1386090"/>
          <a:ext cx="7787291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t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Číslo projektu: </a:t>
          </a:r>
          <a:r>
            <a:rPr lang="cs-CZ" sz="2000" kern="1200" dirty="0" smtClean="0"/>
            <a:t>CZ.1.07/1.4.00/21.3315</a:t>
          </a:r>
          <a:endParaRPr lang="cs-CZ" sz="2000" b="1" kern="1200" dirty="0"/>
        </a:p>
        <a:p>
          <a:pPr marL="285750" lvl="1" indent="-285750" algn="l" defTabSz="1600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endParaRPr lang="cs-CZ" sz="3600" kern="1200" dirty="0"/>
        </a:p>
      </dsp:txBody>
      <dsp:txXfrm>
        <a:off x="641522" y="1386090"/>
        <a:ext cx="7787291" cy="396170"/>
      </dsp:txXfrm>
    </dsp:sp>
    <dsp:sp modelId="{EB133F34-59A3-4639-B813-3EF5396EC28B}">
      <dsp:nvSpPr>
        <dsp:cNvPr id="0" name=""/>
        <dsp:cNvSpPr/>
      </dsp:nvSpPr>
      <dsp:spPr>
        <a:xfrm>
          <a:off x="393915" y="1336569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8F378EC-C3F8-47CD-AEFF-49BA634320FB}">
      <dsp:nvSpPr>
        <dsp:cNvPr id="0" name=""/>
        <dsp:cNvSpPr/>
      </dsp:nvSpPr>
      <dsp:spPr>
        <a:xfrm>
          <a:off x="511398" y="1980156"/>
          <a:ext cx="7960409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Téma sady: Mechanika</a:t>
          </a:r>
          <a:endParaRPr lang="cs-CZ" sz="2000" b="1" kern="1200" dirty="0"/>
        </a:p>
      </dsp:txBody>
      <dsp:txXfrm>
        <a:off x="511398" y="1980156"/>
        <a:ext cx="7960409" cy="396170"/>
      </dsp:txXfrm>
    </dsp:sp>
    <dsp:sp modelId="{A6FEC19F-0F90-4EC7-BB21-E0ADFEFFA617}">
      <dsp:nvSpPr>
        <dsp:cNvPr id="0" name=""/>
        <dsp:cNvSpPr/>
      </dsp:nvSpPr>
      <dsp:spPr>
        <a:xfrm>
          <a:off x="306785" y="1930635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AE44C5F-81A1-4D30-8D3F-2E663ECAC700}">
      <dsp:nvSpPr>
        <dsp:cNvPr id="0" name=""/>
        <dsp:cNvSpPr/>
      </dsp:nvSpPr>
      <dsp:spPr>
        <a:xfrm>
          <a:off x="207974" y="2574222"/>
          <a:ext cx="8283372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Název: </a:t>
          </a:r>
          <a:r>
            <a:rPr lang="cs-CZ" sz="2000" b="0" kern="1200" dirty="0" smtClean="0"/>
            <a:t>VY_32_INOVACE_Měření rychlosti</a:t>
          </a:r>
          <a:endParaRPr lang="cs-CZ" sz="2000" kern="1200" dirty="0" smtClean="0"/>
        </a:p>
      </dsp:txBody>
      <dsp:txXfrm>
        <a:off x="207974" y="2574222"/>
        <a:ext cx="8283372" cy="396170"/>
      </dsp:txXfrm>
    </dsp:sp>
    <dsp:sp modelId="{D00E28E9-7A94-4DBE-BF47-6DC8F169B300}">
      <dsp:nvSpPr>
        <dsp:cNvPr id="0" name=""/>
        <dsp:cNvSpPr/>
      </dsp:nvSpPr>
      <dsp:spPr>
        <a:xfrm>
          <a:off x="22901" y="2524701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VerticalCurvedList">
  <dgm:title val=""/>
  <dgm:desc val=""/>
  <dgm:catLst>
    <dgm:cat type="list" pri="2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chMax val="7"/>
      <dgm:chPref val="7"/>
      <dgm:dir/>
    </dgm:varLst>
    <dgm:alg type="composite"/>
    <dgm:shape xmlns:r="http://schemas.openxmlformats.org/officeDocument/2006/relationships" r:blip="">
      <dgm:adjLst/>
    </dgm:shape>
    <dgm:constrLst>
      <dgm:constr type="w" for="ch" refType="h" refFor="ch" op="gte" fact="0.8"/>
    </dgm:constrLst>
    <dgm:layoutNode name="Name1">
      <dgm:alg type="composite"/>
      <dgm:shape xmlns:r="http://schemas.openxmlformats.org/officeDocument/2006/relationships" r:blip="">
        <dgm:adjLst/>
      </dgm:shape>
      <dgm:choose name="Name2">
        <dgm:if name="Name3" func="var" arg="dir" op="equ" val="norm">
          <dgm:choose name="Name4">
            <dgm:if name="Name5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h" fact="0.225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primFontSz" for="ch" ptType="node" op="equ" val="65"/>
              </dgm:constrLst>
            </dgm:if>
            <dgm:if name="Name6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h" fact="0.1891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h" fact="0.1891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primFontSz" for="ch" ptType="node" op="equ" val="65"/>
              </dgm:constrLst>
            </dgm:if>
            <dgm:if name="Name7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h" fact="0.1526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h" fact="0.2253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h" fact="0.1526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primFontSz" for="ch" ptType="node" op="equ" val="65"/>
              </dgm:constrLst>
            </dgm:if>
            <dgm:if name="Name8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h" fact="0.1268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h" fact="0.215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h" fact="0.21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h" fact="0.126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primFontSz" for="ch" ptType="node" op="equ" val="65"/>
              </dgm:constrLst>
            </dgm:if>
            <dgm:if name="Name9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h" fact="0.1082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h" fact="0.197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h" fact="0.2253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h" fact="0.197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h" fact="0.1082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primFontSz" for="ch" ptType="node" op="equ" val="65"/>
              </dgm:constrLst>
            </dgm:if>
            <dgm:if name="Name10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h" fact="0.094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h" fact="0.1809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h" fact="0.220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h" fact="0.2205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h" fact="0.18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h" fact="0.0943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primFontSz" for="ch" ptType="node" op="equ" val="65"/>
              </dgm:constrLst>
            </dgm:if>
            <dgm:else name="Name1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h" fact="0.0835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h" fact="0.165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h" fact="0.2109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h" fact="0.2253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h" fact="0.21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h" fact="0.1658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h" fact="0.0835"/>
                <dgm:constr type="l" for="ch" forName="text_7" refType="ctrX" refFor="ch" refForName="accent_7"/>
                <dgm:constr type="r" for="ch" forName="text_7" refType="w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lMarg" for="ch" forName="text_7" refType="w" refFor="ch" refForName="accent_7" fact="1.8"/>
                <dgm:constr type="primFontSz" for="ch" ptType="node" op="equ" val="65"/>
              </dgm:constrLst>
            </dgm:else>
          </dgm:choose>
        </dgm:if>
        <dgm:else name="Name12">
          <dgm:choose name="Name13">
            <dgm:if name="Name14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w"/>
                <dgm:constr type="ctrXOff" for="ch" forName="accent_1" refType="h" fact="-0.225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primFontSz" for="ch" ptType="node" op="equ" val="65"/>
              </dgm:constrLst>
            </dgm:if>
            <dgm:if name="Name15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w"/>
                <dgm:constr type="ctrXOff" for="ch" forName="accent_1" refType="h" fact="-0.1891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w"/>
                <dgm:constr type="ctrXOff" for="ch" forName="accent_2" refType="h" fact="-0.1891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primFontSz" for="ch" ptType="node" op="equ" val="65"/>
              </dgm:constrLst>
            </dgm:if>
            <dgm:if name="Name16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w"/>
                <dgm:constr type="ctrXOff" for="ch" forName="accent_1" refType="h" fact="-0.1526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w"/>
                <dgm:constr type="ctrXOff" for="ch" forName="accent_2" refType="h" fact="-0.2253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w"/>
                <dgm:constr type="ctrXOff" for="ch" forName="accent_3" refType="h" fact="-0.1526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primFontSz" for="ch" ptType="node" op="equ" val="65"/>
              </dgm:constrLst>
            </dgm:if>
            <dgm:if name="Name17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w"/>
                <dgm:constr type="ctrXOff" for="ch" forName="accent_1" refType="h" fact="-0.1268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w"/>
                <dgm:constr type="ctrXOff" for="ch" forName="accent_2" refType="h" fact="-0.215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w"/>
                <dgm:constr type="ctrXOff" for="ch" forName="accent_3" refType="h" fact="-0.21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w"/>
                <dgm:constr type="ctrXOff" for="ch" forName="accent_4" refType="h" fact="-0.126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primFontSz" for="ch" ptType="node" op="equ" val="65"/>
              </dgm:constrLst>
            </dgm:if>
            <dgm:if name="Name18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w"/>
                <dgm:constr type="ctrXOff" for="ch" forName="accent_1" refType="h" fact="-0.1082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w"/>
                <dgm:constr type="ctrXOff" for="ch" forName="accent_2" refType="h" fact="-0.197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w"/>
                <dgm:constr type="ctrXOff" for="ch" forName="accent_3" refType="h" fact="-0.2253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w"/>
                <dgm:constr type="ctrXOff" for="ch" forName="accent_4" refType="h" fact="-0.197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w"/>
                <dgm:constr type="ctrXOff" for="ch" forName="accent_5" refType="h" fact="-0.1082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primFontSz" for="ch" ptType="node" op="equ" val="65"/>
              </dgm:constrLst>
            </dgm:if>
            <dgm:if name="Name19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w"/>
                <dgm:constr type="ctrXOff" for="ch" forName="accent_1" refType="h" fact="-0.094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w"/>
                <dgm:constr type="ctrXOff" for="ch" forName="accent_2" refType="h" fact="-0.1809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w"/>
                <dgm:constr type="ctrXOff" for="ch" forName="accent_3" refType="h" fact="-0.220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w"/>
                <dgm:constr type="ctrXOff" for="ch" forName="accent_4" refType="h" fact="-0.2205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w"/>
                <dgm:constr type="ctrXOff" for="ch" forName="accent_5" refType="h" fact="-0.18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w"/>
                <dgm:constr type="ctrXOff" for="ch" forName="accent_6" refType="h" fact="-0.0943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primFontSz" for="ch" ptType="node" op="equ" val="65"/>
              </dgm:constrLst>
            </dgm:if>
            <dgm:else name="Name20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w"/>
                <dgm:constr type="ctrXOff" for="ch" forName="accent_1" refType="h" fact="-0.0835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w"/>
                <dgm:constr type="ctrXOff" for="ch" forName="accent_2" refType="h" fact="-0.165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w"/>
                <dgm:constr type="ctrXOff" for="ch" forName="accent_3" refType="h" fact="-0.2109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w"/>
                <dgm:constr type="ctrXOff" for="ch" forName="accent_4" refType="h" fact="-0.2253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w"/>
                <dgm:constr type="ctrXOff" for="ch" forName="accent_5" refType="h" fact="-0.21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w"/>
                <dgm:constr type="ctrXOff" for="ch" forName="accent_6" refType="h" fact="-0.1658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w"/>
                <dgm:constr type="ctrXOff" for="ch" forName="accent_7" refType="h" fact="-0.0835"/>
                <dgm:constr type="r" for="ch" forName="text_7" refType="ctrX" refFor="ch" refForName="accent_7"/>
                <dgm:constr type="rOff" for="ch" forName="text_7" refType="ctrXOff" refFor="ch" refForName="accent_7"/>
                <dgm:constr type="l" for="ch" forName="text_7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rMarg" for="ch" forName="text_7" refType="w" refFor="ch" refForName="accent_7" fact="1.8"/>
                <dgm:constr type="primFontSz" for="ch" ptType="node" op="equ" val="65"/>
              </dgm:constrLst>
            </dgm:else>
          </dgm:choose>
        </dgm:else>
      </dgm:choose>
      <dgm:layoutNode name="cycle">
        <dgm:choose name="Name21">
          <dgm:if name="Name22" func="var" arg="dir" op="equ" val="norm">
            <dgm:alg type="cycle">
              <dgm:param type="stAng" val="45"/>
              <dgm:param type="spanAng" val="90"/>
            </dgm:alg>
          </dgm:if>
          <dgm:else name="Name23">
            <dgm:alg type="cycle">
              <dgm:param type="stAng" val="225"/>
              <dgm:param type="spanAng" val="90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val="1"/>
          <dgm:constr type="h" for="ch" val="1"/>
          <dgm:constr type="diam" for="ch" forName="conn" refType="diam"/>
        </dgm:constrLst>
        <dgm:layoutNode name="src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conn" styleLbl="parChTrans1D2">
          <dgm:alg type="conn">
            <dgm:param type="connRout" val="curve"/>
            <dgm:param type="srcNode" val="srcNode"/>
            <dgm:param type="dstNode" val="dstNode"/>
            <dgm:param type="begPts" val="ctr"/>
            <dgm:param type="endPts" val="ctr"/>
            <dgm:param type="endSty" val="noArr"/>
          </dgm:alg>
          <dgm:shape xmlns:r="http://schemas.openxmlformats.org/officeDocument/2006/relationships" type="conn" r:blip="">
            <dgm:adjLst/>
          </dgm:shape>
          <dgm:presOf axis="desOrSelf" ptType="sibTrans" hideLastTrans="0" st="0" cnt="1"/>
          <dgm:constrLst>
            <dgm:constr type="begPad"/>
            <dgm:constr type="endPad"/>
          </dgm:constrLst>
        </dgm:layoutNode>
        <dgm:layoutNode name="extra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dstNode">
          <dgm:alg type="sp"/>
          <dgm:shape xmlns:r="http://schemas.openxmlformats.org/officeDocument/2006/relationships" type="rect" r:blip="" hideGeom="1">
            <dgm:adjLst/>
          </dgm:shape>
          <dgm:presOf/>
        </dgm:layoutNode>
      </dgm:layoutNode>
      <dgm:forEach name="wrapper" axis="self" ptType="parTrans">
        <dgm:forEach name="wrapper2" axis="self" ptType="sibTrans" st="2">
          <dgm:forEach name="accentRepeat" axis="self">
            <dgm:layoutNode name="accentRepeatNode" styleLbl="solidFgAcc1">
              <dgm:alg type="sp"/>
              <dgm:shape xmlns:r="http://schemas.openxmlformats.org/officeDocument/2006/relationships" type="ellipse" r:blip="">
                <dgm:adjLst/>
              </dgm:shape>
              <dgm:presOf/>
            </dgm:layoutNode>
          </dgm:forEach>
        </dgm:forEach>
      </dgm:forEach>
      <dgm:forEach name="Name24" axis="ch" ptType="node" cnt="1">
        <dgm:layoutNode name="text_1" styleLbl="node1">
          <dgm:varLst>
            <dgm:bulletEnabled val="1"/>
          </dgm:varLst>
          <dgm:choose name="Name25">
            <dgm:if name="Name2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2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1">
          <dgm:alg type="sp"/>
          <dgm:shape xmlns:r="http://schemas.openxmlformats.org/officeDocument/2006/relationships" r:blip="">
            <dgm:adjLst/>
          </dgm:shape>
          <dgm:presOf/>
          <dgm:constrLst/>
          <dgm:forEach name="Name28" ref="accentRepeat"/>
        </dgm:layoutNode>
      </dgm:forEach>
      <dgm:forEach name="Name29" axis="ch" ptType="node" st="2" cnt="1">
        <dgm:layoutNode name="text_2" styleLbl="node1">
          <dgm:varLst>
            <dgm:bulletEnabled val="1"/>
          </dgm:varLst>
          <dgm:choose name="Name30">
            <dgm:if name="Name3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2">
          <dgm:alg type="sp"/>
          <dgm:shape xmlns:r="http://schemas.openxmlformats.org/officeDocument/2006/relationships" r:blip="">
            <dgm:adjLst/>
          </dgm:shape>
          <dgm:presOf/>
          <dgm:constrLst/>
          <dgm:forEach name="Name33" ref="accentRepeat"/>
        </dgm:layoutNode>
      </dgm:forEach>
      <dgm:forEach name="Name34" axis="ch" ptType="node" st="3" cnt="1">
        <dgm:layoutNode name="text_3" styleLbl="node1">
          <dgm:varLst>
            <dgm:bulletEnabled val="1"/>
          </dgm:varLst>
          <dgm:choose name="Name35">
            <dgm:if name="Name3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3">
          <dgm:alg type="sp"/>
          <dgm:shape xmlns:r="http://schemas.openxmlformats.org/officeDocument/2006/relationships" r:blip="">
            <dgm:adjLst/>
          </dgm:shape>
          <dgm:presOf/>
          <dgm:constrLst/>
          <dgm:forEach name="Name38" ref="accentRepeat"/>
        </dgm:layoutNode>
      </dgm:forEach>
      <dgm:forEach name="Name39" axis="ch" ptType="node" st="4" cnt="1">
        <dgm:layoutNode name="text_4" styleLbl="node1">
          <dgm:varLst>
            <dgm:bulletEnabled val="1"/>
          </dgm:varLst>
          <dgm:choose name="Name40">
            <dgm:if name="Name4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4">
          <dgm:alg type="sp"/>
          <dgm:shape xmlns:r="http://schemas.openxmlformats.org/officeDocument/2006/relationships" r:blip="">
            <dgm:adjLst/>
          </dgm:shape>
          <dgm:presOf/>
          <dgm:constrLst/>
          <dgm:forEach name="Name43" ref="accentRepeat"/>
        </dgm:layoutNode>
      </dgm:forEach>
      <dgm:forEach name="Name44" axis="ch" ptType="node" st="5" cnt="1">
        <dgm:layoutNode name="text_5" styleLbl="node1">
          <dgm:varLst>
            <dgm:bulletEnabled val="1"/>
          </dgm:varLst>
          <dgm:choose name="Name45">
            <dgm:if name="Name4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5">
          <dgm:alg type="sp"/>
          <dgm:shape xmlns:r="http://schemas.openxmlformats.org/officeDocument/2006/relationships" r:blip="">
            <dgm:adjLst/>
          </dgm:shape>
          <dgm:presOf/>
          <dgm:constrLst/>
          <dgm:forEach name="Name48" ref="accentRepeat"/>
        </dgm:layoutNode>
      </dgm:forEach>
      <dgm:forEach name="Name49" axis="ch" ptType="node" st="6" cnt="1">
        <dgm:layoutNode name="text_6" styleLbl="node1">
          <dgm:varLst>
            <dgm:bulletEnabled val="1"/>
          </dgm:varLst>
          <dgm:choose name="Name50">
            <dgm:if name="Name5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6">
          <dgm:alg type="sp"/>
          <dgm:shape xmlns:r="http://schemas.openxmlformats.org/officeDocument/2006/relationships" r:blip="">
            <dgm:adjLst/>
          </dgm:shape>
          <dgm:presOf/>
          <dgm:constrLst/>
          <dgm:forEach name="Name53" ref="accentRepeat"/>
        </dgm:layoutNode>
      </dgm:forEach>
      <dgm:forEach name="Name54" axis="ch" ptType="node" st="7" cnt="1">
        <dgm:layoutNode name="text_7" styleLbl="node1">
          <dgm:varLst>
            <dgm:bulletEnabled val="1"/>
          </dgm:varLst>
          <dgm:choose name="Name55">
            <dgm:if name="Name5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7">
          <dgm:alg type="sp"/>
          <dgm:shape xmlns:r="http://schemas.openxmlformats.org/officeDocument/2006/relationships" r:blip="">
            <dgm:adjLst/>
          </dgm:shape>
          <dgm:presOf/>
          <dgm:constrLst/>
          <dgm:forEach name="Name58" ref="accentRepeat"/>
        </dgm:layoutNode>
      </dgm:forEach>
    </dgm:layoutNod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2D676B5-40FB-4304-A515-3A9FE54A98CF}" type="datetimeFigureOut">
              <a:rPr lang="cs-CZ" smtClean="0"/>
              <a:pPr/>
              <a:t>6.10.2013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DEEC0E9-EDB4-4849-B798-E91ADE36F6A8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1185069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ounded Rectangle 15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7" name="Group 9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1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2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3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4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 useBgFill="1">
          <p:nvSpPr>
            <p:cNvPr id="15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600200"/>
            <a:ext cx="7772400" cy="1780108"/>
          </a:xfrm>
        </p:spPr>
        <p:txBody>
          <a:bodyPr anchor="b">
            <a:normAutofit/>
          </a:bodyPr>
          <a:lstStyle>
            <a:lvl1pPr>
              <a:defRPr sz="4400">
                <a:solidFill>
                  <a:srgbClr val="FFFFFF"/>
                </a:solidFill>
              </a:defRPr>
            </a:lvl1pPr>
          </a:lstStyle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556001"/>
            <a:ext cx="6400800" cy="1473200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dirty="0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F23A43-DD5F-4CD2-836F-6D6D9386C738}" type="datetime1">
              <a:rPr lang="cs-CZ" smtClean="0"/>
              <a:pPr/>
              <a:t>6.10.2013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A7162F-90B9-4DEF-9207-D819C9D79576}" type="datetime1">
              <a:rPr lang="cs-CZ" smtClean="0"/>
              <a:pPr/>
              <a:t>6.10.2013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4736592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Freeform 14"/>
          <p:cNvSpPr>
            <a:spLocks/>
          </p:cNvSpPr>
          <p:nvPr/>
        </p:nvSpPr>
        <p:spPr bwMode="hidden">
          <a:xfrm>
            <a:off x="6047438" y="4203592"/>
            <a:ext cx="2876429" cy="714026"/>
          </a:xfrm>
          <a:custGeom>
            <a:avLst/>
            <a:gdLst/>
            <a:ahLst/>
            <a:cxnLst>
              <a:cxn ang="0">
                <a:pos x="2700" y="0"/>
              </a:cxn>
              <a:cxn ang="0">
                <a:pos x="2700" y="0"/>
              </a:cxn>
              <a:cxn ang="0">
                <a:pos x="2586" y="18"/>
              </a:cxn>
              <a:cxn ang="0">
                <a:pos x="2470" y="38"/>
              </a:cxn>
              <a:cxn ang="0">
                <a:pos x="2352" y="60"/>
              </a:cxn>
              <a:cxn ang="0">
                <a:pos x="2230" y="82"/>
              </a:cxn>
              <a:cxn ang="0">
                <a:pos x="2106" y="108"/>
              </a:cxn>
              <a:cxn ang="0">
                <a:pos x="1978" y="134"/>
              </a:cxn>
              <a:cxn ang="0">
                <a:pos x="1848" y="164"/>
              </a:cxn>
              <a:cxn ang="0">
                <a:pos x="1714" y="194"/>
              </a:cxn>
              <a:cxn ang="0">
                <a:pos x="1714" y="194"/>
              </a:cxn>
              <a:cxn ang="0">
                <a:pos x="1472" y="252"/>
              </a:cxn>
              <a:cxn ang="0">
                <a:pos x="1236" y="304"/>
              </a:cxn>
              <a:cxn ang="0">
                <a:pos x="1010" y="352"/>
              </a:cxn>
              <a:cxn ang="0">
                <a:pos x="792" y="398"/>
              </a:cxn>
              <a:cxn ang="0">
                <a:pos x="584" y="438"/>
              </a:cxn>
              <a:cxn ang="0">
                <a:pos x="382" y="474"/>
              </a:cxn>
              <a:cxn ang="0">
                <a:pos x="188" y="508"/>
              </a:cxn>
              <a:cxn ang="0">
                <a:pos x="0" y="538"/>
              </a:cxn>
              <a:cxn ang="0">
                <a:pos x="0" y="538"/>
              </a:cxn>
              <a:cxn ang="0">
                <a:pos x="130" y="556"/>
              </a:cxn>
              <a:cxn ang="0">
                <a:pos x="254" y="572"/>
              </a:cxn>
              <a:cxn ang="0">
                <a:pos x="374" y="586"/>
              </a:cxn>
              <a:cxn ang="0">
                <a:pos x="492" y="598"/>
              </a:cxn>
              <a:cxn ang="0">
                <a:pos x="606" y="610"/>
              </a:cxn>
              <a:cxn ang="0">
                <a:pos x="716" y="618"/>
              </a:cxn>
              <a:cxn ang="0">
                <a:pos x="822" y="626"/>
              </a:cxn>
              <a:cxn ang="0">
                <a:pos x="926" y="632"/>
              </a:cxn>
              <a:cxn ang="0">
                <a:pos x="1028" y="636"/>
              </a:cxn>
              <a:cxn ang="0">
                <a:pos x="1126" y="638"/>
              </a:cxn>
              <a:cxn ang="0">
                <a:pos x="1220" y="640"/>
              </a:cxn>
              <a:cxn ang="0">
                <a:pos x="1312" y="640"/>
              </a:cxn>
              <a:cxn ang="0">
                <a:pos x="1402" y="638"/>
              </a:cxn>
              <a:cxn ang="0">
                <a:pos x="1490" y="636"/>
              </a:cxn>
              <a:cxn ang="0">
                <a:pos x="1574" y="632"/>
              </a:cxn>
              <a:cxn ang="0">
                <a:pos x="1656" y="626"/>
              </a:cxn>
              <a:cxn ang="0">
                <a:pos x="1734" y="620"/>
              </a:cxn>
              <a:cxn ang="0">
                <a:pos x="1812" y="612"/>
              </a:cxn>
              <a:cxn ang="0">
                <a:pos x="1886" y="602"/>
              </a:cxn>
              <a:cxn ang="0">
                <a:pos x="1960" y="592"/>
              </a:cxn>
              <a:cxn ang="0">
                <a:pos x="2030" y="580"/>
              </a:cxn>
              <a:cxn ang="0">
                <a:pos x="2100" y="568"/>
              </a:cxn>
              <a:cxn ang="0">
                <a:pos x="2166" y="554"/>
              </a:cxn>
              <a:cxn ang="0">
                <a:pos x="2232" y="540"/>
              </a:cxn>
              <a:cxn ang="0">
                <a:pos x="2296" y="524"/>
              </a:cxn>
              <a:cxn ang="0">
                <a:pos x="2358" y="508"/>
              </a:cxn>
              <a:cxn ang="0">
                <a:pos x="2418" y="490"/>
              </a:cxn>
              <a:cxn ang="0">
                <a:pos x="2478" y="472"/>
              </a:cxn>
              <a:cxn ang="0">
                <a:pos x="2592" y="432"/>
              </a:cxn>
              <a:cxn ang="0">
                <a:pos x="2702" y="390"/>
              </a:cxn>
              <a:cxn ang="0">
                <a:pos x="2702" y="390"/>
              </a:cxn>
              <a:cxn ang="0">
                <a:pos x="2706" y="388"/>
              </a:cxn>
              <a:cxn ang="0">
                <a:pos x="2706" y="388"/>
              </a:cxn>
              <a:cxn ang="0">
                <a:pos x="2706" y="0"/>
              </a:cxn>
              <a:cxn ang="0">
                <a:pos x="2706" y="0"/>
              </a:cxn>
              <a:cxn ang="0">
                <a:pos x="2700" y="0"/>
              </a:cxn>
              <a:cxn ang="0">
                <a:pos x="2700" y="0"/>
              </a:cxn>
            </a:cxnLst>
            <a:rect l="0" t="0" r="r" b="b"/>
            <a:pathLst>
              <a:path w="2706" h="640">
                <a:moveTo>
                  <a:pt x="2700" y="0"/>
                </a:moveTo>
                <a:lnTo>
                  <a:pt x="2700" y="0"/>
                </a:lnTo>
                <a:lnTo>
                  <a:pt x="2586" y="18"/>
                </a:lnTo>
                <a:lnTo>
                  <a:pt x="2470" y="38"/>
                </a:lnTo>
                <a:lnTo>
                  <a:pt x="2352" y="60"/>
                </a:lnTo>
                <a:lnTo>
                  <a:pt x="2230" y="82"/>
                </a:lnTo>
                <a:lnTo>
                  <a:pt x="2106" y="108"/>
                </a:lnTo>
                <a:lnTo>
                  <a:pt x="1978" y="134"/>
                </a:lnTo>
                <a:lnTo>
                  <a:pt x="1848" y="164"/>
                </a:lnTo>
                <a:lnTo>
                  <a:pt x="1714" y="194"/>
                </a:lnTo>
                <a:lnTo>
                  <a:pt x="1714" y="194"/>
                </a:lnTo>
                <a:lnTo>
                  <a:pt x="1472" y="252"/>
                </a:lnTo>
                <a:lnTo>
                  <a:pt x="1236" y="304"/>
                </a:lnTo>
                <a:lnTo>
                  <a:pt x="1010" y="352"/>
                </a:lnTo>
                <a:lnTo>
                  <a:pt x="792" y="398"/>
                </a:lnTo>
                <a:lnTo>
                  <a:pt x="584" y="438"/>
                </a:lnTo>
                <a:lnTo>
                  <a:pt x="382" y="474"/>
                </a:lnTo>
                <a:lnTo>
                  <a:pt x="188" y="508"/>
                </a:lnTo>
                <a:lnTo>
                  <a:pt x="0" y="538"/>
                </a:lnTo>
                <a:lnTo>
                  <a:pt x="0" y="538"/>
                </a:lnTo>
                <a:lnTo>
                  <a:pt x="130" y="556"/>
                </a:lnTo>
                <a:lnTo>
                  <a:pt x="254" y="572"/>
                </a:lnTo>
                <a:lnTo>
                  <a:pt x="374" y="586"/>
                </a:lnTo>
                <a:lnTo>
                  <a:pt x="492" y="598"/>
                </a:lnTo>
                <a:lnTo>
                  <a:pt x="606" y="610"/>
                </a:lnTo>
                <a:lnTo>
                  <a:pt x="716" y="618"/>
                </a:lnTo>
                <a:lnTo>
                  <a:pt x="822" y="626"/>
                </a:lnTo>
                <a:lnTo>
                  <a:pt x="926" y="632"/>
                </a:lnTo>
                <a:lnTo>
                  <a:pt x="1028" y="636"/>
                </a:lnTo>
                <a:lnTo>
                  <a:pt x="1126" y="638"/>
                </a:lnTo>
                <a:lnTo>
                  <a:pt x="1220" y="640"/>
                </a:lnTo>
                <a:lnTo>
                  <a:pt x="1312" y="640"/>
                </a:lnTo>
                <a:lnTo>
                  <a:pt x="1402" y="638"/>
                </a:lnTo>
                <a:lnTo>
                  <a:pt x="1490" y="636"/>
                </a:lnTo>
                <a:lnTo>
                  <a:pt x="1574" y="632"/>
                </a:lnTo>
                <a:lnTo>
                  <a:pt x="1656" y="626"/>
                </a:lnTo>
                <a:lnTo>
                  <a:pt x="1734" y="620"/>
                </a:lnTo>
                <a:lnTo>
                  <a:pt x="1812" y="612"/>
                </a:lnTo>
                <a:lnTo>
                  <a:pt x="1886" y="602"/>
                </a:lnTo>
                <a:lnTo>
                  <a:pt x="1960" y="592"/>
                </a:lnTo>
                <a:lnTo>
                  <a:pt x="2030" y="580"/>
                </a:lnTo>
                <a:lnTo>
                  <a:pt x="2100" y="568"/>
                </a:lnTo>
                <a:lnTo>
                  <a:pt x="2166" y="554"/>
                </a:lnTo>
                <a:lnTo>
                  <a:pt x="2232" y="540"/>
                </a:lnTo>
                <a:lnTo>
                  <a:pt x="2296" y="524"/>
                </a:lnTo>
                <a:lnTo>
                  <a:pt x="2358" y="508"/>
                </a:lnTo>
                <a:lnTo>
                  <a:pt x="2418" y="490"/>
                </a:lnTo>
                <a:lnTo>
                  <a:pt x="2478" y="472"/>
                </a:lnTo>
                <a:lnTo>
                  <a:pt x="2592" y="432"/>
                </a:lnTo>
                <a:lnTo>
                  <a:pt x="2702" y="390"/>
                </a:lnTo>
                <a:lnTo>
                  <a:pt x="2702" y="390"/>
                </a:lnTo>
                <a:lnTo>
                  <a:pt x="2706" y="388"/>
                </a:lnTo>
                <a:lnTo>
                  <a:pt x="2706" y="388"/>
                </a:lnTo>
                <a:lnTo>
                  <a:pt x="2706" y="0"/>
                </a:lnTo>
                <a:lnTo>
                  <a:pt x="2706" y="0"/>
                </a:lnTo>
                <a:lnTo>
                  <a:pt x="2700" y="0"/>
                </a:lnTo>
                <a:lnTo>
                  <a:pt x="2700" y="0"/>
                </a:lnTo>
                <a:close/>
              </a:path>
            </a:pathLst>
          </a:custGeom>
          <a:solidFill>
            <a:schemeClr val="bg2">
              <a:alpha val="29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 dirty="0"/>
          </a:p>
        </p:txBody>
      </p:sp>
      <p:sp>
        <p:nvSpPr>
          <p:cNvPr id="10" name="Freeform 18"/>
          <p:cNvSpPr>
            <a:spLocks/>
          </p:cNvSpPr>
          <p:nvPr/>
        </p:nvSpPr>
        <p:spPr bwMode="hidden">
          <a:xfrm>
            <a:off x="2619320" y="4075290"/>
            <a:ext cx="5544515" cy="850138"/>
          </a:xfrm>
          <a:custGeom>
            <a:avLst/>
            <a:gdLst/>
            <a:ahLst/>
            <a:cxnLst>
              <a:cxn ang="0">
                <a:pos x="5216" y="714"/>
              </a:cxn>
              <a:cxn ang="0">
                <a:pos x="4984" y="686"/>
              </a:cxn>
              <a:cxn ang="0">
                <a:pos x="4478" y="610"/>
              </a:cxn>
              <a:cxn ang="0">
                <a:pos x="3914" y="508"/>
              </a:cxn>
              <a:cxn ang="0">
                <a:pos x="3286" y="374"/>
              </a:cxn>
              <a:cxn ang="0">
                <a:pos x="2946" y="296"/>
              </a:cxn>
              <a:cxn ang="0">
                <a:pos x="2682" y="236"/>
              </a:cxn>
              <a:cxn ang="0">
                <a:pos x="2430" y="184"/>
              </a:cxn>
              <a:cxn ang="0">
                <a:pos x="2190" y="140"/>
              </a:cxn>
              <a:cxn ang="0">
                <a:pos x="1960" y="102"/>
              </a:cxn>
              <a:cxn ang="0">
                <a:pos x="1740" y="72"/>
              </a:cxn>
              <a:cxn ang="0">
                <a:pos x="1334" y="28"/>
              </a:cxn>
              <a:cxn ang="0">
                <a:pos x="970" y="4"/>
              </a:cxn>
              <a:cxn ang="0">
                <a:pos x="644" y="0"/>
              </a:cxn>
              <a:cxn ang="0">
                <a:pos x="358" y="10"/>
              </a:cxn>
              <a:cxn ang="0">
                <a:pos x="110" y="32"/>
              </a:cxn>
              <a:cxn ang="0">
                <a:pos x="0" y="48"/>
              </a:cxn>
              <a:cxn ang="0">
                <a:pos x="314" y="86"/>
              </a:cxn>
              <a:cxn ang="0">
                <a:pos x="652" y="140"/>
              </a:cxn>
              <a:cxn ang="0">
                <a:pos x="1014" y="210"/>
              </a:cxn>
              <a:cxn ang="0">
                <a:pos x="1402" y="296"/>
              </a:cxn>
              <a:cxn ang="0">
                <a:pos x="1756" y="378"/>
              </a:cxn>
              <a:cxn ang="0">
                <a:pos x="2408" y="516"/>
              </a:cxn>
              <a:cxn ang="0">
                <a:pos x="2708" y="572"/>
              </a:cxn>
              <a:cxn ang="0">
                <a:pos x="2992" y="620"/>
              </a:cxn>
              <a:cxn ang="0">
                <a:pos x="3260" y="662"/>
              </a:cxn>
              <a:cxn ang="0">
                <a:pos x="3512" y="694"/>
              </a:cxn>
              <a:cxn ang="0">
                <a:pos x="3750" y="722"/>
              </a:cxn>
              <a:cxn ang="0">
                <a:pos x="3974" y="740"/>
              </a:cxn>
              <a:cxn ang="0">
                <a:pos x="4184" y="754"/>
              </a:cxn>
              <a:cxn ang="0">
                <a:pos x="4384" y="762"/>
              </a:cxn>
              <a:cxn ang="0">
                <a:pos x="4570" y="762"/>
              </a:cxn>
              <a:cxn ang="0">
                <a:pos x="4746" y="758"/>
              </a:cxn>
              <a:cxn ang="0">
                <a:pos x="4912" y="748"/>
              </a:cxn>
              <a:cxn ang="0">
                <a:pos x="5068" y="732"/>
              </a:cxn>
              <a:cxn ang="0">
                <a:pos x="5216" y="714"/>
              </a:cxn>
            </a:cxnLst>
            <a:rect l="0" t="0" r="r" b="b"/>
            <a:pathLst>
              <a:path w="5216" h="762">
                <a:moveTo>
                  <a:pt x="5216" y="714"/>
                </a:moveTo>
                <a:lnTo>
                  <a:pt x="5216" y="714"/>
                </a:lnTo>
                <a:lnTo>
                  <a:pt x="5102" y="700"/>
                </a:lnTo>
                <a:lnTo>
                  <a:pt x="4984" y="686"/>
                </a:lnTo>
                <a:lnTo>
                  <a:pt x="4738" y="652"/>
                </a:lnTo>
                <a:lnTo>
                  <a:pt x="4478" y="610"/>
                </a:lnTo>
                <a:lnTo>
                  <a:pt x="4204" y="564"/>
                </a:lnTo>
                <a:lnTo>
                  <a:pt x="3914" y="508"/>
                </a:lnTo>
                <a:lnTo>
                  <a:pt x="3608" y="446"/>
                </a:lnTo>
                <a:lnTo>
                  <a:pt x="3286" y="374"/>
                </a:lnTo>
                <a:lnTo>
                  <a:pt x="2946" y="296"/>
                </a:lnTo>
                <a:lnTo>
                  <a:pt x="2946" y="296"/>
                </a:lnTo>
                <a:lnTo>
                  <a:pt x="2812" y="266"/>
                </a:lnTo>
                <a:lnTo>
                  <a:pt x="2682" y="236"/>
                </a:lnTo>
                <a:lnTo>
                  <a:pt x="2556" y="210"/>
                </a:lnTo>
                <a:lnTo>
                  <a:pt x="2430" y="184"/>
                </a:lnTo>
                <a:lnTo>
                  <a:pt x="2308" y="162"/>
                </a:lnTo>
                <a:lnTo>
                  <a:pt x="2190" y="140"/>
                </a:lnTo>
                <a:lnTo>
                  <a:pt x="2074" y="120"/>
                </a:lnTo>
                <a:lnTo>
                  <a:pt x="1960" y="102"/>
                </a:lnTo>
                <a:lnTo>
                  <a:pt x="1850" y="86"/>
                </a:lnTo>
                <a:lnTo>
                  <a:pt x="1740" y="72"/>
                </a:lnTo>
                <a:lnTo>
                  <a:pt x="1532" y="46"/>
                </a:lnTo>
                <a:lnTo>
                  <a:pt x="1334" y="28"/>
                </a:lnTo>
                <a:lnTo>
                  <a:pt x="1148" y="14"/>
                </a:lnTo>
                <a:lnTo>
                  <a:pt x="970" y="4"/>
                </a:lnTo>
                <a:lnTo>
                  <a:pt x="802" y="0"/>
                </a:lnTo>
                <a:lnTo>
                  <a:pt x="644" y="0"/>
                </a:lnTo>
                <a:lnTo>
                  <a:pt x="496" y="4"/>
                </a:lnTo>
                <a:lnTo>
                  <a:pt x="358" y="10"/>
                </a:lnTo>
                <a:lnTo>
                  <a:pt x="230" y="20"/>
                </a:lnTo>
                <a:lnTo>
                  <a:pt x="110" y="32"/>
                </a:lnTo>
                <a:lnTo>
                  <a:pt x="0" y="48"/>
                </a:lnTo>
                <a:lnTo>
                  <a:pt x="0" y="48"/>
                </a:lnTo>
                <a:lnTo>
                  <a:pt x="154" y="66"/>
                </a:lnTo>
                <a:lnTo>
                  <a:pt x="314" y="86"/>
                </a:lnTo>
                <a:lnTo>
                  <a:pt x="480" y="112"/>
                </a:lnTo>
                <a:lnTo>
                  <a:pt x="652" y="140"/>
                </a:lnTo>
                <a:lnTo>
                  <a:pt x="830" y="174"/>
                </a:lnTo>
                <a:lnTo>
                  <a:pt x="1014" y="210"/>
                </a:lnTo>
                <a:lnTo>
                  <a:pt x="1206" y="250"/>
                </a:lnTo>
                <a:lnTo>
                  <a:pt x="1402" y="296"/>
                </a:lnTo>
                <a:lnTo>
                  <a:pt x="1402" y="296"/>
                </a:lnTo>
                <a:lnTo>
                  <a:pt x="1756" y="378"/>
                </a:lnTo>
                <a:lnTo>
                  <a:pt x="2092" y="450"/>
                </a:lnTo>
                <a:lnTo>
                  <a:pt x="2408" y="516"/>
                </a:lnTo>
                <a:lnTo>
                  <a:pt x="2562" y="544"/>
                </a:lnTo>
                <a:lnTo>
                  <a:pt x="2708" y="572"/>
                </a:lnTo>
                <a:lnTo>
                  <a:pt x="2852" y="598"/>
                </a:lnTo>
                <a:lnTo>
                  <a:pt x="2992" y="620"/>
                </a:lnTo>
                <a:lnTo>
                  <a:pt x="3128" y="642"/>
                </a:lnTo>
                <a:lnTo>
                  <a:pt x="3260" y="662"/>
                </a:lnTo>
                <a:lnTo>
                  <a:pt x="3388" y="678"/>
                </a:lnTo>
                <a:lnTo>
                  <a:pt x="3512" y="694"/>
                </a:lnTo>
                <a:lnTo>
                  <a:pt x="3632" y="708"/>
                </a:lnTo>
                <a:lnTo>
                  <a:pt x="3750" y="722"/>
                </a:lnTo>
                <a:lnTo>
                  <a:pt x="3864" y="732"/>
                </a:lnTo>
                <a:lnTo>
                  <a:pt x="3974" y="740"/>
                </a:lnTo>
                <a:lnTo>
                  <a:pt x="4080" y="748"/>
                </a:lnTo>
                <a:lnTo>
                  <a:pt x="4184" y="754"/>
                </a:lnTo>
                <a:lnTo>
                  <a:pt x="4286" y="758"/>
                </a:lnTo>
                <a:lnTo>
                  <a:pt x="4384" y="762"/>
                </a:lnTo>
                <a:lnTo>
                  <a:pt x="4478" y="762"/>
                </a:lnTo>
                <a:lnTo>
                  <a:pt x="4570" y="762"/>
                </a:lnTo>
                <a:lnTo>
                  <a:pt x="4660" y="760"/>
                </a:lnTo>
                <a:lnTo>
                  <a:pt x="4746" y="758"/>
                </a:lnTo>
                <a:lnTo>
                  <a:pt x="4830" y="754"/>
                </a:lnTo>
                <a:lnTo>
                  <a:pt x="4912" y="748"/>
                </a:lnTo>
                <a:lnTo>
                  <a:pt x="4992" y="740"/>
                </a:lnTo>
                <a:lnTo>
                  <a:pt x="5068" y="732"/>
                </a:lnTo>
                <a:lnTo>
                  <a:pt x="5144" y="724"/>
                </a:lnTo>
                <a:lnTo>
                  <a:pt x="5216" y="714"/>
                </a:lnTo>
                <a:lnTo>
                  <a:pt x="5216" y="714"/>
                </a:lnTo>
                <a:close/>
              </a:path>
            </a:pathLst>
          </a:custGeom>
          <a:solidFill>
            <a:schemeClr val="bg2">
              <a:alpha val="40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 dirty="0"/>
          </a:p>
        </p:txBody>
      </p:sp>
      <p:sp>
        <p:nvSpPr>
          <p:cNvPr id="11" name="Freeform 22"/>
          <p:cNvSpPr>
            <a:spLocks/>
          </p:cNvSpPr>
          <p:nvPr/>
        </p:nvSpPr>
        <p:spPr bwMode="hidden">
          <a:xfrm>
            <a:off x="2828728" y="4087562"/>
            <a:ext cx="5467980" cy="774272"/>
          </a:xfrm>
          <a:custGeom>
            <a:avLst/>
            <a:gdLst/>
            <a:ahLst/>
            <a:cxnLst>
              <a:cxn ang="0">
                <a:pos x="0" y="70"/>
              </a:cxn>
              <a:cxn ang="0">
                <a:pos x="0" y="70"/>
              </a:cxn>
              <a:cxn ang="0">
                <a:pos x="18" y="66"/>
              </a:cxn>
              <a:cxn ang="0">
                <a:pos x="72" y="56"/>
              </a:cxn>
              <a:cxn ang="0">
                <a:pos x="164" y="42"/>
              </a:cxn>
              <a:cxn ang="0">
                <a:pos x="224" y="34"/>
              </a:cxn>
              <a:cxn ang="0">
                <a:pos x="294" y="26"/>
              </a:cxn>
              <a:cxn ang="0">
                <a:pos x="372" y="20"/>
              </a:cxn>
              <a:cxn ang="0">
                <a:pos x="462" y="14"/>
              </a:cxn>
              <a:cxn ang="0">
                <a:pos x="560" y="8"/>
              </a:cxn>
              <a:cxn ang="0">
                <a:pos x="670" y="4"/>
              </a:cxn>
              <a:cxn ang="0">
                <a:pos x="790" y="2"/>
              </a:cxn>
              <a:cxn ang="0">
                <a:pos x="920" y="0"/>
              </a:cxn>
              <a:cxn ang="0">
                <a:pos x="1060" y="2"/>
              </a:cxn>
              <a:cxn ang="0">
                <a:pos x="1210" y="6"/>
              </a:cxn>
              <a:cxn ang="0">
                <a:pos x="1372" y="14"/>
              </a:cxn>
              <a:cxn ang="0">
                <a:pos x="1544" y="24"/>
              </a:cxn>
              <a:cxn ang="0">
                <a:pos x="1726" y="40"/>
              </a:cxn>
              <a:cxn ang="0">
                <a:pos x="1920" y="58"/>
              </a:cxn>
              <a:cxn ang="0">
                <a:pos x="2126" y="80"/>
              </a:cxn>
              <a:cxn ang="0">
                <a:pos x="2342" y="106"/>
              </a:cxn>
              <a:cxn ang="0">
                <a:pos x="2570" y="138"/>
              </a:cxn>
              <a:cxn ang="0">
                <a:pos x="2808" y="174"/>
              </a:cxn>
              <a:cxn ang="0">
                <a:pos x="3058" y="216"/>
              </a:cxn>
              <a:cxn ang="0">
                <a:pos x="3320" y="266"/>
              </a:cxn>
              <a:cxn ang="0">
                <a:pos x="3594" y="320"/>
              </a:cxn>
              <a:cxn ang="0">
                <a:pos x="3880" y="380"/>
              </a:cxn>
              <a:cxn ang="0">
                <a:pos x="4178" y="448"/>
              </a:cxn>
              <a:cxn ang="0">
                <a:pos x="4488" y="522"/>
              </a:cxn>
              <a:cxn ang="0">
                <a:pos x="4810" y="604"/>
              </a:cxn>
              <a:cxn ang="0">
                <a:pos x="5144" y="694"/>
              </a:cxn>
            </a:cxnLst>
            <a:rect l="0" t="0" r="r" b="b"/>
            <a:pathLst>
              <a:path w="5144" h="694">
                <a:moveTo>
                  <a:pt x="0" y="70"/>
                </a:moveTo>
                <a:lnTo>
                  <a:pt x="0" y="70"/>
                </a:lnTo>
                <a:lnTo>
                  <a:pt x="18" y="66"/>
                </a:lnTo>
                <a:lnTo>
                  <a:pt x="72" y="56"/>
                </a:lnTo>
                <a:lnTo>
                  <a:pt x="164" y="42"/>
                </a:lnTo>
                <a:lnTo>
                  <a:pt x="224" y="34"/>
                </a:lnTo>
                <a:lnTo>
                  <a:pt x="294" y="26"/>
                </a:lnTo>
                <a:lnTo>
                  <a:pt x="372" y="20"/>
                </a:lnTo>
                <a:lnTo>
                  <a:pt x="462" y="14"/>
                </a:lnTo>
                <a:lnTo>
                  <a:pt x="560" y="8"/>
                </a:lnTo>
                <a:lnTo>
                  <a:pt x="670" y="4"/>
                </a:lnTo>
                <a:lnTo>
                  <a:pt x="790" y="2"/>
                </a:lnTo>
                <a:lnTo>
                  <a:pt x="920" y="0"/>
                </a:lnTo>
                <a:lnTo>
                  <a:pt x="1060" y="2"/>
                </a:lnTo>
                <a:lnTo>
                  <a:pt x="1210" y="6"/>
                </a:lnTo>
                <a:lnTo>
                  <a:pt x="1372" y="14"/>
                </a:lnTo>
                <a:lnTo>
                  <a:pt x="1544" y="24"/>
                </a:lnTo>
                <a:lnTo>
                  <a:pt x="1726" y="40"/>
                </a:lnTo>
                <a:lnTo>
                  <a:pt x="1920" y="58"/>
                </a:lnTo>
                <a:lnTo>
                  <a:pt x="2126" y="80"/>
                </a:lnTo>
                <a:lnTo>
                  <a:pt x="2342" y="106"/>
                </a:lnTo>
                <a:lnTo>
                  <a:pt x="2570" y="138"/>
                </a:lnTo>
                <a:lnTo>
                  <a:pt x="2808" y="174"/>
                </a:lnTo>
                <a:lnTo>
                  <a:pt x="3058" y="216"/>
                </a:lnTo>
                <a:lnTo>
                  <a:pt x="3320" y="266"/>
                </a:lnTo>
                <a:lnTo>
                  <a:pt x="3594" y="320"/>
                </a:lnTo>
                <a:lnTo>
                  <a:pt x="3880" y="380"/>
                </a:lnTo>
                <a:lnTo>
                  <a:pt x="4178" y="448"/>
                </a:lnTo>
                <a:lnTo>
                  <a:pt x="4488" y="522"/>
                </a:lnTo>
                <a:lnTo>
                  <a:pt x="4810" y="604"/>
                </a:lnTo>
                <a:lnTo>
                  <a:pt x="5144" y="694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 dirty="0"/>
          </a:p>
        </p:txBody>
      </p:sp>
      <p:sp>
        <p:nvSpPr>
          <p:cNvPr id="12" name="Freeform 26"/>
          <p:cNvSpPr>
            <a:spLocks/>
          </p:cNvSpPr>
          <p:nvPr/>
        </p:nvSpPr>
        <p:spPr bwMode="hidden">
          <a:xfrm>
            <a:off x="5609489" y="4074174"/>
            <a:ext cx="3308000" cy="651549"/>
          </a:xfrm>
          <a:custGeom>
            <a:avLst/>
            <a:gdLst/>
            <a:ahLst/>
            <a:cxnLst>
              <a:cxn ang="0">
                <a:pos x="0" y="584"/>
              </a:cxn>
              <a:cxn ang="0">
                <a:pos x="0" y="584"/>
              </a:cxn>
              <a:cxn ang="0">
                <a:pos x="90" y="560"/>
              </a:cxn>
              <a:cxn ang="0">
                <a:pos x="336" y="498"/>
              </a:cxn>
              <a:cxn ang="0">
                <a:pos x="506" y="456"/>
              </a:cxn>
              <a:cxn ang="0">
                <a:pos x="702" y="410"/>
              </a:cxn>
              <a:cxn ang="0">
                <a:pos x="920" y="360"/>
              </a:cxn>
              <a:cxn ang="0">
                <a:pos x="1154" y="306"/>
              </a:cxn>
              <a:cxn ang="0">
                <a:pos x="1402" y="254"/>
              </a:cxn>
              <a:cxn ang="0">
                <a:pos x="1656" y="202"/>
              </a:cxn>
              <a:cxn ang="0">
                <a:pos x="1916" y="154"/>
              </a:cxn>
              <a:cxn ang="0">
                <a:pos x="2174" y="108"/>
              </a:cxn>
              <a:cxn ang="0">
                <a:pos x="2302" y="88"/>
              </a:cxn>
              <a:cxn ang="0">
                <a:pos x="2426" y="68"/>
              </a:cxn>
              <a:cxn ang="0">
                <a:pos x="2550" y="52"/>
              </a:cxn>
              <a:cxn ang="0">
                <a:pos x="2670" y="36"/>
              </a:cxn>
              <a:cxn ang="0">
                <a:pos x="2788" y="24"/>
              </a:cxn>
              <a:cxn ang="0">
                <a:pos x="2900" y="14"/>
              </a:cxn>
              <a:cxn ang="0">
                <a:pos x="3008" y="6"/>
              </a:cxn>
              <a:cxn ang="0">
                <a:pos x="3112" y="0"/>
              </a:cxn>
            </a:cxnLst>
            <a:rect l="0" t="0" r="r" b="b"/>
            <a:pathLst>
              <a:path w="3112" h="584">
                <a:moveTo>
                  <a:pt x="0" y="584"/>
                </a:moveTo>
                <a:lnTo>
                  <a:pt x="0" y="584"/>
                </a:lnTo>
                <a:lnTo>
                  <a:pt x="90" y="560"/>
                </a:lnTo>
                <a:lnTo>
                  <a:pt x="336" y="498"/>
                </a:lnTo>
                <a:lnTo>
                  <a:pt x="506" y="456"/>
                </a:lnTo>
                <a:lnTo>
                  <a:pt x="702" y="410"/>
                </a:lnTo>
                <a:lnTo>
                  <a:pt x="920" y="360"/>
                </a:lnTo>
                <a:lnTo>
                  <a:pt x="1154" y="306"/>
                </a:lnTo>
                <a:lnTo>
                  <a:pt x="1402" y="254"/>
                </a:lnTo>
                <a:lnTo>
                  <a:pt x="1656" y="202"/>
                </a:lnTo>
                <a:lnTo>
                  <a:pt x="1916" y="154"/>
                </a:lnTo>
                <a:lnTo>
                  <a:pt x="2174" y="108"/>
                </a:lnTo>
                <a:lnTo>
                  <a:pt x="2302" y="88"/>
                </a:lnTo>
                <a:lnTo>
                  <a:pt x="2426" y="68"/>
                </a:lnTo>
                <a:lnTo>
                  <a:pt x="2550" y="52"/>
                </a:lnTo>
                <a:lnTo>
                  <a:pt x="2670" y="36"/>
                </a:lnTo>
                <a:lnTo>
                  <a:pt x="2788" y="24"/>
                </a:lnTo>
                <a:lnTo>
                  <a:pt x="2900" y="14"/>
                </a:lnTo>
                <a:lnTo>
                  <a:pt x="3008" y="6"/>
                </a:lnTo>
                <a:lnTo>
                  <a:pt x="3112" y="0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 dirty="0"/>
          </a:p>
        </p:txBody>
      </p:sp>
      <p:sp useBgFill="1">
        <p:nvSpPr>
          <p:cNvPr id="13" name="Freeform 10"/>
          <p:cNvSpPr>
            <a:spLocks/>
          </p:cNvSpPr>
          <p:nvPr/>
        </p:nvSpPr>
        <p:spPr bwMode="hidden">
          <a:xfrm>
            <a:off x="211665" y="4058555"/>
            <a:ext cx="8723376" cy="1329874"/>
          </a:xfrm>
          <a:custGeom>
            <a:avLst/>
            <a:gdLst/>
            <a:ahLst/>
            <a:cxnLst>
              <a:cxn ang="0">
                <a:pos x="8192" y="512"/>
              </a:cxn>
              <a:cxn ang="0">
                <a:pos x="8040" y="570"/>
              </a:cxn>
              <a:cxn ang="0">
                <a:pos x="7878" y="620"/>
              </a:cxn>
              <a:cxn ang="0">
                <a:pos x="7706" y="666"/>
              </a:cxn>
              <a:cxn ang="0">
                <a:pos x="7522" y="702"/>
              </a:cxn>
              <a:cxn ang="0">
                <a:pos x="7322" y="730"/>
              </a:cxn>
              <a:cxn ang="0">
                <a:pos x="7106" y="750"/>
              </a:cxn>
              <a:cxn ang="0">
                <a:pos x="6872" y="762"/>
              </a:cxn>
              <a:cxn ang="0">
                <a:pos x="6618" y="760"/>
              </a:cxn>
              <a:cxn ang="0">
                <a:pos x="6342" y="750"/>
              </a:cxn>
              <a:cxn ang="0">
                <a:pos x="6042" y="726"/>
              </a:cxn>
              <a:cxn ang="0">
                <a:pos x="5716" y="690"/>
              </a:cxn>
              <a:cxn ang="0">
                <a:pos x="5364" y="642"/>
              </a:cxn>
              <a:cxn ang="0">
                <a:pos x="4982" y="578"/>
              </a:cxn>
              <a:cxn ang="0">
                <a:pos x="4568" y="500"/>
              </a:cxn>
              <a:cxn ang="0">
                <a:pos x="4122" y="406"/>
              </a:cxn>
              <a:cxn ang="0">
                <a:pos x="3640" y="296"/>
              </a:cxn>
              <a:cxn ang="0">
                <a:pos x="3396" y="240"/>
              </a:cxn>
              <a:cxn ang="0">
                <a:pos x="2934" y="148"/>
              </a:cxn>
              <a:cxn ang="0">
                <a:pos x="2512" y="82"/>
              </a:cxn>
              <a:cxn ang="0">
                <a:pos x="2126" y="36"/>
              </a:cxn>
              <a:cxn ang="0">
                <a:pos x="1776" y="10"/>
              </a:cxn>
              <a:cxn ang="0">
                <a:pos x="1462" y="0"/>
              </a:cxn>
              <a:cxn ang="0">
                <a:pos x="1182" y="4"/>
              </a:cxn>
              <a:cxn ang="0">
                <a:pos x="934" y="20"/>
              </a:cxn>
              <a:cxn ang="0">
                <a:pos x="716" y="44"/>
              </a:cxn>
              <a:cxn ang="0">
                <a:pos x="530" y="74"/>
              </a:cxn>
              <a:cxn ang="0">
                <a:pos x="374" y="108"/>
              </a:cxn>
              <a:cxn ang="0">
                <a:pos x="248" y="144"/>
              </a:cxn>
              <a:cxn ang="0">
                <a:pos x="148" y="176"/>
              </a:cxn>
              <a:cxn ang="0">
                <a:pos x="48" y="216"/>
              </a:cxn>
              <a:cxn ang="0">
                <a:pos x="0" y="240"/>
              </a:cxn>
              <a:cxn ang="0">
                <a:pos x="8192" y="1192"/>
              </a:cxn>
              <a:cxn ang="0">
                <a:pos x="8196" y="1186"/>
              </a:cxn>
              <a:cxn ang="0">
                <a:pos x="8196" y="510"/>
              </a:cxn>
              <a:cxn ang="0">
                <a:pos x="8192" y="512"/>
              </a:cxn>
            </a:cxnLst>
            <a:rect l="0" t="0" r="r" b="b"/>
            <a:pathLst>
              <a:path w="8196" h="1192">
                <a:moveTo>
                  <a:pt x="8192" y="512"/>
                </a:moveTo>
                <a:lnTo>
                  <a:pt x="8192" y="512"/>
                </a:lnTo>
                <a:lnTo>
                  <a:pt x="8116" y="542"/>
                </a:lnTo>
                <a:lnTo>
                  <a:pt x="8040" y="570"/>
                </a:lnTo>
                <a:lnTo>
                  <a:pt x="7960" y="596"/>
                </a:lnTo>
                <a:lnTo>
                  <a:pt x="7878" y="620"/>
                </a:lnTo>
                <a:lnTo>
                  <a:pt x="7794" y="644"/>
                </a:lnTo>
                <a:lnTo>
                  <a:pt x="7706" y="666"/>
                </a:lnTo>
                <a:lnTo>
                  <a:pt x="7616" y="684"/>
                </a:lnTo>
                <a:lnTo>
                  <a:pt x="7522" y="702"/>
                </a:lnTo>
                <a:lnTo>
                  <a:pt x="7424" y="718"/>
                </a:lnTo>
                <a:lnTo>
                  <a:pt x="7322" y="730"/>
                </a:lnTo>
                <a:lnTo>
                  <a:pt x="7216" y="742"/>
                </a:lnTo>
                <a:lnTo>
                  <a:pt x="7106" y="750"/>
                </a:lnTo>
                <a:lnTo>
                  <a:pt x="6992" y="758"/>
                </a:lnTo>
                <a:lnTo>
                  <a:pt x="6872" y="762"/>
                </a:lnTo>
                <a:lnTo>
                  <a:pt x="6748" y="762"/>
                </a:lnTo>
                <a:lnTo>
                  <a:pt x="6618" y="760"/>
                </a:lnTo>
                <a:lnTo>
                  <a:pt x="6482" y="756"/>
                </a:lnTo>
                <a:lnTo>
                  <a:pt x="6342" y="750"/>
                </a:lnTo>
                <a:lnTo>
                  <a:pt x="6196" y="740"/>
                </a:lnTo>
                <a:lnTo>
                  <a:pt x="6042" y="726"/>
                </a:lnTo>
                <a:lnTo>
                  <a:pt x="5882" y="710"/>
                </a:lnTo>
                <a:lnTo>
                  <a:pt x="5716" y="690"/>
                </a:lnTo>
                <a:lnTo>
                  <a:pt x="5544" y="668"/>
                </a:lnTo>
                <a:lnTo>
                  <a:pt x="5364" y="642"/>
                </a:lnTo>
                <a:lnTo>
                  <a:pt x="5176" y="612"/>
                </a:lnTo>
                <a:lnTo>
                  <a:pt x="4982" y="578"/>
                </a:lnTo>
                <a:lnTo>
                  <a:pt x="4778" y="540"/>
                </a:lnTo>
                <a:lnTo>
                  <a:pt x="4568" y="500"/>
                </a:lnTo>
                <a:lnTo>
                  <a:pt x="4348" y="454"/>
                </a:lnTo>
                <a:lnTo>
                  <a:pt x="4122" y="406"/>
                </a:lnTo>
                <a:lnTo>
                  <a:pt x="3886" y="354"/>
                </a:lnTo>
                <a:lnTo>
                  <a:pt x="3640" y="296"/>
                </a:lnTo>
                <a:lnTo>
                  <a:pt x="3640" y="296"/>
                </a:lnTo>
                <a:lnTo>
                  <a:pt x="3396" y="240"/>
                </a:lnTo>
                <a:lnTo>
                  <a:pt x="3160" y="192"/>
                </a:lnTo>
                <a:lnTo>
                  <a:pt x="2934" y="148"/>
                </a:lnTo>
                <a:lnTo>
                  <a:pt x="2718" y="112"/>
                </a:lnTo>
                <a:lnTo>
                  <a:pt x="2512" y="82"/>
                </a:lnTo>
                <a:lnTo>
                  <a:pt x="2314" y="56"/>
                </a:lnTo>
                <a:lnTo>
                  <a:pt x="2126" y="36"/>
                </a:lnTo>
                <a:lnTo>
                  <a:pt x="1948" y="20"/>
                </a:lnTo>
                <a:lnTo>
                  <a:pt x="1776" y="10"/>
                </a:lnTo>
                <a:lnTo>
                  <a:pt x="1616" y="2"/>
                </a:lnTo>
                <a:lnTo>
                  <a:pt x="1462" y="0"/>
                </a:lnTo>
                <a:lnTo>
                  <a:pt x="1318" y="0"/>
                </a:lnTo>
                <a:lnTo>
                  <a:pt x="1182" y="4"/>
                </a:lnTo>
                <a:lnTo>
                  <a:pt x="1054" y="10"/>
                </a:lnTo>
                <a:lnTo>
                  <a:pt x="934" y="20"/>
                </a:lnTo>
                <a:lnTo>
                  <a:pt x="822" y="30"/>
                </a:lnTo>
                <a:lnTo>
                  <a:pt x="716" y="44"/>
                </a:lnTo>
                <a:lnTo>
                  <a:pt x="620" y="58"/>
                </a:lnTo>
                <a:lnTo>
                  <a:pt x="530" y="74"/>
                </a:lnTo>
                <a:lnTo>
                  <a:pt x="450" y="92"/>
                </a:lnTo>
                <a:lnTo>
                  <a:pt x="374" y="108"/>
                </a:lnTo>
                <a:lnTo>
                  <a:pt x="308" y="126"/>
                </a:lnTo>
                <a:lnTo>
                  <a:pt x="248" y="144"/>
                </a:lnTo>
                <a:lnTo>
                  <a:pt x="194" y="160"/>
                </a:lnTo>
                <a:lnTo>
                  <a:pt x="148" y="176"/>
                </a:lnTo>
                <a:lnTo>
                  <a:pt x="108" y="192"/>
                </a:lnTo>
                <a:lnTo>
                  <a:pt x="48" y="216"/>
                </a:lnTo>
                <a:lnTo>
                  <a:pt x="12" y="234"/>
                </a:lnTo>
                <a:lnTo>
                  <a:pt x="0" y="240"/>
                </a:lnTo>
                <a:lnTo>
                  <a:pt x="0" y="1192"/>
                </a:lnTo>
                <a:lnTo>
                  <a:pt x="8192" y="1192"/>
                </a:lnTo>
                <a:lnTo>
                  <a:pt x="8192" y="1192"/>
                </a:lnTo>
                <a:lnTo>
                  <a:pt x="8196" y="1186"/>
                </a:lnTo>
                <a:lnTo>
                  <a:pt x="8196" y="1186"/>
                </a:lnTo>
                <a:lnTo>
                  <a:pt x="8196" y="510"/>
                </a:lnTo>
                <a:lnTo>
                  <a:pt x="8196" y="510"/>
                </a:lnTo>
                <a:lnTo>
                  <a:pt x="8192" y="512"/>
                </a:lnTo>
                <a:lnTo>
                  <a:pt x="8192" y="512"/>
                </a:lnTo>
                <a:close/>
              </a:path>
            </a:pathLst>
          </a:custGeom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32" y="2463560"/>
            <a:ext cx="7772400" cy="1524000"/>
          </a:xfrm>
        </p:spPr>
        <p:txBody>
          <a:bodyPr anchor="t">
            <a:normAutofit/>
          </a:bodyPr>
          <a:lstStyle>
            <a:lvl1pPr algn="ctr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7365" y="1437448"/>
            <a:ext cx="6417734" cy="939801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D45C8C-67DA-4C77-B49D-1BE859F9E3C0}" type="datetime1">
              <a:rPr lang="cs-CZ" smtClean="0"/>
              <a:pPr/>
              <a:t>6.10.2013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1E3CF8-5281-4F3B-81F6-C1E9F4A02277}" type="datetime1">
              <a:rPr lang="cs-CZ" smtClean="0"/>
              <a:pPr/>
              <a:t>6.10.2013</a:t>
            </a:fld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676655" y="2679192"/>
            <a:ext cx="3822192" cy="3447288"/>
          </a:xfrm>
        </p:spPr>
        <p:txBody>
          <a:bodyPr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679192"/>
            <a:ext cx="3822192" cy="3447288"/>
          </a:xfrm>
        </p:spPr>
        <p:txBody>
          <a:bodyPr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1000"/>
                            </p:stCondLst>
                            <p:childTnLst>
                              <p:par>
                                <p:cTn id="12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3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4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5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6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7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2000"/>
                            </p:stCondLst>
                            <p:childTnLst>
                              <p:par>
                                <p:cTn id="19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0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1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2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3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24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3000"/>
                            </p:stCondLst>
                            <p:childTnLst>
                              <p:par>
                                <p:cTn id="26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7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8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9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0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1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4000"/>
                            </p:stCondLst>
                            <p:childTnLst>
                              <p:par>
                                <p:cTn id="33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34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5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36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7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8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uiExpand="1" build="p">
        <p:tmplLst>
          <p:tmpl lvl="1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  <p:tmpl lvl="2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  <p:tmpl lvl="3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  <p:tmpl lvl="4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  <p:tmpl lvl="5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</p:tmplLst>
      </p:bldP>
    </p:bld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678114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dirty="0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7332" y="3429000"/>
            <a:ext cx="3820055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2678113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 i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3429000"/>
            <a:ext cx="3822192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503C11-3421-43DA-B654-98BED68469C9}" type="datetime1">
              <a:rPr lang="cs-CZ" smtClean="0"/>
              <a:pPr/>
              <a:t>6.10.2013</a:t>
            </a:fld>
            <a:endParaRPr lang="cs-CZ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503B6B-900B-4431-9EC9-0504992A991A}" type="datetime1">
              <a:rPr lang="cs-CZ" smtClean="0"/>
              <a:pPr/>
              <a:t>6.10.2013</a:t>
            </a:fld>
            <a:endParaRPr lang="cs-CZ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ounded Rectangle 11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6" name="Group 5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29874"/>
            <a:chOff x="-3905251" y="4294188"/>
            <a:chExt cx="13027839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 useBgFill="1">
          <p:nvSpPr>
            <p:cNvPr id="1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</p:grp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0D2150-83A7-4070-B62D-DC0ED6A2A9F0}" type="datetime1">
              <a:rPr lang="cs-CZ" smtClean="0"/>
              <a:pPr/>
              <a:t>6.10.2013</a:t>
            </a:fld>
            <a:endParaRPr lang="cs-CZ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2635DF-67F5-48C1-977C-9FE9ED484D3B}" type="datetime1">
              <a:rPr lang="cs-CZ" smtClean="0"/>
              <a:pPr/>
              <a:t>6.10.2013</a:t>
            </a:fld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3581400"/>
            <a:ext cx="3352800" cy="1905001"/>
          </a:xfrm>
        </p:spPr>
        <p:txBody>
          <a:bodyPr anchor="t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grpSp>
        <p:nvGrpSpPr>
          <p:cNvPr id="2" name="Group 23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25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6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7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8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 useBgFill="1">
          <p:nvSpPr>
            <p:cNvPr id="29" name="Freeform 28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</p:grpSp>
      <p:sp>
        <p:nvSpPr>
          <p:cNvPr id="22" name="Title 21"/>
          <p:cNvSpPr>
            <a:spLocks noGrp="1"/>
          </p:cNvSpPr>
          <p:nvPr>
            <p:ph type="title"/>
          </p:nvPr>
        </p:nvSpPr>
        <p:spPr>
          <a:xfrm>
            <a:off x="914400" y="2286000"/>
            <a:ext cx="3352800" cy="1252728"/>
          </a:xfrm>
        </p:spPr>
        <p:txBody>
          <a:bodyPr anchor="b">
            <a:noAutofit/>
          </a:bodyPr>
          <a:lstStyle>
            <a:lvl1pPr algn="l">
              <a:defRPr sz="32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51962" y="1828800"/>
            <a:ext cx="3904076" cy="3810000"/>
          </a:xfrm>
        </p:spPr>
        <p:txBody>
          <a:bodyPr anchor="ctr"/>
          <a:lstStyle>
            <a:lvl1pPr>
              <a:buClr>
                <a:schemeClr val="bg1"/>
              </a:buClr>
              <a:defRPr sz="2200">
                <a:solidFill>
                  <a:schemeClr val="tx2"/>
                </a:solidFill>
              </a:defRPr>
            </a:lvl1pPr>
            <a:lvl2pPr>
              <a:buClr>
                <a:schemeClr val="bg1"/>
              </a:buClr>
              <a:defRPr sz="2000">
                <a:solidFill>
                  <a:schemeClr val="tx2"/>
                </a:solidFill>
              </a:defRPr>
            </a:lvl2pPr>
            <a:lvl3pPr>
              <a:buClr>
                <a:schemeClr val="bg1"/>
              </a:buClr>
              <a:defRPr sz="1800">
                <a:solidFill>
                  <a:schemeClr val="tx2"/>
                </a:solidFill>
              </a:defRPr>
            </a:lvl3pPr>
            <a:lvl4pPr>
              <a:buClr>
                <a:schemeClr val="bg1"/>
              </a:buClr>
              <a:defRPr sz="1600">
                <a:solidFill>
                  <a:schemeClr val="tx2"/>
                </a:solidFill>
              </a:defRPr>
            </a:lvl4pPr>
            <a:lvl5pPr>
              <a:buClr>
                <a:schemeClr val="bg1"/>
              </a:buClr>
              <a:defRPr sz="1600">
                <a:solidFill>
                  <a:schemeClr val="tx2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9" name="Group 8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0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1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2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3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 useBgFill="1">
          <p:nvSpPr>
            <p:cNvPr id="14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74155" y="338667"/>
            <a:ext cx="3812645" cy="2429934"/>
          </a:xfrm>
        </p:spPr>
        <p:txBody>
          <a:bodyPr anchor="b">
            <a:normAutofit/>
          </a:bodyPr>
          <a:lstStyle>
            <a:lvl1pPr algn="l">
              <a:defRPr sz="2800" b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868333" y="2785533"/>
            <a:ext cx="3818467" cy="2421467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21AC36-3469-4A21-BD20-3914117921E6}" type="datetime1">
              <a:rPr lang="cs-CZ" smtClean="0"/>
              <a:pPr/>
              <a:t>6.10.2013</a:t>
            </a:fld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38200" y="1371600"/>
            <a:ext cx="3566160" cy="2926080"/>
          </a:xfrm>
          <a:prstGeom prst="roundRect">
            <a:avLst>
              <a:gd name="adj" fmla="val 3924"/>
            </a:avLst>
          </a:prstGeom>
          <a:solidFill>
            <a:schemeClr val="accent1"/>
          </a:solidFill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 fov="600000">
              <a:rot lat="240000" lon="19799999" rev="0"/>
            </a:camera>
            <a:lightRig rig="threePt" dir="t">
              <a:rot lat="0" lon="0" rev="2700000"/>
            </a:lightRig>
          </a:scene3d>
          <a:sp3d>
            <a:bevelT w="44450" h="31750"/>
          </a:sp3d>
        </p:spPr>
        <p:txBody>
          <a:bodyPr/>
          <a:lstStyle>
            <a:lvl1pPr marL="0" indent="0" algn="ctr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dirty="0" smtClean="0"/>
              <a:t>Kliknutím na ikonu přidáte obrázek.</a:t>
            </a:r>
            <a:endParaRPr lang="en-US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700F18-ADE5-4807-9373-727F3A31F4D5}" type="datetime1">
              <a:rPr lang="cs-CZ" smtClean="0"/>
              <a:pPr/>
              <a:t>6.10.2013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ounded Rectangle 20"/>
          <p:cNvSpPr/>
          <p:nvPr/>
        </p:nvSpPr>
        <p:spPr bwMode="hidden"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345219-191E-4AAE-B0B5-30B8DD961B52}" type="datetime1">
              <a:rPr lang="cs-CZ" smtClean="0"/>
              <a:pPr/>
              <a:t>6.10.2013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 dirty="0"/>
          </a:p>
        </p:txBody>
      </p:sp>
      <p:grpSp>
        <p:nvGrpSpPr>
          <p:cNvPr id="15" name="Group 14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16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7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8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9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 useBgFill="1">
          <p:nvSpPr>
            <p:cNvPr id="20" name="Freeform 19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447800"/>
            <a:ext cx="2057400" cy="4487333"/>
          </a:xfrm>
        </p:spPr>
        <p:txBody>
          <a:bodyPr vert="eaVert" anchor="ctr"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47800"/>
            <a:ext cx="6019800" cy="4487334"/>
          </a:xfrm>
        </p:spPr>
        <p:txBody>
          <a:bodyPr vert="eaVert"/>
          <a:lstStyle>
            <a:lvl1pPr>
              <a:buClr>
                <a:schemeClr val="accent1"/>
              </a:buClr>
              <a:defRPr/>
            </a:lvl1pPr>
            <a:lvl2pPr>
              <a:buClr>
                <a:schemeClr val="accent1"/>
              </a:buClr>
              <a:defRPr/>
            </a:lvl2pPr>
            <a:lvl3pPr>
              <a:buClr>
                <a:schemeClr val="accent1"/>
              </a:buClr>
              <a:defRPr/>
            </a:lvl3pPr>
            <a:lvl4pPr>
              <a:buClr>
                <a:schemeClr val="accent1"/>
              </a:buClr>
              <a:defRPr/>
            </a:lvl4pPr>
            <a:lvl5pPr>
              <a:buClr>
                <a:schemeClr val="accent1"/>
              </a:buClr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2468880"/>
          </a:xfrm>
          <a:prstGeom prst="roundRect">
            <a:avLst>
              <a:gd name="adj" fmla="val 336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8" name="Group 15"/>
          <p:cNvGrpSpPr>
            <a:grpSpLocks noChangeAspect="1"/>
          </p:cNvGrpSpPr>
          <p:nvPr/>
        </p:nvGrpSpPr>
        <p:grpSpPr bwMode="hidden">
          <a:xfrm>
            <a:off x="211665" y="1679429"/>
            <a:ext cx="8723376" cy="1329874"/>
            <a:chOff x="-3905251" y="4294188"/>
            <a:chExt cx="13027839" cy="1892300"/>
          </a:xfrm>
        </p:grpSpPr>
        <p:sp>
          <p:nvSpPr>
            <p:cNvPr id="1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 useBgFill="1">
          <p:nvSpPr>
            <p:cNvPr id="2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12527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163672" y="6250164"/>
            <a:ext cx="378669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2"/>
                </a:solidFill>
              </a:defRPr>
            </a:lvl1pPr>
          </a:lstStyle>
          <a:p>
            <a:fld id="{5E78B05B-E061-4713-9789-089775149A20}" type="datetime1">
              <a:rPr lang="cs-CZ" smtClean="0"/>
              <a:pPr/>
              <a:t>6.10.2013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3638" y="6250164"/>
            <a:ext cx="378669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2"/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991088" y="6250163"/>
            <a:ext cx="116182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>
                <a:solidFill>
                  <a:schemeClr val="tx2"/>
                </a:solidFill>
              </a:defRPr>
            </a:lvl1pPr>
          </a:lstStyle>
          <a:p>
            <a:fld id="{BC5885FD-E9F6-4616-A947-C967941DDDC2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72067" y="2675467"/>
            <a:ext cx="7408333" cy="34506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69" r:id="rId1"/>
    <p:sldLayoutId id="2147483770" r:id="rId2"/>
    <p:sldLayoutId id="2147483771" r:id="rId3"/>
    <p:sldLayoutId id="2147483772" r:id="rId4"/>
    <p:sldLayoutId id="2147483773" r:id="rId5"/>
    <p:sldLayoutId id="2147483774" r:id="rId6"/>
    <p:sldLayoutId id="2147483775" r:id="rId7"/>
    <p:sldLayoutId id="2147483776" r:id="rId8"/>
    <p:sldLayoutId id="2147483777" r:id="rId9"/>
    <p:sldLayoutId id="2147483778" r:id="rId10"/>
    <p:sldLayoutId id="2147483779" r:id="rId11"/>
  </p:sldLayoutIdLst>
  <p:transition spd="slow"/>
  <p:timing>
    <p:tnLst>
      <p:par>
        <p:cTn id="1" dur="indefinite" restart="never" nodeType="tmRoot"/>
      </p:par>
    </p:tnLst>
  </p:timing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rgbClr val="FFFFFF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76263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55663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78308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10312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42316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74320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2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5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://fyzmatik.pise.cz/993-mereni-rychlosti-v-uzlech.html" TargetMode="External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7.png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wmf"/><Relationship Id="rId2" Type="http://schemas.openxmlformats.org/officeDocument/2006/relationships/image" Target="../media/image18.wmf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wmf"/><Relationship Id="rId2" Type="http://schemas.openxmlformats.org/officeDocument/2006/relationships/image" Target="../media/image18.wmf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wmf"/><Relationship Id="rId2" Type="http://schemas.openxmlformats.org/officeDocument/2006/relationships/image" Target="../media/image18.wmf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wmf"/><Relationship Id="rId2" Type="http://schemas.openxmlformats.org/officeDocument/2006/relationships/image" Target="../media/image18.wmf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wmf"/><Relationship Id="rId2" Type="http://schemas.openxmlformats.org/officeDocument/2006/relationships/image" Target="../media/image18.wmf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wmf"/><Relationship Id="rId2" Type="http://schemas.openxmlformats.org/officeDocument/2006/relationships/image" Target="../media/image18.wmf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wmf"/><Relationship Id="rId2" Type="http://schemas.openxmlformats.org/officeDocument/2006/relationships/image" Target="../media/image18.wmf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wmf"/><Relationship Id="rId2" Type="http://schemas.openxmlformats.org/officeDocument/2006/relationships/image" Target="../media/image18.wmf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8" Type="http://schemas.openxmlformats.org/officeDocument/2006/relationships/hyperlink" Target="http://hdworld.cz/infotech/GPS-hrozi-potize-398" TargetMode="External"/><Relationship Id="rId3" Type="http://schemas.openxmlformats.org/officeDocument/2006/relationships/hyperlink" Target="http://www.skoda742.estranky.cz/fotoalbum/identifikace-vozu/tachometr-v--m.p.h/tach-mph1672.htm" TargetMode="External"/><Relationship Id="rId7" Type="http://schemas.openxmlformats.org/officeDocument/2006/relationships/hyperlink" Target="http://www.e-pristroje.cz/pictures/meteo/m302-1.jpg" TargetMode="External"/><Relationship Id="rId12" Type="http://schemas.openxmlformats.org/officeDocument/2006/relationships/hyperlink" Target="http://technet.idnes.cz/prozkoumali-jsme-luxusni-tryskac-embraer-legacy-600-f8s-/tec_reportaze.aspx?c=A070327_163710_tec_reportaze_rja" TargetMode="External"/><Relationship Id="rId2" Type="http://schemas.openxmlformats.org/officeDocument/2006/relationships/hyperlink" Target="http://www.auto.cz/stoceny-tachometr-ma-polovina-ojetin-jak-je-poznat-70463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cbfaltus.cz/fotky.php?albumNr=4" TargetMode="External"/><Relationship Id="rId11" Type="http://schemas.openxmlformats.org/officeDocument/2006/relationships/hyperlink" Target="http://f1news.autoroad.cz/technika/42191-pitotovy-trubice-jak-pomahaji-v-mapovani-aerodynamiky-vozu-f1/" TargetMode="External"/><Relationship Id="rId5" Type="http://schemas.openxmlformats.org/officeDocument/2006/relationships/hyperlink" Target="http://www.tipcars.com/magazin-leos-trzil-6rychlost-budeme-merit-ve-dne-v-noci6-3711.html" TargetMode="External"/><Relationship Id="rId10" Type="http://schemas.openxmlformats.org/officeDocument/2006/relationships/hyperlink" Target="http://www.fisherman.cz/system/files/field/image/2012/12/352/echolot_s_gps_na_lodi.jpg" TargetMode="External"/><Relationship Id="rId4" Type="http://schemas.openxmlformats.org/officeDocument/2006/relationships/hyperlink" Target="http://www.ar-zzs.cz/aktuality/policejni-kladiva-na-piraty-silnic-nova-superrychla-auta-a-laserove-radary/" TargetMode="External"/><Relationship Id="rId9" Type="http://schemas.openxmlformats.org/officeDocument/2006/relationships/hyperlink" Target="http://www.g-obchod.cz/navigace/xxl-iq-routes-eu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799691" y="1844824"/>
            <a:ext cx="5544616" cy="1008112"/>
          </a:xfrm>
        </p:spPr>
        <p:txBody>
          <a:bodyPr>
            <a:normAutofit/>
          </a:bodyPr>
          <a:lstStyle/>
          <a:p>
            <a:pPr lvl="0"/>
            <a:r>
              <a:rPr lang="cs-CZ" sz="2800" dirty="0" smtClean="0"/>
              <a:t>Základní </a:t>
            </a:r>
            <a:r>
              <a:rPr lang="cs-CZ" sz="2800" dirty="0"/>
              <a:t>škola a Mateřská škola Bílá Třemešná, okres Trutnov</a:t>
            </a:r>
            <a:endParaRPr lang="cs-CZ" sz="2800" b="1" dirty="0"/>
          </a:p>
        </p:txBody>
      </p:sp>
      <p:graphicFrame>
        <p:nvGraphicFramePr>
          <p:cNvPr id="6" name="Diagram 5"/>
          <p:cNvGraphicFramePr/>
          <p:nvPr>
            <p:extLst>
              <p:ext uri="{D42A27DB-BD31-4B8C-83A1-F6EECF244321}">
                <p14:modId xmlns:p14="http://schemas.microsoft.com/office/powerpoint/2010/main" val="2933329376"/>
              </p:ext>
            </p:extLst>
          </p:nvPr>
        </p:nvGraphicFramePr>
        <p:xfrm>
          <a:off x="285720" y="3284984"/>
          <a:ext cx="8501121" cy="316835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 descr="C:\Users\boh\Documents\Práce\Dumy\Zakladni_logolink_OPVK (ESF, EU, MSMT, OP VK)\01_Zakladni_logolink_horizontalni_cz\OPVK_hor_zakladni_logolink_RGB_cz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481" y="476672"/>
            <a:ext cx="5761037" cy="12588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691481" y="2956302"/>
            <a:ext cx="576103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>
                <a:solidFill>
                  <a:schemeClr val="bg1"/>
                </a:solidFill>
              </a:rPr>
              <a:t>Škola pro 21. století</a:t>
            </a:r>
          </a:p>
        </p:txBody>
      </p:sp>
    </p:spTree>
    <p:extLst>
      <p:ext uri="{BB962C8B-B14F-4D97-AF65-F5344CB8AC3E}">
        <p14:creationId xmlns:p14="http://schemas.microsoft.com/office/powerpoint/2010/main" val="736223832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395536" y="2675466"/>
            <a:ext cx="8352928" cy="3633854"/>
          </a:xfrm>
        </p:spPr>
        <p:txBody>
          <a:bodyPr>
            <a:normAutofit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cs-CZ" dirty="0" smtClean="0"/>
              <a:t>Prezentace je určena pro objasnění základních principů měření rychlosti v 6. ročníku ZŠ.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cs-CZ" dirty="0" smtClean="0"/>
              <a:t>Prezentace se skládá ze dvou částí: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cs-CZ" dirty="0" smtClean="0"/>
              <a:t>Výklad </a:t>
            </a:r>
            <a:r>
              <a:rPr lang="cs-CZ" dirty="0"/>
              <a:t>nové látky (snímky </a:t>
            </a:r>
            <a:r>
              <a:rPr lang="cs-CZ" dirty="0" smtClean="0"/>
              <a:t>4 </a:t>
            </a:r>
            <a:r>
              <a:rPr lang="cs-CZ" dirty="0"/>
              <a:t>– </a:t>
            </a:r>
            <a:r>
              <a:rPr lang="cs-CZ" dirty="0" smtClean="0"/>
              <a:t>11): vysvětlení </a:t>
            </a:r>
            <a:r>
              <a:rPr lang="cs-CZ" dirty="0"/>
              <a:t>základních principů měření rychlosti </a:t>
            </a:r>
            <a:r>
              <a:rPr lang="cs-CZ" dirty="0" smtClean="0"/>
              <a:t>tachometry, radarem, anemometrem, GPS, </a:t>
            </a:r>
            <a:r>
              <a:rPr lang="cs-CZ" dirty="0" err="1" smtClean="0"/>
              <a:t>Pitotovou</a:t>
            </a:r>
            <a:r>
              <a:rPr lang="cs-CZ" dirty="0" smtClean="0"/>
              <a:t> trubicí a v uzlech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cs-CZ" dirty="0" smtClean="0"/>
              <a:t>Shrnutí probrané látky a </a:t>
            </a:r>
            <a:r>
              <a:rPr lang="cs-CZ" dirty="0"/>
              <a:t>závěrečný test </a:t>
            </a:r>
            <a:r>
              <a:rPr lang="cs-CZ" dirty="0" smtClean="0"/>
              <a:t>s příklady na procvičení probrané látky(snímky 12 </a:t>
            </a:r>
            <a:r>
              <a:rPr lang="cs-CZ" dirty="0"/>
              <a:t>– </a:t>
            </a:r>
            <a:r>
              <a:rPr lang="cs-CZ" dirty="0" smtClean="0"/>
              <a:t>21).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cs-CZ" dirty="0"/>
              <a:t>Časová náročnost </a:t>
            </a:r>
            <a:r>
              <a:rPr lang="cs-CZ" dirty="0" smtClean="0"/>
              <a:t>35 </a:t>
            </a:r>
            <a:r>
              <a:rPr lang="cs-CZ" dirty="0"/>
              <a:t>min.</a:t>
            </a:r>
          </a:p>
          <a:p>
            <a:pPr lvl="1">
              <a:buFont typeface="Arial" panose="020B0604020202020204" pitchFamily="34" charset="0"/>
              <a:buChar char="•"/>
            </a:pP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2</a:t>
            </a:fld>
            <a:endParaRPr lang="cs-CZ" dirty="0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67248602"/>
      </p:ext>
    </p:extLst>
  </p:cSld>
  <p:clrMapOvr>
    <a:masterClrMapping/>
  </p:clrMapOvr>
  <p:transition spd="med"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395536" y="2675466"/>
            <a:ext cx="8352928" cy="3633854"/>
          </a:xfrm>
        </p:spPr>
        <p:txBody>
          <a:bodyPr>
            <a:normAutofit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cs-CZ" dirty="0" smtClean="0"/>
              <a:t>Popis práce s prezentací: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cs-CZ" dirty="0" smtClean="0"/>
              <a:t>Mezi jednotlivými snímky se přechází standardním způsobem.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cs-CZ" dirty="0" smtClean="0"/>
              <a:t>Snímek č. 11 obsahuje hypertextový odkaz na stránku s animací znázorňující měření rychlosti v uzlech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cs-CZ" dirty="0" smtClean="0"/>
              <a:t>Snímky č. 13 – 21 obsahují testové otázky s nabídnutými možnostmi odpovědí. Žáci po kliknutí na odpověď na interaktivní tabuli, nebo myší přímo v prezentaci ihned zjistí, zda odpověděli správně (zobrazí se ikona správné nebo nesprávné odpovědi, která po chvíli opět zmizí).</a:t>
            </a: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3</a:t>
            </a:fld>
            <a:endParaRPr lang="cs-CZ" dirty="0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58336326"/>
      </p:ext>
    </p:extLst>
  </p:cSld>
  <p:clrMapOvr>
    <a:masterClrMapping/>
  </p:clrMapOvr>
  <p:transition spd="med"/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>
          <a:xfrm>
            <a:off x="685800" y="2006082"/>
            <a:ext cx="7772400" cy="1780108"/>
          </a:xfrm>
        </p:spPr>
        <p:txBody>
          <a:bodyPr>
            <a:normAutofit/>
          </a:bodyPr>
          <a:lstStyle/>
          <a:p>
            <a:pPr lvl="0"/>
            <a:r>
              <a:rPr lang="pt-BR" sz="6000" dirty="0"/>
              <a:t>Měření rychlosti</a:t>
            </a:r>
            <a:endParaRPr lang="cs-CZ" sz="6000" dirty="0" smtClean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4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67248602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179513" y="2426576"/>
            <a:ext cx="8784976" cy="4098768"/>
          </a:xfrm>
        </p:spPr>
        <p:txBody>
          <a:bodyPr>
            <a:normAutofit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cs-CZ" sz="3200" dirty="0" smtClean="0">
                <a:latin typeface="Calibri" pitchFamily="34" charset="0"/>
              </a:rPr>
              <a:t>Při měření průměrné rychlosti stačí určit celkovou dráhu a celkový čas pohybu a tyto údaje vydělit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cs-CZ" sz="3200" dirty="0" smtClean="0">
                <a:latin typeface="Calibri" pitchFamily="34" charset="0"/>
              </a:rPr>
              <a:t>Při </a:t>
            </a:r>
            <a:r>
              <a:rPr lang="cs-CZ" sz="3200" dirty="0">
                <a:latin typeface="Calibri" pitchFamily="34" charset="0"/>
              </a:rPr>
              <a:t>určování okamžité rychlosti bychom museli tento výpočet neustále opakovat po velmi krátkých časových úsecích – to je nepraktické, proto existují různé jiné možnosti pro určení okamžité rychlosti</a:t>
            </a: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5</a:t>
            </a:fld>
            <a:endParaRPr lang="cs-CZ" dirty="0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Měření okamžité rychlosti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36727333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179513" y="2426576"/>
            <a:ext cx="8784976" cy="4098768"/>
          </a:xfrm>
        </p:spPr>
        <p:txBody>
          <a:bodyPr>
            <a:normAutofit/>
          </a:bodyPr>
          <a:lstStyle/>
          <a:p>
            <a:pPr>
              <a:buFont typeface="Arial" panose="020B0604020202020204" pitchFamily="34" charset="0"/>
              <a:buChar char="•"/>
            </a:pPr>
            <a:endParaRPr lang="cs-CZ" sz="3200" dirty="0" smtClean="0">
              <a:latin typeface="Calibri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endParaRPr lang="cs-CZ" sz="3200" dirty="0">
              <a:latin typeface="Calibri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endParaRPr lang="cs-CZ" sz="3200" dirty="0" smtClean="0">
              <a:latin typeface="Calibri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endParaRPr lang="cs-CZ" sz="3200" dirty="0">
              <a:latin typeface="Calibri" pitchFamily="34" charset="0"/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6</a:t>
            </a:fld>
            <a:endParaRPr lang="cs-CZ" dirty="0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Tachometr</a:t>
            </a:r>
            <a:endParaRPr lang="cs-CZ" dirty="0"/>
          </a:p>
        </p:txBody>
      </p:sp>
      <p:grpSp>
        <p:nvGrpSpPr>
          <p:cNvPr id="6" name="Skupina 5"/>
          <p:cNvGrpSpPr/>
          <p:nvPr/>
        </p:nvGrpSpPr>
        <p:grpSpPr>
          <a:xfrm>
            <a:off x="224100" y="2006810"/>
            <a:ext cx="3627820" cy="2088232"/>
            <a:chOff x="368116" y="2006811"/>
            <a:chExt cx="3627820" cy="2088232"/>
          </a:xfrm>
        </p:grpSpPr>
        <p:pic>
          <p:nvPicPr>
            <p:cNvPr id="1028" name="Picture 4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68116" y="2006811"/>
              <a:ext cx="2942508" cy="208823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5" name="Obdélník 4"/>
            <p:cNvSpPr/>
            <p:nvPr/>
          </p:nvSpPr>
          <p:spPr>
            <a:xfrm>
              <a:off x="3253425" y="3623481"/>
              <a:ext cx="742511" cy="369332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r>
                <a:rPr lang="cs-CZ" dirty="0"/>
                <a:t>Obr. 1</a:t>
              </a:r>
            </a:p>
          </p:txBody>
        </p:sp>
      </p:grpSp>
      <p:grpSp>
        <p:nvGrpSpPr>
          <p:cNvPr id="7" name="Skupina 6"/>
          <p:cNvGrpSpPr/>
          <p:nvPr/>
        </p:nvGrpSpPr>
        <p:grpSpPr>
          <a:xfrm>
            <a:off x="3852087" y="2006811"/>
            <a:ext cx="2763557" cy="2088232"/>
            <a:chOff x="4211959" y="2006811"/>
            <a:chExt cx="2763557" cy="2088232"/>
          </a:xfrm>
        </p:grpSpPr>
        <p:pic>
          <p:nvPicPr>
            <p:cNvPr id="1030" name="Picture 6" descr="http://www.skoda742.estranky.cz/img/mid/634/tach-mph1672.jpg"/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211959" y="2006811"/>
              <a:ext cx="2088231" cy="2088232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1" name="Obdélník 10"/>
            <p:cNvSpPr/>
            <p:nvPr/>
          </p:nvSpPr>
          <p:spPr>
            <a:xfrm>
              <a:off x="6205753" y="3635732"/>
              <a:ext cx="769763" cy="369332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r>
                <a:rPr lang="cs-CZ" dirty="0"/>
                <a:t>Obr. </a:t>
              </a:r>
              <a:r>
                <a:rPr lang="cs-CZ" dirty="0" smtClean="0"/>
                <a:t>2</a:t>
              </a:r>
              <a:endParaRPr lang="cs-CZ" dirty="0"/>
            </a:p>
          </p:txBody>
        </p:sp>
      </p:grpSp>
      <p:grpSp>
        <p:nvGrpSpPr>
          <p:cNvPr id="8" name="Skupina 7"/>
          <p:cNvGrpSpPr/>
          <p:nvPr/>
        </p:nvGrpSpPr>
        <p:grpSpPr>
          <a:xfrm>
            <a:off x="6565961" y="2006810"/>
            <a:ext cx="2542543" cy="2088233"/>
            <a:chOff x="7236296" y="2006811"/>
            <a:chExt cx="2542543" cy="2088233"/>
          </a:xfrm>
        </p:grpSpPr>
        <p:pic>
          <p:nvPicPr>
            <p:cNvPr id="1032" name="Picture 8" descr="http://www.cyklomania.cz/imgs/products/Sigma/186700_Computer_SIGMA_BC_12_12_STS_wireless_main.jpg"/>
            <p:cNvPicPr>
              <a:picLocks noChangeAspect="1" noChangeArrowheads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7236296" y="2006811"/>
              <a:ext cx="2088232" cy="2088233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4" name="Obdélník 13"/>
            <p:cNvSpPr/>
            <p:nvPr/>
          </p:nvSpPr>
          <p:spPr>
            <a:xfrm>
              <a:off x="9009076" y="3645024"/>
              <a:ext cx="769763" cy="369332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r>
                <a:rPr lang="cs-CZ" dirty="0"/>
                <a:t>Obr. </a:t>
              </a:r>
              <a:r>
                <a:rPr lang="cs-CZ" dirty="0" smtClean="0"/>
                <a:t>3</a:t>
              </a:r>
              <a:endParaRPr lang="cs-CZ" dirty="0"/>
            </a:p>
          </p:txBody>
        </p:sp>
      </p:grpSp>
      <p:sp>
        <p:nvSpPr>
          <p:cNvPr id="17" name="Zástupný symbol pro obsah 1"/>
          <p:cNvSpPr txBox="1">
            <a:spLocks/>
          </p:cNvSpPr>
          <p:nvPr/>
        </p:nvSpPr>
        <p:spPr>
          <a:xfrm>
            <a:off x="179513" y="4221088"/>
            <a:ext cx="8784976" cy="2232247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 lnSpcReduction="20000"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576263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855663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46304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178308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10312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42316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74320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Font typeface="Arial" pitchFamily="34" charset="0"/>
              <a:buChar char="•"/>
            </a:pPr>
            <a:r>
              <a:rPr lang="cs-CZ" sz="3200" dirty="0" smtClean="0">
                <a:latin typeface="Calibri" pitchFamily="34" charset="0"/>
              </a:rPr>
              <a:t>Rychlost se určuje podle rychlosti otáčení kol</a:t>
            </a:r>
          </a:p>
          <a:p>
            <a:pPr>
              <a:buFont typeface="Arial" pitchFamily="34" charset="0"/>
              <a:buChar char="•"/>
            </a:pPr>
            <a:r>
              <a:rPr lang="cs-CZ" sz="3200" dirty="0" smtClean="0">
                <a:latin typeface="Calibri" pitchFamily="34" charset="0"/>
              </a:rPr>
              <a:t>Pokud mají pneumatiky vyšší vzorek, nebo jsou víc nahuštěné, je skutečná rychlost vyšší než naměřená</a:t>
            </a:r>
          </a:p>
          <a:p>
            <a:pPr>
              <a:buFont typeface="Arial" pitchFamily="34" charset="0"/>
              <a:buChar char="•"/>
            </a:pPr>
            <a:r>
              <a:rPr lang="cs-CZ" sz="3200" i="1" dirty="0" smtClean="0">
                <a:solidFill>
                  <a:schemeClr val="tx1">
                    <a:lumMod val="50000"/>
                    <a:lumOff val="50000"/>
                  </a:schemeClr>
                </a:solidFill>
                <a:latin typeface="Calibri" pitchFamily="34" charset="0"/>
              </a:rPr>
              <a:t>V zahraničí se můžeme setkat s jednotkou rychlosti </a:t>
            </a:r>
            <a:r>
              <a:rPr lang="cs-CZ" sz="3200" i="1" dirty="0" err="1" smtClean="0">
                <a:solidFill>
                  <a:schemeClr val="tx1">
                    <a:lumMod val="50000"/>
                    <a:lumOff val="50000"/>
                  </a:schemeClr>
                </a:solidFill>
                <a:latin typeface="Calibri" pitchFamily="34" charset="0"/>
              </a:rPr>
              <a:t>mph</a:t>
            </a:r>
            <a:r>
              <a:rPr lang="cs-CZ" sz="3200" i="1" dirty="0">
                <a:solidFill>
                  <a:schemeClr val="tx1">
                    <a:lumMod val="50000"/>
                    <a:lumOff val="50000"/>
                  </a:schemeClr>
                </a:solidFill>
                <a:latin typeface="Calibri" pitchFamily="34" charset="0"/>
              </a:rPr>
              <a:t> (</a:t>
            </a:r>
            <a:r>
              <a:rPr lang="cs-CZ" sz="3200" i="1" dirty="0" err="1">
                <a:solidFill>
                  <a:schemeClr val="tx1">
                    <a:lumMod val="50000"/>
                    <a:lumOff val="50000"/>
                  </a:schemeClr>
                </a:solidFill>
                <a:latin typeface="Calibri" pitchFamily="34" charset="0"/>
              </a:rPr>
              <a:t>Miles</a:t>
            </a:r>
            <a:r>
              <a:rPr lang="cs-CZ" sz="3200" i="1" dirty="0">
                <a:solidFill>
                  <a:schemeClr val="tx1">
                    <a:lumMod val="50000"/>
                    <a:lumOff val="50000"/>
                  </a:schemeClr>
                </a:solidFill>
                <a:latin typeface="Calibri" pitchFamily="34" charset="0"/>
              </a:rPr>
              <a:t> per </a:t>
            </a:r>
            <a:r>
              <a:rPr lang="cs-CZ" sz="3200" i="1" dirty="0" err="1">
                <a:solidFill>
                  <a:schemeClr val="tx1">
                    <a:lumMod val="50000"/>
                    <a:lumOff val="50000"/>
                  </a:schemeClr>
                </a:solidFill>
                <a:latin typeface="Calibri" pitchFamily="34" charset="0"/>
              </a:rPr>
              <a:t>hour</a:t>
            </a:r>
            <a:r>
              <a:rPr lang="cs-CZ" sz="3200" i="1" dirty="0">
                <a:solidFill>
                  <a:schemeClr val="tx1">
                    <a:lumMod val="50000"/>
                    <a:lumOff val="50000"/>
                  </a:schemeClr>
                </a:solidFill>
                <a:latin typeface="Calibri" pitchFamily="34" charset="0"/>
              </a:rPr>
              <a:t>) </a:t>
            </a:r>
            <a:r>
              <a:rPr lang="cs-CZ" sz="3200" i="1" dirty="0" smtClean="0">
                <a:solidFill>
                  <a:schemeClr val="tx1">
                    <a:lumMod val="50000"/>
                    <a:lumOff val="50000"/>
                  </a:schemeClr>
                </a:solidFill>
                <a:latin typeface="Calibri" pitchFamily="34" charset="0"/>
              </a:rPr>
              <a:t>  1 </a:t>
            </a:r>
            <a:r>
              <a:rPr lang="cs-CZ" sz="3200" i="1" dirty="0" err="1" smtClean="0">
                <a:solidFill>
                  <a:schemeClr val="tx1">
                    <a:lumMod val="50000"/>
                    <a:lumOff val="50000"/>
                  </a:schemeClr>
                </a:solidFill>
                <a:latin typeface="Calibri" pitchFamily="34" charset="0"/>
              </a:rPr>
              <a:t>mph</a:t>
            </a:r>
            <a:r>
              <a:rPr lang="cs-CZ" sz="3200" i="1" dirty="0" smtClean="0">
                <a:solidFill>
                  <a:schemeClr val="tx1">
                    <a:lumMod val="50000"/>
                    <a:lumOff val="50000"/>
                  </a:schemeClr>
                </a:solidFill>
                <a:latin typeface="Calibri" pitchFamily="34" charset="0"/>
              </a:rPr>
              <a:t> = 1,609 km/h</a:t>
            </a:r>
          </a:p>
          <a:p>
            <a:pPr>
              <a:buFont typeface="Arial" pitchFamily="34" charset="0"/>
              <a:buChar char="•"/>
            </a:pPr>
            <a:endParaRPr lang="cs-CZ" sz="3200" dirty="0" smtClean="0">
              <a:latin typeface="Calibri" pitchFamily="34" charset="0"/>
            </a:endParaRPr>
          </a:p>
          <a:p>
            <a:pPr>
              <a:buFont typeface="Arial" pitchFamily="34" charset="0"/>
              <a:buChar char="•"/>
            </a:pPr>
            <a:endParaRPr lang="cs-CZ" sz="3200" dirty="0" smtClean="0">
              <a:latin typeface="Calibri" pitchFamily="34" charset="0"/>
            </a:endParaRPr>
          </a:p>
          <a:p>
            <a:pPr>
              <a:buFont typeface="Arial" pitchFamily="34" charset="0"/>
              <a:buChar char="•"/>
            </a:pPr>
            <a:endParaRPr lang="cs-CZ" sz="3200" dirty="0" smtClean="0">
              <a:latin typeface="Calibri" pitchFamily="34" charset="0"/>
            </a:endParaRPr>
          </a:p>
          <a:p>
            <a:pPr>
              <a:buFont typeface="Arial" pitchFamily="34" charset="0"/>
              <a:buChar char="•"/>
            </a:pPr>
            <a:endParaRPr lang="cs-CZ" sz="3200" dirty="0" smtClean="0">
              <a:latin typeface="Calibri" pitchFamily="34" charset="0"/>
            </a:endParaRPr>
          </a:p>
          <a:p>
            <a:pPr>
              <a:buFont typeface="Arial" pitchFamily="34" charset="0"/>
              <a:buChar char="•"/>
            </a:pPr>
            <a:endParaRPr lang="cs-CZ" sz="3200" dirty="0" smtClean="0">
              <a:latin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721089810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179513" y="2426576"/>
            <a:ext cx="8784976" cy="4098768"/>
          </a:xfrm>
        </p:spPr>
        <p:txBody>
          <a:bodyPr>
            <a:normAutofit/>
          </a:bodyPr>
          <a:lstStyle/>
          <a:p>
            <a:pPr>
              <a:buFont typeface="Arial" panose="020B0604020202020204" pitchFamily="34" charset="0"/>
              <a:buChar char="•"/>
            </a:pPr>
            <a:endParaRPr lang="cs-CZ" sz="3200" dirty="0" smtClean="0">
              <a:latin typeface="Calibri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endParaRPr lang="cs-CZ" sz="3200" dirty="0">
              <a:latin typeface="Calibri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endParaRPr lang="cs-CZ" sz="3200" dirty="0" smtClean="0">
              <a:latin typeface="Calibri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endParaRPr lang="cs-CZ" sz="3200" dirty="0">
              <a:latin typeface="Calibri" pitchFamily="34" charset="0"/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7</a:t>
            </a:fld>
            <a:endParaRPr lang="cs-CZ" dirty="0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/>
              <a:t>Radar 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sz="3600" i="1" dirty="0" smtClean="0"/>
              <a:t>(</a:t>
            </a:r>
            <a:r>
              <a:rPr lang="cs-CZ" sz="3600" i="1" dirty="0" err="1"/>
              <a:t>Radio</a:t>
            </a:r>
            <a:r>
              <a:rPr lang="cs-CZ" sz="3600" i="1" dirty="0"/>
              <a:t> </a:t>
            </a:r>
            <a:r>
              <a:rPr lang="cs-CZ" sz="3600" i="1" dirty="0" err="1"/>
              <a:t>Detection</a:t>
            </a:r>
            <a:r>
              <a:rPr lang="cs-CZ" sz="3600" i="1" dirty="0"/>
              <a:t> And </a:t>
            </a:r>
            <a:r>
              <a:rPr lang="cs-CZ" sz="3600" i="1" dirty="0" err="1" smtClean="0"/>
              <a:t>Ranging</a:t>
            </a:r>
            <a:r>
              <a:rPr lang="cs-CZ" sz="3600" i="1" dirty="0" smtClean="0"/>
              <a:t>)</a:t>
            </a:r>
            <a:endParaRPr lang="cs-CZ" i="1" dirty="0"/>
          </a:p>
        </p:txBody>
      </p:sp>
      <p:sp>
        <p:nvSpPr>
          <p:cNvPr id="17" name="Zástupný symbol pro obsah 1"/>
          <p:cNvSpPr txBox="1">
            <a:spLocks/>
          </p:cNvSpPr>
          <p:nvPr/>
        </p:nvSpPr>
        <p:spPr>
          <a:xfrm>
            <a:off x="179513" y="4221088"/>
            <a:ext cx="8784976" cy="2232247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 lnSpcReduction="20000"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576263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855663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46304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178308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10312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42316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74320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Font typeface="Arial" pitchFamily="34" charset="0"/>
              <a:buChar char="•"/>
            </a:pPr>
            <a:r>
              <a:rPr lang="cs-CZ" sz="3200" dirty="0" smtClean="0">
                <a:latin typeface="Calibri" pitchFamily="34" charset="0"/>
              </a:rPr>
              <a:t>Vysílá a přijímá odražené rádiové vlny</a:t>
            </a:r>
          </a:p>
          <a:p>
            <a:pPr>
              <a:buFont typeface="Arial" pitchFamily="34" charset="0"/>
              <a:buChar char="•"/>
            </a:pPr>
            <a:r>
              <a:rPr lang="cs-CZ" sz="3200" dirty="0" smtClean="0">
                <a:latin typeface="Calibri" pitchFamily="34" charset="0"/>
              </a:rPr>
              <a:t>Využívá tzv. Dopplerův jev (změna vlnové délky a frekvence vlnění, které vydává pohybující se objekt)</a:t>
            </a:r>
          </a:p>
          <a:p>
            <a:pPr>
              <a:buFont typeface="Arial" pitchFamily="34" charset="0"/>
              <a:buChar char="•"/>
            </a:pPr>
            <a:r>
              <a:rPr lang="cs-CZ" sz="3200" i="1" dirty="0" smtClean="0">
                <a:solidFill>
                  <a:schemeClr val="tx1">
                    <a:lumMod val="50000"/>
                    <a:lumOff val="50000"/>
                  </a:schemeClr>
                </a:solidFill>
                <a:latin typeface="Calibri" pitchFamily="34" charset="0"/>
              </a:rPr>
              <a:t>Stejného jevu se využívá i při určování rychlostí pohybu hvězd</a:t>
            </a:r>
          </a:p>
          <a:p>
            <a:pPr>
              <a:buFont typeface="Arial" pitchFamily="34" charset="0"/>
              <a:buChar char="•"/>
            </a:pPr>
            <a:endParaRPr lang="cs-CZ" sz="3200" dirty="0" smtClean="0">
              <a:latin typeface="Calibri" pitchFamily="34" charset="0"/>
            </a:endParaRPr>
          </a:p>
          <a:p>
            <a:pPr>
              <a:buFont typeface="Arial" pitchFamily="34" charset="0"/>
              <a:buChar char="•"/>
            </a:pPr>
            <a:endParaRPr lang="cs-CZ" sz="3200" dirty="0" smtClean="0">
              <a:latin typeface="Calibri" pitchFamily="34" charset="0"/>
            </a:endParaRPr>
          </a:p>
          <a:p>
            <a:pPr>
              <a:buFont typeface="Arial" pitchFamily="34" charset="0"/>
              <a:buChar char="•"/>
            </a:pPr>
            <a:endParaRPr lang="cs-CZ" sz="3200" dirty="0" smtClean="0">
              <a:latin typeface="Calibri" pitchFamily="34" charset="0"/>
            </a:endParaRPr>
          </a:p>
          <a:p>
            <a:pPr>
              <a:buFont typeface="Arial" pitchFamily="34" charset="0"/>
              <a:buChar char="•"/>
            </a:pPr>
            <a:endParaRPr lang="cs-CZ" sz="3200" dirty="0" smtClean="0">
              <a:latin typeface="Calibri" pitchFamily="34" charset="0"/>
            </a:endParaRPr>
          </a:p>
          <a:p>
            <a:pPr>
              <a:buFont typeface="Arial" pitchFamily="34" charset="0"/>
              <a:buChar char="•"/>
            </a:pPr>
            <a:endParaRPr lang="cs-CZ" sz="3200" dirty="0" smtClean="0">
              <a:latin typeface="Calibri" pitchFamily="34" charset="0"/>
            </a:endParaRPr>
          </a:p>
        </p:txBody>
      </p:sp>
      <p:grpSp>
        <p:nvGrpSpPr>
          <p:cNvPr id="5" name="Skupina 4"/>
          <p:cNvGrpSpPr/>
          <p:nvPr/>
        </p:nvGrpSpPr>
        <p:grpSpPr>
          <a:xfrm>
            <a:off x="683568" y="2006811"/>
            <a:ext cx="3528392" cy="2088232"/>
            <a:chOff x="4139952" y="2006811"/>
            <a:chExt cx="3528392" cy="2088232"/>
          </a:xfrm>
        </p:grpSpPr>
        <p:sp>
          <p:nvSpPr>
            <p:cNvPr id="12" name="Obdélník 11"/>
            <p:cNvSpPr/>
            <p:nvPr/>
          </p:nvSpPr>
          <p:spPr>
            <a:xfrm>
              <a:off x="6882551" y="3645024"/>
              <a:ext cx="785793" cy="369332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r>
                <a:rPr lang="cs-CZ" dirty="0"/>
                <a:t>Obr. </a:t>
              </a:r>
              <a:r>
                <a:rPr lang="cs-CZ" dirty="0" smtClean="0"/>
                <a:t>4</a:t>
              </a:r>
              <a:endParaRPr lang="cs-CZ" dirty="0"/>
            </a:p>
          </p:txBody>
        </p:sp>
        <p:pic>
          <p:nvPicPr>
            <p:cNvPr id="1026" name="Picture 2" descr="http://img.cz.prg.cmestatic.com/media/images/original/Apr2012/965951.jpg?b737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139952" y="2006811"/>
              <a:ext cx="2782569" cy="2088232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grpSp>
        <p:nvGrpSpPr>
          <p:cNvPr id="6" name="Skupina 5"/>
          <p:cNvGrpSpPr/>
          <p:nvPr/>
        </p:nvGrpSpPr>
        <p:grpSpPr>
          <a:xfrm>
            <a:off x="4749528" y="2006811"/>
            <a:ext cx="3566888" cy="2088232"/>
            <a:chOff x="3381376" y="2006811"/>
            <a:chExt cx="3566888" cy="2088232"/>
          </a:xfrm>
        </p:grpSpPr>
        <p:sp>
          <p:nvSpPr>
            <p:cNvPr id="13" name="Obdélník 12"/>
            <p:cNvSpPr/>
            <p:nvPr/>
          </p:nvSpPr>
          <p:spPr>
            <a:xfrm>
              <a:off x="6162471" y="3645024"/>
              <a:ext cx="785793" cy="369332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r>
                <a:rPr lang="cs-CZ" dirty="0"/>
                <a:t>Obr. </a:t>
              </a:r>
              <a:r>
                <a:rPr lang="cs-CZ" dirty="0" smtClean="0"/>
                <a:t>5</a:t>
              </a:r>
              <a:endParaRPr lang="cs-CZ" dirty="0"/>
            </a:p>
          </p:txBody>
        </p:sp>
        <p:pic>
          <p:nvPicPr>
            <p:cNvPr id="1028" name="Picture 4" descr="Policie - radar - ilustra&amp;ccaron;ní foto"/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381376" y="2006811"/>
              <a:ext cx="2791752" cy="2088232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3768234472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179513" y="2426576"/>
            <a:ext cx="8784976" cy="4098768"/>
          </a:xfrm>
        </p:spPr>
        <p:txBody>
          <a:bodyPr>
            <a:normAutofit/>
          </a:bodyPr>
          <a:lstStyle/>
          <a:p>
            <a:pPr>
              <a:buFont typeface="Arial" panose="020B0604020202020204" pitchFamily="34" charset="0"/>
              <a:buChar char="•"/>
            </a:pPr>
            <a:endParaRPr lang="cs-CZ" sz="3200" dirty="0" smtClean="0">
              <a:latin typeface="Calibri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endParaRPr lang="cs-CZ" sz="3200" dirty="0">
              <a:latin typeface="Calibri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endParaRPr lang="cs-CZ" sz="3200" dirty="0" smtClean="0">
              <a:latin typeface="Calibri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endParaRPr lang="cs-CZ" sz="3200" dirty="0">
              <a:latin typeface="Calibri" pitchFamily="34" charset="0"/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8</a:t>
            </a:fld>
            <a:endParaRPr lang="cs-CZ" dirty="0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Anemometr</a:t>
            </a:r>
            <a:endParaRPr lang="cs-CZ" i="1" dirty="0"/>
          </a:p>
        </p:txBody>
      </p:sp>
      <p:sp>
        <p:nvSpPr>
          <p:cNvPr id="17" name="Zástupný symbol pro obsah 1"/>
          <p:cNvSpPr txBox="1">
            <a:spLocks/>
          </p:cNvSpPr>
          <p:nvPr/>
        </p:nvSpPr>
        <p:spPr>
          <a:xfrm>
            <a:off x="179513" y="4221088"/>
            <a:ext cx="8784976" cy="2232247"/>
          </a:xfrm>
          <a:prstGeom prst="rect">
            <a:avLst/>
          </a:prstGeom>
        </p:spPr>
        <p:txBody>
          <a:bodyPr vert="horz" lIns="91440" tIns="45720" rIns="91440" bIns="45720" rtlCol="0">
            <a:normAutofit lnSpcReduction="10000"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576263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855663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46304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178308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10312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42316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74320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Font typeface="Arial" pitchFamily="34" charset="0"/>
              <a:buChar char="•"/>
            </a:pPr>
            <a:r>
              <a:rPr lang="cs-CZ" sz="3200" dirty="0" smtClean="0">
                <a:latin typeface="Calibri" pitchFamily="34" charset="0"/>
              </a:rPr>
              <a:t>Přístroj k měření rychlosti větru</a:t>
            </a:r>
          </a:p>
          <a:p>
            <a:pPr>
              <a:buFont typeface="Arial" pitchFamily="34" charset="0"/>
              <a:buChar char="•"/>
            </a:pPr>
            <a:r>
              <a:rPr lang="cs-CZ" sz="3200" dirty="0" smtClean="0">
                <a:latin typeface="Calibri" pitchFamily="34" charset="0"/>
              </a:rPr>
              <a:t>Rychlost otáčení vrtulky se přenáší na ukazatel</a:t>
            </a:r>
          </a:p>
          <a:p>
            <a:pPr>
              <a:buFont typeface="Arial" pitchFamily="34" charset="0"/>
              <a:buChar char="•"/>
            </a:pPr>
            <a:r>
              <a:rPr lang="cs-CZ" sz="3200" i="1" dirty="0" smtClean="0">
                <a:solidFill>
                  <a:schemeClr val="tx1">
                    <a:lumMod val="50000"/>
                    <a:lumOff val="50000"/>
                  </a:schemeClr>
                </a:solidFill>
                <a:latin typeface="Calibri" pitchFamily="34" charset="0"/>
              </a:rPr>
              <a:t>Stejným způsobem se měří např. rychlost proudění benzínu u čerpacích stanic</a:t>
            </a:r>
          </a:p>
          <a:p>
            <a:pPr>
              <a:buFont typeface="Arial" pitchFamily="34" charset="0"/>
              <a:buChar char="•"/>
            </a:pPr>
            <a:endParaRPr lang="cs-CZ" sz="3200" dirty="0" smtClean="0">
              <a:latin typeface="Calibri" pitchFamily="34" charset="0"/>
            </a:endParaRPr>
          </a:p>
          <a:p>
            <a:pPr>
              <a:buFont typeface="Arial" pitchFamily="34" charset="0"/>
              <a:buChar char="•"/>
            </a:pPr>
            <a:endParaRPr lang="cs-CZ" sz="3200" dirty="0" smtClean="0">
              <a:latin typeface="Calibri" pitchFamily="34" charset="0"/>
            </a:endParaRPr>
          </a:p>
          <a:p>
            <a:pPr>
              <a:buFont typeface="Arial" pitchFamily="34" charset="0"/>
              <a:buChar char="•"/>
            </a:pPr>
            <a:endParaRPr lang="cs-CZ" sz="3200" dirty="0" smtClean="0">
              <a:latin typeface="Calibri" pitchFamily="34" charset="0"/>
            </a:endParaRPr>
          </a:p>
          <a:p>
            <a:pPr>
              <a:buFont typeface="Arial" pitchFamily="34" charset="0"/>
              <a:buChar char="•"/>
            </a:pPr>
            <a:endParaRPr lang="cs-CZ" sz="3200" dirty="0" smtClean="0">
              <a:latin typeface="Calibri" pitchFamily="34" charset="0"/>
            </a:endParaRPr>
          </a:p>
          <a:p>
            <a:pPr>
              <a:buFont typeface="Arial" pitchFamily="34" charset="0"/>
              <a:buChar char="•"/>
            </a:pPr>
            <a:endParaRPr lang="cs-CZ" sz="3200" dirty="0" smtClean="0">
              <a:latin typeface="Calibri" pitchFamily="34" charset="0"/>
            </a:endParaRPr>
          </a:p>
        </p:txBody>
      </p:sp>
      <p:grpSp>
        <p:nvGrpSpPr>
          <p:cNvPr id="5" name="Skupina 4"/>
          <p:cNvGrpSpPr/>
          <p:nvPr/>
        </p:nvGrpSpPr>
        <p:grpSpPr>
          <a:xfrm>
            <a:off x="1043608" y="2006811"/>
            <a:ext cx="3498095" cy="2088232"/>
            <a:chOff x="1499658" y="2006811"/>
            <a:chExt cx="3498095" cy="2088232"/>
          </a:xfrm>
        </p:grpSpPr>
        <p:pic>
          <p:nvPicPr>
            <p:cNvPr id="3074" name="Picture 2" descr="http://www.cbfaltus.cz/foto/6007_anemometr.jpg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499658" y="2006811"/>
              <a:ext cx="2784309" cy="2088232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3" name="Obdélník 12"/>
            <p:cNvSpPr/>
            <p:nvPr/>
          </p:nvSpPr>
          <p:spPr>
            <a:xfrm>
              <a:off x="4211960" y="3635732"/>
              <a:ext cx="785793" cy="369332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r>
                <a:rPr lang="cs-CZ" dirty="0"/>
                <a:t>Obr. </a:t>
              </a:r>
              <a:r>
                <a:rPr lang="cs-CZ" dirty="0" smtClean="0"/>
                <a:t>6</a:t>
              </a:r>
              <a:endParaRPr lang="cs-CZ" dirty="0"/>
            </a:p>
          </p:txBody>
        </p:sp>
      </p:grpSp>
      <p:grpSp>
        <p:nvGrpSpPr>
          <p:cNvPr id="6" name="Skupina 5"/>
          <p:cNvGrpSpPr/>
          <p:nvPr/>
        </p:nvGrpSpPr>
        <p:grpSpPr>
          <a:xfrm>
            <a:off x="5452389" y="2006811"/>
            <a:ext cx="1999931" cy="2088232"/>
            <a:chOff x="3868213" y="2006811"/>
            <a:chExt cx="1999931" cy="2088232"/>
          </a:xfrm>
        </p:grpSpPr>
        <p:pic>
          <p:nvPicPr>
            <p:cNvPr id="3076" name="Picture 4" descr="http://www.e-pristroje.cz/pictures/meteo/m302-1.jpg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868213" y="2006811"/>
              <a:ext cx="1566174" cy="2088232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6" name="Obdélník 15"/>
            <p:cNvSpPr/>
            <p:nvPr/>
          </p:nvSpPr>
          <p:spPr>
            <a:xfrm>
              <a:off x="5082351" y="3645024"/>
              <a:ext cx="785793" cy="369332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r>
                <a:rPr lang="cs-CZ" dirty="0"/>
                <a:t>Obr. </a:t>
              </a:r>
              <a:r>
                <a:rPr lang="cs-CZ" dirty="0" smtClean="0"/>
                <a:t>7</a:t>
              </a:r>
              <a:endParaRPr lang="cs-CZ" dirty="0"/>
            </a:p>
          </p:txBody>
        </p:sp>
      </p:grpSp>
    </p:spTree>
    <p:extLst>
      <p:ext uri="{BB962C8B-B14F-4D97-AF65-F5344CB8AC3E}">
        <p14:creationId xmlns:p14="http://schemas.microsoft.com/office/powerpoint/2010/main" val="4022387102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179513" y="2426576"/>
            <a:ext cx="8784976" cy="4098768"/>
          </a:xfrm>
        </p:spPr>
        <p:txBody>
          <a:bodyPr>
            <a:normAutofit/>
          </a:bodyPr>
          <a:lstStyle/>
          <a:p>
            <a:pPr>
              <a:buFont typeface="Arial" panose="020B0604020202020204" pitchFamily="34" charset="0"/>
              <a:buChar char="•"/>
            </a:pPr>
            <a:endParaRPr lang="cs-CZ" sz="3200" dirty="0" smtClean="0">
              <a:latin typeface="Calibri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endParaRPr lang="cs-CZ" sz="3200" dirty="0">
              <a:latin typeface="Calibri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endParaRPr lang="cs-CZ" sz="3200" dirty="0" smtClean="0">
              <a:latin typeface="Calibri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endParaRPr lang="cs-CZ" sz="3200" dirty="0">
              <a:latin typeface="Calibri" pitchFamily="34" charset="0"/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9</a:t>
            </a:fld>
            <a:endParaRPr lang="cs-CZ" dirty="0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GPS</a:t>
            </a:r>
            <a:br>
              <a:rPr lang="cs-CZ" dirty="0" smtClean="0"/>
            </a:br>
            <a:r>
              <a:rPr lang="cs-CZ" i="1" dirty="0"/>
              <a:t>(</a:t>
            </a:r>
            <a:r>
              <a:rPr lang="cs-CZ" i="1" dirty="0" err="1"/>
              <a:t>Global</a:t>
            </a:r>
            <a:r>
              <a:rPr lang="cs-CZ" i="1" dirty="0"/>
              <a:t> </a:t>
            </a:r>
            <a:r>
              <a:rPr lang="cs-CZ" i="1" dirty="0" err="1"/>
              <a:t>Positioning</a:t>
            </a:r>
            <a:r>
              <a:rPr lang="cs-CZ" i="1" dirty="0"/>
              <a:t> </a:t>
            </a:r>
            <a:r>
              <a:rPr lang="cs-CZ" i="1" dirty="0" err="1"/>
              <a:t>System</a:t>
            </a:r>
            <a:r>
              <a:rPr lang="cs-CZ" i="1" dirty="0"/>
              <a:t>)</a:t>
            </a:r>
          </a:p>
        </p:txBody>
      </p:sp>
      <p:sp>
        <p:nvSpPr>
          <p:cNvPr id="17" name="Zástupný symbol pro obsah 1"/>
          <p:cNvSpPr txBox="1">
            <a:spLocks/>
          </p:cNvSpPr>
          <p:nvPr/>
        </p:nvSpPr>
        <p:spPr>
          <a:xfrm>
            <a:off x="179513" y="4221088"/>
            <a:ext cx="8784976" cy="2232247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 lnSpcReduction="20000"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576263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855663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46304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178308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10312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42316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74320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Font typeface="Arial" pitchFamily="34" charset="0"/>
              <a:buChar char="•"/>
            </a:pPr>
            <a:r>
              <a:rPr lang="cs-CZ" sz="3200" dirty="0" smtClean="0">
                <a:latin typeface="Calibri" pitchFamily="34" charset="0"/>
              </a:rPr>
              <a:t>Elektronické </a:t>
            </a:r>
            <a:r>
              <a:rPr lang="cs-CZ" sz="3200" dirty="0">
                <a:latin typeface="Calibri" pitchFamily="34" charset="0"/>
              </a:rPr>
              <a:t>rádiové </a:t>
            </a:r>
            <a:r>
              <a:rPr lang="cs-CZ" sz="3200" dirty="0" smtClean="0">
                <a:latin typeface="Calibri" pitchFamily="34" charset="0"/>
              </a:rPr>
              <a:t>přijímače na </a:t>
            </a:r>
            <a:r>
              <a:rPr lang="cs-CZ" sz="3200" dirty="0">
                <a:latin typeface="Calibri" pitchFamily="34" charset="0"/>
              </a:rPr>
              <a:t>základě odeslaných signálů z družic umožňují vypočítat jejich </a:t>
            </a:r>
            <a:r>
              <a:rPr lang="cs-CZ" sz="3200" dirty="0" smtClean="0">
                <a:latin typeface="Calibri" pitchFamily="34" charset="0"/>
              </a:rPr>
              <a:t>polohu a rychlost</a:t>
            </a:r>
            <a:endParaRPr lang="cs-CZ" sz="3200" dirty="0">
              <a:latin typeface="Calibri" pitchFamily="34" charset="0"/>
            </a:endParaRPr>
          </a:p>
          <a:p>
            <a:pPr>
              <a:buFont typeface="Arial" pitchFamily="34" charset="0"/>
              <a:buChar char="•"/>
            </a:pPr>
            <a:r>
              <a:rPr lang="cs-CZ" sz="3200" i="1" dirty="0" smtClean="0">
                <a:solidFill>
                  <a:schemeClr val="tx1">
                    <a:lumMod val="50000"/>
                    <a:lumOff val="50000"/>
                  </a:schemeClr>
                </a:solidFill>
                <a:latin typeface="Calibri" pitchFamily="34" charset="0"/>
              </a:rPr>
              <a:t>Signál vysílá 32 družic, které obíhají zemi ve výšce</a:t>
            </a:r>
            <a:br>
              <a:rPr lang="cs-CZ" sz="3200" i="1" dirty="0" smtClean="0">
                <a:solidFill>
                  <a:schemeClr val="tx1">
                    <a:lumMod val="50000"/>
                    <a:lumOff val="50000"/>
                  </a:schemeClr>
                </a:solidFill>
                <a:latin typeface="Calibri" pitchFamily="34" charset="0"/>
              </a:rPr>
            </a:br>
            <a:r>
              <a:rPr lang="cs-CZ" sz="3200" i="1" dirty="0" smtClean="0">
                <a:solidFill>
                  <a:schemeClr val="tx1">
                    <a:lumMod val="50000"/>
                    <a:lumOff val="50000"/>
                  </a:schemeClr>
                </a:solidFill>
                <a:latin typeface="Calibri" pitchFamily="34" charset="0"/>
              </a:rPr>
              <a:t>20 200 km rychlostí 3,8 km/s jednou za 11 h 58 min.</a:t>
            </a:r>
          </a:p>
          <a:p>
            <a:pPr>
              <a:buFont typeface="Arial" pitchFamily="34" charset="0"/>
              <a:buChar char="•"/>
            </a:pPr>
            <a:endParaRPr lang="cs-CZ" sz="3200" dirty="0" smtClean="0">
              <a:latin typeface="Calibri" pitchFamily="34" charset="0"/>
            </a:endParaRPr>
          </a:p>
          <a:p>
            <a:pPr>
              <a:buFont typeface="Arial" pitchFamily="34" charset="0"/>
              <a:buChar char="•"/>
            </a:pPr>
            <a:endParaRPr lang="cs-CZ" sz="3200" dirty="0" smtClean="0">
              <a:latin typeface="Calibri" pitchFamily="34" charset="0"/>
            </a:endParaRPr>
          </a:p>
          <a:p>
            <a:pPr>
              <a:buFont typeface="Arial" pitchFamily="34" charset="0"/>
              <a:buChar char="•"/>
            </a:pPr>
            <a:endParaRPr lang="cs-CZ" sz="3200" dirty="0" smtClean="0">
              <a:latin typeface="Calibri" pitchFamily="34" charset="0"/>
            </a:endParaRPr>
          </a:p>
          <a:p>
            <a:pPr>
              <a:buFont typeface="Arial" pitchFamily="34" charset="0"/>
              <a:buChar char="•"/>
            </a:pPr>
            <a:endParaRPr lang="cs-CZ" sz="3200" dirty="0" smtClean="0">
              <a:latin typeface="Calibri" pitchFamily="34" charset="0"/>
            </a:endParaRPr>
          </a:p>
          <a:p>
            <a:pPr>
              <a:buFont typeface="Arial" pitchFamily="34" charset="0"/>
              <a:buChar char="•"/>
            </a:pPr>
            <a:endParaRPr lang="cs-CZ" sz="3200" dirty="0" smtClean="0">
              <a:latin typeface="Calibri" pitchFamily="34" charset="0"/>
            </a:endParaRPr>
          </a:p>
        </p:txBody>
      </p:sp>
      <p:grpSp>
        <p:nvGrpSpPr>
          <p:cNvPr id="7" name="Skupina 6"/>
          <p:cNvGrpSpPr/>
          <p:nvPr/>
        </p:nvGrpSpPr>
        <p:grpSpPr>
          <a:xfrm>
            <a:off x="179512" y="2006812"/>
            <a:ext cx="2802017" cy="2088232"/>
            <a:chOff x="2843808" y="2006812"/>
            <a:chExt cx="2802017" cy="2088232"/>
          </a:xfrm>
        </p:grpSpPr>
        <p:pic>
          <p:nvPicPr>
            <p:cNvPr id="4098" name="Picture 2" descr="GPS satelity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843808" y="2006812"/>
              <a:ext cx="2088232" cy="2088232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4" name="Obdélník 13"/>
            <p:cNvSpPr/>
            <p:nvPr/>
          </p:nvSpPr>
          <p:spPr>
            <a:xfrm>
              <a:off x="4860032" y="3645024"/>
              <a:ext cx="785793" cy="369332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r>
                <a:rPr lang="cs-CZ" dirty="0"/>
                <a:t>Obr. </a:t>
              </a:r>
              <a:r>
                <a:rPr lang="cs-CZ" dirty="0" smtClean="0"/>
                <a:t>8</a:t>
              </a:r>
              <a:endParaRPr lang="cs-CZ" dirty="0"/>
            </a:p>
          </p:txBody>
        </p:sp>
      </p:grpSp>
      <p:grpSp>
        <p:nvGrpSpPr>
          <p:cNvPr id="8" name="Skupina 7"/>
          <p:cNvGrpSpPr/>
          <p:nvPr/>
        </p:nvGrpSpPr>
        <p:grpSpPr>
          <a:xfrm>
            <a:off x="2915816" y="2006813"/>
            <a:ext cx="2286283" cy="2286284"/>
            <a:chOff x="3059832" y="2006813"/>
            <a:chExt cx="2286283" cy="2286284"/>
          </a:xfrm>
        </p:grpSpPr>
        <p:pic>
          <p:nvPicPr>
            <p:cNvPr id="4100" name="Picture 4" descr="http://www.g-obchod.cz/obrazek/6698-GPS_navigace_TomTom_XXL_IQ_Routes_EU_bez_TMC_.jpg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059832" y="2006813"/>
              <a:ext cx="2286283" cy="2286284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8" name="Obdélník 17"/>
            <p:cNvSpPr/>
            <p:nvPr/>
          </p:nvSpPr>
          <p:spPr>
            <a:xfrm>
              <a:off x="3779912" y="3861048"/>
              <a:ext cx="785793" cy="369332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r>
                <a:rPr lang="cs-CZ" dirty="0"/>
                <a:t>Obr. </a:t>
              </a:r>
              <a:r>
                <a:rPr lang="cs-CZ" dirty="0" smtClean="0"/>
                <a:t>9</a:t>
              </a:r>
              <a:endParaRPr lang="cs-CZ" dirty="0"/>
            </a:p>
          </p:txBody>
        </p:sp>
      </p:grpSp>
      <p:grpSp>
        <p:nvGrpSpPr>
          <p:cNvPr id="9" name="Skupina 8"/>
          <p:cNvGrpSpPr/>
          <p:nvPr/>
        </p:nvGrpSpPr>
        <p:grpSpPr>
          <a:xfrm>
            <a:off x="5436096" y="2006812"/>
            <a:ext cx="3588979" cy="2088231"/>
            <a:chOff x="6466977" y="2006812"/>
            <a:chExt cx="3588979" cy="2088231"/>
          </a:xfrm>
        </p:grpSpPr>
        <p:pic>
          <p:nvPicPr>
            <p:cNvPr id="4102" name="Picture 6" descr="http://www.fisherman.cz/system/files/field/image/2012/12/352/echolot_s_gps_na_lodi.jpg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466977" y="2006812"/>
              <a:ext cx="2785543" cy="2088231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9" name="Obdélník 18"/>
            <p:cNvSpPr/>
            <p:nvPr/>
          </p:nvSpPr>
          <p:spPr>
            <a:xfrm>
              <a:off x="9186807" y="3635732"/>
              <a:ext cx="869149" cy="369332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r>
                <a:rPr lang="cs-CZ" dirty="0"/>
                <a:t>Obr. </a:t>
              </a:r>
              <a:r>
                <a:rPr lang="cs-CZ" dirty="0" smtClean="0"/>
                <a:t>10</a:t>
              </a:r>
              <a:endParaRPr lang="cs-CZ" dirty="0"/>
            </a:p>
          </p:txBody>
        </p:sp>
      </p:grpSp>
    </p:spTree>
    <p:extLst>
      <p:ext uri="{BB962C8B-B14F-4D97-AF65-F5344CB8AC3E}">
        <p14:creationId xmlns:p14="http://schemas.microsoft.com/office/powerpoint/2010/main" val="2667816820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179513" y="2426576"/>
            <a:ext cx="8784976" cy="4098768"/>
          </a:xfrm>
        </p:spPr>
        <p:txBody>
          <a:bodyPr>
            <a:normAutofit/>
          </a:bodyPr>
          <a:lstStyle/>
          <a:p>
            <a:pPr>
              <a:buFont typeface="Arial" panose="020B0604020202020204" pitchFamily="34" charset="0"/>
              <a:buChar char="•"/>
            </a:pPr>
            <a:endParaRPr lang="cs-CZ" sz="3200" dirty="0" smtClean="0">
              <a:latin typeface="Calibri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endParaRPr lang="cs-CZ" sz="3200" dirty="0" smtClean="0">
              <a:latin typeface="Calibri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endParaRPr lang="cs-CZ" sz="3200" dirty="0" smtClean="0">
              <a:latin typeface="Calibri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endParaRPr lang="cs-CZ" sz="3200" dirty="0">
              <a:latin typeface="Calibri" pitchFamily="34" charset="0"/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10</a:t>
            </a:fld>
            <a:endParaRPr lang="cs-CZ" dirty="0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err="1" smtClean="0"/>
              <a:t>Pitotova</a:t>
            </a:r>
            <a:r>
              <a:rPr lang="cs-CZ" dirty="0" smtClean="0"/>
              <a:t> trubice</a:t>
            </a:r>
            <a:endParaRPr lang="cs-CZ" i="1" dirty="0"/>
          </a:p>
        </p:txBody>
      </p:sp>
      <p:sp>
        <p:nvSpPr>
          <p:cNvPr id="17" name="Zástupný symbol pro obsah 1"/>
          <p:cNvSpPr txBox="1">
            <a:spLocks/>
          </p:cNvSpPr>
          <p:nvPr/>
        </p:nvSpPr>
        <p:spPr>
          <a:xfrm>
            <a:off x="179513" y="4221088"/>
            <a:ext cx="8784976" cy="2232247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 lnSpcReduction="10000"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576263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855663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46304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178308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10312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42316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74320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Font typeface="Arial" pitchFamily="34" charset="0"/>
              <a:buChar char="•"/>
            </a:pPr>
            <a:r>
              <a:rPr lang="cs-CZ" sz="3200" dirty="0" smtClean="0">
                <a:latin typeface="Calibri" pitchFamily="34" charset="0"/>
              </a:rPr>
              <a:t>Na základě rozdílu tlaků mezi</a:t>
            </a:r>
            <a:br>
              <a:rPr lang="cs-CZ" sz="3200" dirty="0" smtClean="0">
                <a:latin typeface="Calibri" pitchFamily="34" charset="0"/>
              </a:rPr>
            </a:br>
            <a:r>
              <a:rPr lang="cs-CZ" sz="3200" dirty="0" smtClean="0">
                <a:latin typeface="Calibri" pitchFamily="34" charset="0"/>
              </a:rPr>
              <a:t>svislým a vodorovným </a:t>
            </a:r>
            <a:br>
              <a:rPr lang="cs-CZ" sz="3200" dirty="0" smtClean="0">
                <a:latin typeface="Calibri" pitchFamily="34" charset="0"/>
              </a:rPr>
            </a:br>
            <a:r>
              <a:rPr lang="cs-CZ" sz="3200" dirty="0" smtClean="0">
                <a:latin typeface="Calibri" pitchFamily="34" charset="0"/>
              </a:rPr>
              <a:t>ramenem se dá určit rychlost </a:t>
            </a:r>
            <a:br>
              <a:rPr lang="cs-CZ" sz="3200" dirty="0" smtClean="0">
                <a:latin typeface="Calibri" pitchFamily="34" charset="0"/>
              </a:rPr>
            </a:br>
            <a:r>
              <a:rPr lang="cs-CZ" sz="3200" dirty="0" smtClean="0">
                <a:latin typeface="Calibri" pitchFamily="34" charset="0"/>
              </a:rPr>
              <a:t>proudění tekutiny </a:t>
            </a:r>
            <a:br>
              <a:rPr lang="cs-CZ" sz="3200" dirty="0" smtClean="0">
                <a:latin typeface="Calibri" pitchFamily="34" charset="0"/>
              </a:rPr>
            </a:br>
            <a:r>
              <a:rPr lang="cs-CZ" sz="3200" dirty="0" smtClean="0">
                <a:latin typeface="Calibri" pitchFamily="34" charset="0"/>
              </a:rPr>
              <a:t>(např. vzduchu)</a:t>
            </a:r>
          </a:p>
          <a:p>
            <a:pPr>
              <a:buFont typeface="Arial" pitchFamily="34" charset="0"/>
              <a:buChar char="•"/>
            </a:pPr>
            <a:endParaRPr lang="cs-CZ" sz="3200" dirty="0" smtClean="0">
              <a:latin typeface="Calibri" pitchFamily="34" charset="0"/>
            </a:endParaRPr>
          </a:p>
          <a:p>
            <a:pPr>
              <a:buFont typeface="Arial" pitchFamily="34" charset="0"/>
              <a:buChar char="•"/>
            </a:pPr>
            <a:endParaRPr lang="cs-CZ" sz="3200" dirty="0" smtClean="0">
              <a:latin typeface="Calibri" pitchFamily="34" charset="0"/>
            </a:endParaRPr>
          </a:p>
        </p:txBody>
      </p:sp>
      <p:grpSp>
        <p:nvGrpSpPr>
          <p:cNvPr id="5" name="Skupina 4"/>
          <p:cNvGrpSpPr/>
          <p:nvPr/>
        </p:nvGrpSpPr>
        <p:grpSpPr>
          <a:xfrm>
            <a:off x="323528" y="2094437"/>
            <a:ext cx="5339231" cy="1733022"/>
            <a:chOff x="300769" y="1938569"/>
            <a:chExt cx="5339231" cy="1733022"/>
          </a:xfrm>
        </p:grpSpPr>
        <p:pic>
          <p:nvPicPr>
            <p:cNvPr id="5122" name="Picture 2" descr="mclaren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00769" y="1938569"/>
              <a:ext cx="5339231" cy="1346415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20" name="Obdélník 19"/>
            <p:cNvSpPr/>
            <p:nvPr/>
          </p:nvSpPr>
          <p:spPr>
            <a:xfrm>
              <a:off x="2535809" y="3302259"/>
              <a:ext cx="822661" cy="369332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r>
                <a:rPr lang="cs-CZ" dirty="0"/>
                <a:t>Obr. </a:t>
              </a:r>
              <a:r>
                <a:rPr lang="cs-CZ" dirty="0" smtClean="0"/>
                <a:t>11</a:t>
              </a:r>
              <a:endParaRPr lang="cs-CZ" dirty="0"/>
            </a:p>
          </p:txBody>
        </p:sp>
      </p:grpSp>
      <p:grpSp>
        <p:nvGrpSpPr>
          <p:cNvPr id="6" name="Skupina 5"/>
          <p:cNvGrpSpPr/>
          <p:nvPr/>
        </p:nvGrpSpPr>
        <p:grpSpPr>
          <a:xfrm>
            <a:off x="6012160" y="1916833"/>
            <a:ext cx="2796737" cy="2376263"/>
            <a:chOff x="6012160" y="1916833"/>
            <a:chExt cx="2796737" cy="2376263"/>
          </a:xfrm>
        </p:grpSpPr>
        <p:pic>
          <p:nvPicPr>
            <p:cNvPr id="5126" name="Picture 6" descr="Luxusní tryská&amp;ccaron; Embraer Legacy 600"/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012160" y="1916833"/>
              <a:ext cx="2796737" cy="2088231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21" name="Obdélník 20"/>
            <p:cNvSpPr/>
            <p:nvPr/>
          </p:nvSpPr>
          <p:spPr>
            <a:xfrm>
              <a:off x="6987066" y="3923764"/>
              <a:ext cx="849913" cy="369332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r>
                <a:rPr lang="cs-CZ" dirty="0"/>
                <a:t>Obr. </a:t>
              </a:r>
              <a:r>
                <a:rPr lang="cs-CZ" dirty="0" smtClean="0"/>
                <a:t>12</a:t>
              </a:r>
              <a:endParaRPr lang="cs-CZ" dirty="0"/>
            </a:p>
          </p:txBody>
        </p:sp>
      </p:grpSp>
      <p:grpSp>
        <p:nvGrpSpPr>
          <p:cNvPr id="10" name="Skupina 9"/>
          <p:cNvGrpSpPr/>
          <p:nvPr/>
        </p:nvGrpSpPr>
        <p:grpSpPr>
          <a:xfrm>
            <a:off x="5508104" y="4365104"/>
            <a:ext cx="3492382" cy="2121825"/>
            <a:chOff x="5675450" y="4365104"/>
            <a:chExt cx="3492382" cy="2121825"/>
          </a:xfrm>
        </p:grpSpPr>
        <p:pic>
          <p:nvPicPr>
            <p:cNvPr id="5124" name="Picture 4" descr="pitotova trubice"/>
            <p:cNvPicPr>
              <a:picLocks noChangeAspect="1" noChangeArrowheads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675450" y="4365104"/>
              <a:ext cx="3492382" cy="2121825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22" name="Obdélník 21"/>
            <p:cNvSpPr/>
            <p:nvPr/>
          </p:nvSpPr>
          <p:spPr>
            <a:xfrm>
              <a:off x="6987066" y="5589240"/>
              <a:ext cx="854721" cy="369332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r>
                <a:rPr lang="cs-CZ" dirty="0"/>
                <a:t>Obr. </a:t>
              </a:r>
              <a:r>
                <a:rPr lang="cs-CZ" dirty="0" smtClean="0"/>
                <a:t>13</a:t>
              </a:r>
              <a:endParaRPr lang="cs-CZ" dirty="0"/>
            </a:p>
          </p:txBody>
        </p:sp>
      </p:grpSp>
    </p:spTree>
    <p:extLst>
      <p:ext uri="{BB962C8B-B14F-4D97-AF65-F5344CB8AC3E}">
        <p14:creationId xmlns:p14="http://schemas.microsoft.com/office/powerpoint/2010/main" val="579325795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179513" y="2426576"/>
            <a:ext cx="8784976" cy="4098768"/>
          </a:xfrm>
        </p:spPr>
        <p:txBody>
          <a:bodyPr>
            <a:normAutofit/>
          </a:bodyPr>
          <a:lstStyle/>
          <a:p>
            <a:pPr>
              <a:buFont typeface="Arial" panose="020B0604020202020204" pitchFamily="34" charset="0"/>
              <a:buChar char="•"/>
            </a:pPr>
            <a:endParaRPr lang="cs-CZ" sz="3200" dirty="0" smtClean="0">
              <a:latin typeface="Calibri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endParaRPr lang="cs-CZ" sz="3200" dirty="0" smtClean="0">
              <a:latin typeface="Calibri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endParaRPr lang="cs-CZ" sz="3200" dirty="0" smtClean="0">
              <a:latin typeface="Calibri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endParaRPr lang="cs-CZ" sz="3200" dirty="0">
              <a:latin typeface="Calibri" pitchFamily="34" charset="0"/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11</a:t>
            </a:fld>
            <a:endParaRPr lang="cs-CZ" dirty="0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Měření rychlosti v uzlech</a:t>
            </a:r>
            <a:endParaRPr lang="cs-CZ" i="1" dirty="0"/>
          </a:p>
        </p:txBody>
      </p:sp>
      <p:sp>
        <p:nvSpPr>
          <p:cNvPr id="17" name="Zástupný symbol pro obsah 1"/>
          <p:cNvSpPr txBox="1">
            <a:spLocks/>
          </p:cNvSpPr>
          <p:nvPr/>
        </p:nvSpPr>
        <p:spPr>
          <a:xfrm>
            <a:off x="4283968" y="2636912"/>
            <a:ext cx="4680520" cy="3816423"/>
          </a:xfrm>
          <a:prstGeom prst="rect">
            <a:avLst/>
          </a:prstGeom>
        </p:spPr>
        <p:txBody>
          <a:bodyPr vert="horz" lIns="91440" tIns="45720" rIns="91440" bIns="45720" rtlCol="0">
            <a:normAutofit fontScale="85000" lnSpcReduction="10000"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576263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855663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46304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178308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10312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42316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74320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Font typeface="Arial" pitchFamily="34" charset="0"/>
              <a:buChar char="•"/>
            </a:pPr>
            <a:r>
              <a:rPr lang="pl-PL" sz="3200" dirty="0">
                <a:latin typeface="Calibri" pitchFamily="34" charset="0"/>
              </a:rPr>
              <a:t>Uzel je jedna námořní míle </a:t>
            </a:r>
            <a:r>
              <a:rPr lang="pl-PL" sz="3200" dirty="0" smtClean="0">
                <a:latin typeface="Calibri" pitchFamily="34" charset="0"/>
              </a:rPr>
              <a:t/>
            </a:r>
            <a:br>
              <a:rPr lang="pl-PL" sz="3200" dirty="0" smtClean="0">
                <a:latin typeface="Calibri" pitchFamily="34" charset="0"/>
              </a:rPr>
            </a:br>
            <a:r>
              <a:rPr lang="pl-PL" sz="3200" dirty="0" smtClean="0">
                <a:latin typeface="Calibri" pitchFamily="34" charset="0"/>
              </a:rPr>
              <a:t>(</a:t>
            </a:r>
            <a:r>
              <a:rPr lang="pl-PL" sz="3200" dirty="0">
                <a:latin typeface="Calibri" pitchFamily="34" charset="0"/>
              </a:rPr>
              <a:t>1 852 m) za hodinu</a:t>
            </a:r>
            <a:r>
              <a:rPr lang="pl-PL" sz="3200" dirty="0" smtClean="0">
                <a:latin typeface="Calibri" pitchFamily="34" charset="0"/>
              </a:rPr>
              <a:t>.</a:t>
            </a:r>
          </a:p>
          <a:p>
            <a:pPr>
              <a:buFont typeface="Arial" pitchFamily="34" charset="0"/>
              <a:buChar char="•"/>
            </a:pPr>
            <a:r>
              <a:rPr lang="pt-BR" sz="3200" dirty="0">
                <a:latin typeface="Calibri" pitchFamily="34" charset="0"/>
              </a:rPr>
              <a:t>1 </a:t>
            </a:r>
            <a:r>
              <a:rPr lang="cs-CZ" sz="3200" dirty="0" err="1" smtClean="0">
                <a:latin typeface="Calibri" pitchFamily="34" charset="0"/>
              </a:rPr>
              <a:t>kt</a:t>
            </a:r>
            <a:r>
              <a:rPr lang="cs-CZ" sz="3200" dirty="0" smtClean="0">
                <a:latin typeface="Calibri" pitchFamily="34" charset="0"/>
              </a:rPr>
              <a:t> (</a:t>
            </a:r>
            <a:r>
              <a:rPr lang="pt-BR" sz="3200" dirty="0" smtClean="0">
                <a:latin typeface="Calibri" pitchFamily="34" charset="0"/>
              </a:rPr>
              <a:t>uzel</a:t>
            </a:r>
            <a:r>
              <a:rPr lang="cs-CZ" sz="3200" dirty="0" smtClean="0">
                <a:latin typeface="Calibri" pitchFamily="34" charset="0"/>
              </a:rPr>
              <a:t>)</a:t>
            </a:r>
            <a:r>
              <a:rPr lang="pt-BR" sz="3200" dirty="0" smtClean="0">
                <a:latin typeface="Calibri" pitchFamily="34" charset="0"/>
              </a:rPr>
              <a:t> </a:t>
            </a:r>
            <a:r>
              <a:rPr lang="pt-BR" sz="3200" dirty="0">
                <a:latin typeface="Calibri" pitchFamily="34" charset="0"/>
              </a:rPr>
              <a:t>= </a:t>
            </a:r>
            <a:r>
              <a:rPr lang="pt-BR" sz="3200" dirty="0" smtClean="0">
                <a:latin typeface="Calibri" pitchFamily="34" charset="0"/>
              </a:rPr>
              <a:t>1</a:t>
            </a:r>
            <a:r>
              <a:rPr lang="cs-CZ" sz="3200" dirty="0" smtClean="0">
                <a:latin typeface="Calibri" pitchFamily="34" charset="0"/>
              </a:rPr>
              <a:t>,</a:t>
            </a:r>
            <a:r>
              <a:rPr lang="pt-BR" sz="3200" dirty="0" smtClean="0">
                <a:latin typeface="Calibri" pitchFamily="34" charset="0"/>
              </a:rPr>
              <a:t>852 </a:t>
            </a:r>
            <a:r>
              <a:rPr lang="cs-CZ" sz="3200" dirty="0" smtClean="0">
                <a:latin typeface="Calibri" pitchFamily="34" charset="0"/>
              </a:rPr>
              <a:t>k</a:t>
            </a:r>
            <a:r>
              <a:rPr lang="pt-BR" sz="3200" dirty="0" smtClean="0">
                <a:latin typeface="Calibri" pitchFamily="34" charset="0"/>
              </a:rPr>
              <a:t>m/h</a:t>
            </a:r>
            <a:endParaRPr lang="cs-CZ" sz="3200" dirty="0" smtClean="0">
              <a:latin typeface="Calibri" pitchFamily="34" charset="0"/>
            </a:endParaRPr>
          </a:p>
          <a:p>
            <a:pPr>
              <a:buFont typeface="Arial" pitchFamily="34" charset="0"/>
              <a:buChar char="•"/>
            </a:pPr>
            <a:r>
              <a:rPr lang="cs-CZ" sz="3200" i="1" dirty="0">
                <a:solidFill>
                  <a:schemeClr val="tx1">
                    <a:lumMod val="50000"/>
                    <a:lumOff val="50000"/>
                  </a:schemeClr>
                </a:solidFill>
                <a:latin typeface="Calibri" pitchFamily="34" charset="0"/>
              </a:rPr>
              <a:t>Definice uzlu byla navržena tak, aby rychlost v uzlech byla rovna počtu obloukových minut zeměpisné šířky, které loď ujela za hodinu při jízdě v poledníkovém směru</a:t>
            </a:r>
            <a:endParaRPr lang="cs-CZ" sz="3200" i="1" dirty="0" smtClean="0">
              <a:solidFill>
                <a:schemeClr val="tx1">
                  <a:lumMod val="50000"/>
                  <a:lumOff val="50000"/>
                </a:schemeClr>
              </a:solidFill>
              <a:latin typeface="Calibri" pitchFamily="34" charset="0"/>
            </a:endParaRPr>
          </a:p>
          <a:p>
            <a:pPr>
              <a:buFont typeface="Arial" pitchFamily="34" charset="0"/>
              <a:buChar char="•"/>
            </a:pPr>
            <a:endParaRPr lang="cs-CZ" sz="3200" dirty="0" smtClean="0">
              <a:latin typeface="Calibri" pitchFamily="34" charset="0"/>
            </a:endParaRPr>
          </a:p>
        </p:txBody>
      </p:sp>
      <p:grpSp>
        <p:nvGrpSpPr>
          <p:cNvPr id="7" name="Skupina 6"/>
          <p:cNvGrpSpPr/>
          <p:nvPr/>
        </p:nvGrpSpPr>
        <p:grpSpPr>
          <a:xfrm>
            <a:off x="107504" y="2505181"/>
            <a:ext cx="3843909" cy="3771900"/>
            <a:chOff x="107504" y="2505181"/>
            <a:chExt cx="3843909" cy="3771900"/>
          </a:xfrm>
        </p:grpSpPr>
        <p:pic>
          <p:nvPicPr>
            <p:cNvPr id="6146" name="Picture 2"/>
            <p:cNvPicPr>
              <a:picLocks noChangeAspect="1" noChangeArrowheads="1"/>
            </p:cNvPicPr>
            <p:nvPr/>
          </p:nvPicPr>
          <p:blipFill rotWithShape="1"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 bwMode="auto">
            <a:xfrm>
              <a:off x="179513" y="2505181"/>
              <a:ext cx="3771900" cy="377190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6" name="Obdélník 15"/>
            <p:cNvSpPr/>
            <p:nvPr/>
          </p:nvSpPr>
          <p:spPr>
            <a:xfrm>
              <a:off x="107504" y="5741640"/>
              <a:ext cx="865943" cy="369332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r>
                <a:rPr lang="cs-CZ" dirty="0"/>
                <a:t>Obr. </a:t>
              </a:r>
              <a:r>
                <a:rPr lang="cs-CZ" dirty="0" smtClean="0"/>
                <a:t>14</a:t>
              </a:r>
              <a:endParaRPr lang="cs-CZ" dirty="0"/>
            </a:p>
          </p:txBody>
        </p:sp>
      </p:grpSp>
      <p:pic>
        <p:nvPicPr>
          <p:cNvPr id="18" name="Picture 3" descr="http://fyzmatik.pise.cz/993-mereni-rychlosti-v-uzlech.html" title="http://fyzmatik.pise.cz/993-mereni-rychlosti-v-uzlech.html">
            <a:hlinkClick r:id="rId3"/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45532" y="5357088"/>
            <a:ext cx="1138436" cy="11384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81570128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179513" y="2426576"/>
            <a:ext cx="8784976" cy="4026760"/>
          </a:xfrm>
        </p:spPr>
        <p:txBody>
          <a:bodyPr>
            <a:normAutofit/>
          </a:bodyPr>
          <a:lstStyle/>
          <a:p>
            <a:pPr>
              <a:buFont typeface="Arial" pitchFamily="34" charset="0"/>
              <a:buChar char="•"/>
            </a:pPr>
            <a:r>
              <a:rPr lang="cs-CZ" sz="3200" dirty="0" smtClean="0">
                <a:latin typeface="Calibri" pitchFamily="34" charset="0"/>
              </a:rPr>
              <a:t>Jak měří rychlost tachometry?</a:t>
            </a:r>
          </a:p>
          <a:p>
            <a:pPr>
              <a:buFont typeface="Arial" pitchFamily="34" charset="0"/>
              <a:buChar char="•"/>
            </a:pPr>
            <a:r>
              <a:rPr lang="cs-CZ" sz="3200" dirty="0">
                <a:latin typeface="Calibri" pitchFamily="34" charset="0"/>
              </a:rPr>
              <a:t>Jak měří </a:t>
            </a:r>
            <a:r>
              <a:rPr lang="cs-CZ" sz="3200" dirty="0" smtClean="0">
                <a:latin typeface="Calibri" pitchFamily="34" charset="0"/>
              </a:rPr>
              <a:t>rychlost radar?</a:t>
            </a:r>
          </a:p>
          <a:p>
            <a:pPr>
              <a:buFont typeface="Arial" pitchFamily="34" charset="0"/>
              <a:buChar char="•"/>
            </a:pPr>
            <a:r>
              <a:rPr lang="cs-CZ" sz="3200" dirty="0">
                <a:latin typeface="Calibri" pitchFamily="34" charset="0"/>
              </a:rPr>
              <a:t>Jak měří </a:t>
            </a:r>
            <a:r>
              <a:rPr lang="cs-CZ" sz="3200" dirty="0" smtClean="0">
                <a:latin typeface="Calibri" pitchFamily="34" charset="0"/>
              </a:rPr>
              <a:t>rychlost anemometr?</a:t>
            </a:r>
          </a:p>
          <a:p>
            <a:pPr>
              <a:buFont typeface="Arial" pitchFamily="34" charset="0"/>
              <a:buChar char="•"/>
            </a:pPr>
            <a:r>
              <a:rPr lang="cs-CZ" sz="3200" dirty="0">
                <a:latin typeface="Calibri" pitchFamily="34" charset="0"/>
              </a:rPr>
              <a:t>Jak měří </a:t>
            </a:r>
            <a:r>
              <a:rPr lang="cs-CZ" sz="3200" dirty="0" smtClean="0">
                <a:latin typeface="Calibri" pitchFamily="34" charset="0"/>
              </a:rPr>
              <a:t>rychlost GPS?</a:t>
            </a:r>
          </a:p>
          <a:p>
            <a:pPr>
              <a:buFont typeface="Arial" pitchFamily="34" charset="0"/>
              <a:buChar char="•"/>
            </a:pPr>
            <a:r>
              <a:rPr lang="cs-CZ" sz="3200" dirty="0">
                <a:latin typeface="Calibri" pitchFamily="34" charset="0"/>
              </a:rPr>
              <a:t>Jak měří </a:t>
            </a:r>
            <a:r>
              <a:rPr lang="cs-CZ" sz="3200" dirty="0" smtClean="0">
                <a:latin typeface="Calibri" pitchFamily="34" charset="0"/>
              </a:rPr>
              <a:t>rychlost </a:t>
            </a:r>
            <a:r>
              <a:rPr lang="cs-CZ" sz="3200" dirty="0" err="1" smtClean="0">
                <a:latin typeface="Calibri" pitchFamily="34" charset="0"/>
              </a:rPr>
              <a:t>Pitotova</a:t>
            </a:r>
            <a:r>
              <a:rPr lang="cs-CZ" sz="3200" dirty="0" smtClean="0">
                <a:latin typeface="Calibri" pitchFamily="34" charset="0"/>
              </a:rPr>
              <a:t> trubice?</a:t>
            </a:r>
          </a:p>
          <a:p>
            <a:pPr>
              <a:buFont typeface="Arial" pitchFamily="34" charset="0"/>
              <a:buChar char="•"/>
            </a:pPr>
            <a:r>
              <a:rPr lang="cs-CZ" sz="3200" dirty="0">
                <a:latin typeface="Calibri" pitchFamily="34" charset="0"/>
              </a:rPr>
              <a:t>Jak </a:t>
            </a:r>
            <a:r>
              <a:rPr lang="cs-CZ" sz="3200" dirty="0" smtClean="0">
                <a:latin typeface="Calibri" pitchFamily="34" charset="0"/>
              </a:rPr>
              <a:t>měřila rychlost v uzlech?</a:t>
            </a:r>
          </a:p>
          <a:p>
            <a:pPr>
              <a:buFont typeface="Arial" pitchFamily="34" charset="0"/>
              <a:buChar char="•"/>
            </a:pPr>
            <a:endParaRPr lang="cs-CZ" sz="3200" dirty="0" smtClean="0">
              <a:latin typeface="Calibri" pitchFamily="34" charset="0"/>
            </a:endParaRPr>
          </a:p>
          <a:p>
            <a:pPr>
              <a:buFont typeface="Arial" pitchFamily="34" charset="0"/>
              <a:buChar char="•"/>
            </a:pPr>
            <a:endParaRPr lang="cs-CZ" sz="3200" dirty="0" smtClean="0">
              <a:latin typeface="Calibri" pitchFamily="34" charset="0"/>
            </a:endParaRPr>
          </a:p>
          <a:p>
            <a:pPr>
              <a:buFont typeface="Arial" pitchFamily="34" charset="0"/>
              <a:buChar char="•"/>
            </a:pPr>
            <a:endParaRPr lang="cs-CZ" sz="3200" dirty="0" smtClean="0">
              <a:latin typeface="Calibri" pitchFamily="34" charset="0"/>
            </a:endParaRPr>
          </a:p>
          <a:p>
            <a:pPr>
              <a:buFont typeface="Arial" pitchFamily="34" charset="0"/>
              <a:buChar char="•"/>
            </a:pPr>
            <a:endParaRPr lang="cs-CZ" sz="3200" dirty="0" smtClean="0">
              <a:latin typeface="Calibri" pitchFamily="34" charset="0"/>
            </a:endParaRPr>
          </a:p>
          <a:p>
            <a:pPr>
              <a:buFont typeface="Arial" pitchFamily="34" charset="0"/>
              <a:buChar char="•"/>
            </a:pPr>
            <a:endParaRPr lang="cs-CZ" sz="3200" dirty="0" smtClean="0">
              <a:latin typeface="Calibri" pitchFamily="34" charset="0"/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12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Co jsme se dozvěděli?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88117135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179513" y="2426576"/>
            <a:ext cx="8784976" cy="4026760"/>
          </a:xfrm>
        </p:spPr>
        <p:txBody>
          <a:bodyPr>
            <a:normAutofit/>
          </a:bodyPr>
          <a:lstStyle/>
          <a:p>
            <a:pPr>
              <a:buFont typeface="Arial" pitchFamily="34" charset="0"/>
              <a:buChar char="•"/>
            </a:pPr>
            <a:r>
              <a:rPr lang="cs-CZ" sz="3200" dirty="0" smtClean="0">
                <a:latin typeface="Calibri" pitchFamily="34" charset="0"/>
              </a:rPr>
              <a:t>Následující test se skládá </a:t>
            </a:r>
            <a:r>
              <a:rPr lang="cs-CZ" sz="3200" smtClean="0">
                <a:latin typeface="Calibri" pitchFamily="34" charset="0"/>
              </a:rPr>
              <a:t>z 8 </a:t>
            </a:r>
            <a:r>
              <a:rPr lang="cs-CZ" sz="3200" dirty="0" smtClean="0">
                <a:latin typeface="Calibri" pitchFamily="34" charset="0"/>
              </a:rPr>
              <a:t>uzavřených otázek</a:t>
            </a:r>
          </a:p>
          <a:p>
            <a:pPr>
              <a:buFont typeface="Arial" pitchFamily="34" charset="0"/>
              <a:buChar char="•"/>
            </a:pPr>
            <a:r>
              <a:rPr lang="cs-CZ" sz="3200" dirty="0" smtClean="0">
                <a:latin typeface="Calibri" pitchFamily="34" charset="0"/>
              </a:rPr>
              <a:t>Každá otázka nabízí 3 možné odpovědi</a:t>
            </a:r>
          </a:p>
          <a:p>
            <a:pPr>
              <a:buFont typeface="Arial" pitchFamily="34" charset="0"/>
              <a:buChar char="•"/>
            </a:pPr>
            <a:r>
              <a:rPr lang="cs-CZ" sz="3200" dirty="0" smtClean="0">
                <a:latin typeface="Calibri" pitchFamily="34" charset="0"/>
              </a:rPr>
              <a:t>Právě jedna odpověď je správná</a:t>
            </a:r>
          </a:p>
          <a:p>
            <a:pPr>
              <a:buFont typeface="Arial" pitchFamily="34" charset="0"/>
              <a:buChar char="•"/>
            </a:pPr>
            <a:r>
              <a:rPr lang="cs-CZ" sz="3200" dirty="0" smtClean="0">
                <a:latin typeface="Calibri" pitchFamily="34" charset="0"/>
              </a:rPr>
              <a:t>Jestli jste odpověděli správně se dozvíte po kliknutí na odpověď</a:t>
            </a:r>
          </a:p>
          <a:p>
            <a:pPr>
              <a:buFont typeface="Arial" pitchFamily="34" charset="0"/>
              <a:buChar char="•"/>
            </a:pPr>
            <a:r>
              <a:rPr lang="cs-CZ" sz="3200" dirty="0" smtClean="0">
                <a:latin typeface="Calibri" pitchFamily="34" charset="0"/>
              </a:rPr>
              <a:t>Hodně štěstí … </a:t>
            </a:r>
          </a:p>
          <a:p>
            <a:pPr>
              <a:buFont typeface="Arial" pitchFamily="34" charset="0"/>
              <a:buChar char="•"/>
            </a:pPr>
            <a:endParaRPr lang="cs-CZ" sz="3200" dirty="0" smtClean="0">
              <a:latin typeface="Calibri" pitchFamily="34" charset="0"/>
            </a:endParaRPr>
          </a:p>
          <a:p>
            <a:pPr>
              <a:buFont typeface="Arial" pitchFamily="34" charset="0"/>
              <a:buChar char="•"/>
            </a:pPr>
            <a:endParaRPr lang="cs-CZ" sz="3200" dirty="0" smtClean="0">
              <a:latin typeface="Calibri" pitchFamily="34" charset="0"/>
            </a:endParaRPr>
          </a:p>
          <a:p>
            <a:pPr>
              <a:buFont typeface="Arial" pitchFamily="34" charset="0"/>
              <a:buChar char="•"/>
            </a:pPr>
            <a:endParaRPr lang="cs-CZ" sz="3200" dirty="0" smtClean="0">
              <a:latin typeface="Calibri" pitchFamily="34" charset="0"/>
            </a:endParaRPr>
          </a:p>
          <a:p>
            <a:pPr>
              <a:buFont typeface="Arial" pitchFamily="34" charset="0"/>
              <a:buChar char="•"/>
            </a:pPr>
            <a:endParaRPr lang="cs-CZ" sz="3200" dirty="0" smtClean="0">
              <a:latin typeface="Calibri" pitchFamily="34" charset="0"/>
            </a:endParaRPr>
          </a:p>
          <a:p>
            <a:pPr>
              <a:buFont typeface="Arial" pitchFamily="34" charset="0"/>
              <a:buChar char="•"/>
            </a:pPr>
            <a:endParaRPr lang="cs-CZ" sz="3200" dirty="0" smtClean="0">
              <a:latin typeface="Calibri" pitchFamily="34" charset="0"/>
            </a:endParaRPr>
          </a:p>
          <a:p>
            <a:pPr>
              <a:buFont typeface="Arial" pitchFamily="34" charset="0"/>
              <a:buChar char="•"/>
            </a:pPr>
            <a:endParaRPr lang="cs-CZ" sz="3200" dirty="0" smtClean="0">
              <a:latin typeface="Calibri" pitchFamily="34" charset="0"/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13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Závěrečné opakování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28442459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14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marL="514350" indent="-514350" algn="l">
              <a:buFont typeface="+mj-lt"/>
              <a:buAutoNum type="arabicPeriod"/>
            </a:pPr>
            <a:r>
              <a:rPr lang="cs-CZ" sz="3200" dirty="0" smtClean="0"/>
              <a:t>Při jízdě na zimních pneumatikách s menším průměrem ukazuje tachometr oproti rychlostem na letních pneumatikách rychlost:</a:t>
            </a:r>
            <a:endParaRPr lang="cs-CZ" sz="3200" dirty="0"/>
          </a:p>
        </p:txBody>
      </p:sp>
      <p:pic>
        <p:nvPicPr>
          <p:cNvPr id="13" name="Picture 5" descr="C:\Users\HP\AppData\Local\Microsoft\Windows\Temporary Internet Files\Content.IE5\6A2TVGPH\MC900440412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478165" y="2603332"/>
            <a:ext cx="1414315" cy="1147277"/>
          </a:xfrm>
          <a:prstGeom prst="rect">
            <a:avLst/>
          </a:prstGeom>
          <a:noFill/>
        </p:spPr>
      </p:pic>
      <p:pic>
        <p:nvPicPr>
          <p:cNvPr id="15" name="Picture 5" descr="C:\Users\HP\AppData\Local\Microsoft\Windows\Temporary Internet Files\Content.IE5\6A2TVGPH\MC900440412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478165" y="3976198"/>
            <a:ext cx="1414315" cy="1147277"/>
          </a:xfrm>
          <a:prstGeom prst="rect">
            <a:avLst/>
          </a:prstGeom>
          <a:noFill/>
        </p:spPr>
      </p:pic>
      <p:pic>
        <p:nvPicPr>
          <p:cNvPr id="7170" name="Picture 2" descr="C:\Documents and Settings\Ďobek\Local Settings\Temporary Internet Files\Content.IE5\1RVC0P42\MC90043779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33248" y="5349064"/>
            <a:ext cx="1259232" cy="10322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lačítko akce: Vlastní 5">
            <a:hlinkClick r:id="" action="ppaction://noaction" highlightClick="1"/>
          </p:cNvPr>
          <p:cNvSpPr/>
          <p:nvPr/>
        </p:nvSpPr>
        <p:spPr>
          <a:xfrm>
            <a:off x="-1332656" y="-171400"/>
            <a:ext cx="11412760" cy="7272808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Zaoblený obdélník 6"/>
          <p:cNvSpPr/>
          <p:nvPr/>
        </p:nvSpPr>
        <p:spPr>
          <a:xfrm>
            <a:off x="395536" y="2636911"/>
            <a:ext cx="6840760" cy="1080120"/>
          </a:xfrm>
          <a:prstGeom prst="round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cs-CZ" sz="2800" dirty="0" smtClean="0"/>
              <a:t>menší</a:t>
            </a:r>
            <a:endParaRPr lang="cs-CZ" sz="2800" dirty="0"/>
          </a:p>
        </p:txBody>
      </p:sp>
      <p:sp>
        <p:nvSpPr>
          <p:cNvPr id="8" name="Zaoblený obdélník 7"/>
          <p:cNvSpPr/>
          <p:nvPr/>
        </p:nvSpPr>
        <p:spPr>
          <a:xfrm>
            <a:off x="395536" y="3969059"/>
            <a:ext cx="6840760" cy="1080120"/>
          </a:xfrm>
          <a:prstGeom prst="round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cs-CZ" sz="2800" dirty="0" smtClean="0"/>
              <a:t>stejnou</a:t>
            </a:r>
            <a:endParaRPr lang="cs-CZ" sz="2800" dirty="0"/>
          </a:p>
        </p:txBody>
      </p:sp>
      <p:sp>
        <p:nvSpPr>
          <p:cNvPr id="9" name="Zaoblený obdélník 8"/>
          <p:cNvSpPr/>
          <p:nvPr/>
        </p:nvSpPr>
        <p:spPr>
          <a:xfrm>
            <a:off x="395536" y="5301207"/>
            <a:ext cx="6840760" cy="1080120"/>
          </a:xfrm>
          <a:prstGeom prst="round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cs-CZ" sz="2800" dirty="0" smtClean="0"/>
              <a:t>větší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292092888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1000"/>
                            </p:stCondLst>
                            <p:childTnLst>
                              <p:par>
                                <p:cTn id="1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0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1000"/>
                            </p:stCondLst>
                            <p:childTnLst>
                              <p:par>
                                <p:cTn id="2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0" dur="1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15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marL="514350" indent="-514350" algn="l">
              <a:buFont typeface="+mj-lt"/>
              <a:buAutoNum type="arabicPeriod" startAt="2"/>
            </a:pPr>
            <a:r>
              <a:rPr lang="cs-CZ" sz="3200" dirty="0" smtClean="0"/>
              <a:t>Když si přifoukneme pneumatiky na kole </a:t>
            </a:r>
            <a:r>
              <a:rPr lang="cs-CZ" sz="3200" dirty="0"/>
              <a:t>ukazuje tachometr oproti rychlostem na </a:t>
            </a:r>
            <a:r>
              <a:rPr lang="cs-CZ" sz="3200" dirty="0" smtClean="0"/>
              <a:t>méně nahuštěných </a:t>
            </a:r>
            <a:r>
              <a:rPr lang="cs-CZ" sz="3200" dirty="0"/>
              <a:t>pneumatikách rychlost:</a:t>
            </a:r>
          </a:p>
        </p:txBody>
      </p:sp>
      <p:pic>
        <p:nvPicPr>
          <p:cNvPr id="13" name="Picture 5" descr="C:\Users\HP\AppData\Local\Microsoft\Windows\Temporary Internet Files\Content.IE5\6A2TVGPH\MC900440412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478165" y="2603332"/>
            <a:ext cx="1414315" cy="1147277"/>
          </a:xfrm>
          <a:prstGeom prst="rect">
            <a:avLst/>
          </a:prstGeom>
          <a:noFill/>
        </p:spPr>
      </p:pic>
      <p:pic>
        <p:nvPicPr>
          <p:cNvPr id="15" name="Picture 5" descr="C:\Users\HP\AppData\Local\Microsoft\Windows\Temporary Internet Files\Content.IE5\6A2TVGPH\MC900440412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478165" y="5378067"/>
            <a:ext cx="1414315" cy="1147277"/>
          </a:xfrm>
          <a:prstGeom prst="rect">
            <a:avLst/>
          </a:prstGeom>
          <a:noFill/>
        </p:spPr>
      </p:pic>
      <p:pic>
        <p:nvPicPr>
          <p:cNvPr id="7170" name="Picture 2" descr="C:\Documents and Settings\Ďobek\Local Settings\Temporary Internet Files\Content.IE5\1RVC0P42\MC90043779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33248" y="4052920"/>
            <a:ext cx="1259232" cy="10322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lačítko akce: Vlastní 5">
            <a:hlinkClick r:id="" action="ppaction://noaction" highlightClick="1"/>
          </p:cNvPr>
          <p:cNvSpPr/>
          <p:nvPr/>
        </p:nvSpPr>
        <p:spPr>
          <a:xfrm>
            <a:off x="-1332656" y="-171400"/>
            <a:ext cx="11412760" cy="7272808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Zaoblený obdélník 6"/>
          <p:cNvSpPr/>
          <p:nvPr/>
        </p:nvSpPr>
        <p:spPr>
          <a:xfrm>
            <a:off x="395536" y="2636911"/>
            <a:ext cx="6840760" cy="1080120"/>
          </a:xfrm>
          <a:prstGeom prst="round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cs-CZ" sz="2800" dirty="0" smtClean="0"/>
              <a:t>větší</a:t>
            </a:r>
            <a:endParaRPr lang="cs-CZ" sz="2800" dirty="0"/>
          </a:p>
        </p:txBody>
      </p:sp>
      <p:sp>
        <p:nvSpPr>
          <p:cNvPr id="8" name="Zaoblený obdélník 7"/>
          <p:cNvSpPr/>
          <p:nvPr/>
        </p:nvSpPr>
        <p:spPr>
          <a:xfrm>
            <a:off x="395536" y="5370928"/>
            <a:ext cx="6840760" cy="1080120"/>
          </a:xfrm>
          <a:prstGeom prst="round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cs-CZ" sz="2800" dirty="0" smtClean="0"/>
              <a:t>stejnou</a:t>
            </a:r>
            <a:endParaRPr lang="cs-CZ" sz="2800" dirty="0"/>
          </a:p>
        </p:txBody>
      </p:sp>
      <p:sp>
        <p:nvSpPr>
          <p:cNvPr id="9" name="Zaoblený obdélník 8"/>
          <p:cNvSpPr/>
          <p:nvPr/>
        </p:nvSpPr>
        <p:spPr>
          <a:xfrm>
            <a:off x="395536" y="4005063"/>
            <a:ext cx="6840760" cy="1080120"/>
          </a:xfrm>
          <a:prstGeom prst="round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cs-CZ" sz="2800" dirty="0" smtClean="0"/>
              <a:t>menší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981387238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1000"/>
                            </p:stCondLst>
                            <p:childTnLst>
                              <p:par>
                                <p:cTn id="1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0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1000"/>
                            </p:stCondLst>
                            <p:childTnLst>
                              <p:par>
                                <p:cTn id="2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0" dur="1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16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marL="514350" indent="-514350" algn="l">
              <a:buFont typeface="+mj-lt"/>
              <a:buAutoNum type="arabicPeriod" startAt="3"/>
            </a:pPr>
            <a:r>
              <a:rPr lang="cs-CZ" sz="3200" dirty="0" smtClean="0"/>
              <a:t>Pokud se kolo automobilu, které má obvod 180 cm, otočí desetkrát za sekundu, jedeme rychlostí: </a:t>
            </a:r>
            <a:endParaRPr lang="cs-CZ" sz="3200" dirty="0"/>
          </a:p>
        </p:txBody>
      </p:sp>
      <p:pic>
        <p:nvPicPr>
          <p:cNvPr id="13" name="Picture 5" descr="C:\Users\HP\AppData\Local\Microsoft\Windows\Temporary Internet Files\Content.IE5\6A2TVGPH\MC900440412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478165" y="2603332"/>
            <a:ext cx="1414315" cy="1147277"/>
          </a:xfrm>
          <a:prstGeom prst="rect">
            <a:avLst/>
          </a:prstGeom>
          <a:noFill/>
        </p:spPr>
      </p:pic>
      <p:pic>
        <p:nvPicPr>
          <p:cNvPr id="15" name="Picture 5" descr="C:\Users\HP\AppData\Local\Microsoft\Windows\Temporary Internet Files\Content.IE5\6A2TVGPH\MC900440412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478165" y="3976198"/>
            <a:ext cx="1414315" cy="1147277"/>
          </a:xfrm>
          <a:prstGeom prst="rect">
            <a:avLst/>
          </a:prstGeom>
          <a:noFill/>
        </p:spPr>
      </p:pic>
      <p:pic>
        <p:nvPicPr>
          <p:cNvPr id="7170" name="Picture 2" descr="C:\Documents and Settings\Ďobek\Local Settings\Temporary Internet Files\Content.IE5\1RVC0P42\MC90043779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33248" y="5349064"/>
            <a:ext cx="1259232" cy="10322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lačítko akce: Vlastní 5">
            <a:hlinkClick r:id="" action="ppaction://noaction" highlightClick="1"/>
          </p:cNvPr>
          <p:cNvSpPr/>
          <p:nvPr/>
        </p:nvSpPr>
        <p:spPr>
          <a:xfrm>
            <a:off x="-1332656" y="-171400"/>
            <a:ext cx="11412760" cy="7272808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Zaoblený obdélník 6"/>
          <p:cNvSpPr/>
          <p:nvPr/>
        </p:nvSpPr>
        <p:spPr>
          <a:xfrm>
            <a:off x="395536" y="2636911"/>
            <a:ext cx="6840760" cy="1080120"/>
          </a:xfrm>
          <a:prstGeom prst="round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cs-CZ" sz="2800" dirty="0" smtClean="0"/>
              <a:t>36 km/h</a:t>
            </a:r>
            <a:endParaRPr lang="cs-CZ" sz="2800" dirty="0"/>
          </a:p>
        </p:txBody>
      </p:sp>
      <p:sp>
        <p:nvSpPr>
          <p:cNvPr id="8" name="Zaoblený obdélník 7"/>
          <p:cNvSpPr/>
          <p:nvPr/>
        </p:nvSpPr>
        <p:spPr>
          <a:xfrm>
            <a:off x="395536" y="3969059"/>
            <a:ext cx="6840760" cy="1080120"/>
          </a:xfrm>
          <a:prstGeom prst="round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cs-CZ" sz="2800" dirty="0" smtClean="0"/>
              <a:t>18 km/h</a:t>
            </a:r>
            <a:endParaRPr lang="cs-CZ" sz="2800" dirty="0"/>
          </a:p>
        </p:txBody>
      </p:sp>
      <p:sp>
        <p:nvSpPr>
          <p:cNvPr id="9" name="Zaoblený obdélník 8"/>
          <p:cNvSpPr/>
          <p:nvPr/>
        </p:nvSpPr>
        <p:spPr>
          <a:xfrm>
            <a:off x="395536" y="5301207"/>
            <a:ext cx="6840760" cy="1080120"/>
          </a:xfrm>
          <a:prstGeom prst="round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cs-CZ" sz="2800" dirty="0" smtClean="0"/>
              <a:t>64,8 km/h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3347834297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1000"/>
                            </p:stCondLst>
                            <p:childTnLst>
                              <p:par>
                                <p:cTn id="1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0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1000"/>
                            </p:stCondLst>
                            <p:childTnLst>
                              <p:par>
                                <p:cTn id="2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0" dur="1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17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marL="514350" indent="-514350" algn="l">
              <a:buFont typeface="+mj-lt"/>
              <a:buAutoNum type="arabicPeriod" startAt="4"/>
            </a:pPr>
            <a:r>
              <a:rPr lang="cs-CZ" sz="3200" dirty="0" smtClean="0"/>
              <a:t>policejní radar vysílá a přijímá</a:t>
            </a:r>
            <a:endParaRPr lang="cs-CZ" sz="3200" dirty="0"/>
          </a:p>
        </p:txBody>
      </p:sp>
      <p:pic>
        <p:nvPicPr>
          <p:cNvPr id="13" name="Picture 5" descr="C:\Users\HP\AppData\Local\Microsoft\Windows\Temporary Internet Files\Content.IE5\6A2TVGPH\MC900440412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478165" y="3933056"/>
            <a:ext cx="1414315" cy="1147277"/>
          </a:xfrm>
          <a:prstGeom prst="rect">
            <a:avLst/>
          </a:prstGeom>
          <a:noFill/>
        </p:spPr>
      </p:pic>
      <p:pic>
        <p:nvPicPr>
          <p:cNvPr id="15" name="Picture 5" descr="C:\Users\HP\AppData\Local\Microsoft\Windows\Temporary Internet Files\Content.IE5\6A2TVGPH\MC900440412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478165" y="5378067"/>
            <a:ext cx="1414315" cy="1147277"/>
          </a:xfrm>
          <a:prstGeom prst="rect">
            <a:avLst/>
          </a:prstGeom>
          <a:noFill/>
        </p:spPr>
      </p:pic>
      <p:pic>
        <p:nvPicPr>
          <p:cNvPr id="7170" name="Picture 2" descr="C:\Documents and Settings\Ďobek\Local Settings\Temporary Internet Files\Content.IE5\1RVC0P42\MC90043779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33248" y="2684769"/>
            <a:ext cx="1259232" cy="10322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lačítko akce: Vlastní 5">
            <a:hlinkClick r:id="" action="ppaction://noaction" highlightClick="1"/>
          </p:cNvPr>
          <p:cNvSpPr/>
          <p:nvPr/>
        </p:nvSpPr>
        <p:spPr>
          <a:xfrm>
            <a:off x="-1332656" y="-171400"/>
            <a:ext cx="11412760" cy="7272808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Zaoblený obdélník 6"/>
          <p:cNvSpPr/>
          <p:nvPr/>
        </p:nvSpPr>
        <p:spPr>
          <a:xfrm>
            <a:off x="395536" y="3966635"/>
            <a:ext cx="6840760" cy="1080120"/>
          </a:xfrm>
          <a:prstGeom prst="round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cs-CZ" sz="2800" dirty="0" smtClean="0"/>
              <a:t>zvukové vlny</a:t>
            </a:r>
            <a:endParaRPr lang="cs-CZ" sz="2800" dirty="0"/>
          </a:p>
        </p:txBody>
      </p:sp>
      <p:sp>
        <p:nvSpPr>
          <p:cNvPr id="8" name="Zaoblený obdélník 7"/>
          <p:cNvSpPr/>
          <p:nvPr/>
        </p:nvSpPr>
        <p:spPr>
          <a:xfrm>
            <a:off x="395536" y="5370928"/>
            <a:ext cx="6840760" cy="1080120"/>
          </a:xfrm>
          <a:prstGeom prst="round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cs-CZ" sz="2800" dirty="0" smtClean="0"/>
              <a:t>světelné paprsky</a:t>
            </a:r>
            <a:endParaRPr lang="cs-CZ" sz="2800" dirty="0"/>
          </a:p>
        </p:txBody>
      </p:sp>
      <p:sp>
        <p:nvSpPr>
          <p:cNvPr id="9" name="Zaoblený obdélník 8"/>
          <p:cNvSpPr/>
          <p:nvPr/>
        </p:nvSpPr>
        <p:spPr>
          <a:xfrm>
            <a:off x="395536" y="2636912"/>
            <a:ext cx="6840760" cy="1080120"/>
          </a:xfrm>
          <a:prstGeom prst="round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cs-CZ" sz="2800" dirty="0" smtClean="0"/>
              <a:t>rádiové vlny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4283461646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1000"/>
                            </p:stCondLst>
                            <p:childTnLst>
                              <p:par>
                                <p:cTn id="1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0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1000"/>
                            </p:stCondLst>
                            <p:childTnLst>
                              <p:par>
                                <p:cTn id="2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0" dur="1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18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marL="514350" indent="-514350" algn="l">
              <a:buFont typeface="+mj-lt"/>
              <a:buAutoNum type="arabicPeriod" startAt="5"/>
            </a:pPr>
            <a:r>
              <a:rPr lang="cs-CZ" sz="3200" dirty="0" smtClean="0"/>
              <a:t>Přístroj na měření rychlosti proudění vzduchu se nazývá</a:t>
            </a:r>
            <a:endParaRPr lang="cs-CZ" sz="3200" dirty="0"/>
          </a:p>
        </p:txBody>
      </p:sp>
      <p:pic>
        <p:nvPicPr>
          <p:cNvPr id="13" name="Picture 5" descr="C:\Users\HP\AppData\Local\Microsoft\Windows\Temporary Internet Files\Content.IE5\6A2TVGPH\MC900440412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478165" y="2603332"/>
            <a:ext cx="1414315" cy="1147277"/>
          </a:xfrm>
          <a:prstGeom prst="rect">
            <a:avLst/>
          </a:prstGeom>
          <a:noFill/>
        </p:spPr>
      </p:pic>
      <p:pic>
        <p:nvPicPr>
          <p:cNvPr id="15" name="Picture 5" descr="C:\Users\HP\AppData\Local\Microsoft\Windows\Temporary Internet Files\Content.IE5\6A2TVGPH\MC900440412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478165" y="5378067"/>
            <a:ext cx="1414315" cy="1147277"/>
          </a:xfrm>
          <a:prstGeom prst="rect">
            <a:avLst/>
          </a:prstGeom>
          <a:noFill/>
        </p:spPr>
      </p:pic>
      <p:pic>
        <p:nvPicPr>
          <p:cNvPr id="7170" name="Picture 2" descr="C:\Documents and Settings\Ďobek\Local Settings\Temporary Internet Files\Content.IE5\1RVC0P42\MC90043779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33248" y="4052920"/>
            <a:ext cx="1259232" cy="10322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lačítko akce: Vlastní 5">
            <a:hlinkClick r:id="" action="ppaction://noaction" highlightClick="1"/>
          </p:cNvPr>
          <p:cNvSpPr/>
          <p:nvPr/>
        </p:nvSpPr>
        <p:spPr>
          <a:xfrm>
            <a:off x="-1332656" y="-171400"/>
            <a:ext cx="11412760" cy="7272808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7" name="Zaoblený obdélník 6"/>
          <p:cNvSpPr/>
          <p:nvPr/>
        </p:nvSpPr>
        <p:spPr>
          <a:xfrm>
            <a:off x="395536" y="2636911"/>
            <a:ext cx="6840760" cy="1080120"/>
          </a:xfrm>
          <a:prstGeom prst="round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cs-CZ" sz="2800" dirty="0" smtClean="0"/>
              <a:t>tachometr</a:t>
            </a:r>
            <a:endParaRPr lang="cs-CZ" sz="2800" dirty="0"/>
          </a:p>
        </p:txBody>
      </p:sp>
      <p:sp>
        <p:nvSpPr>
          <p:cNvPr id="8" name="Zaoblený obdélník 7"/>
          <p:cNvSpPr/>
          <p:nvPr/>
        </p:nvSpPr>
        <p:spPr>
          <a:xfrm>
            <a:off x="395536" y="5370928"/>
            <a:ext cx="6840760" cy="1080120"/>
          </a:xfrm>
          <a:prstGeom prst="round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cs-CZ" sz="2800" dirty="0" smtClean="0"/>
              <a:t>radar</a:t>
            </a:r>
            <a:endParaRPr lang="cs-CZ" sz="2800" dirty="0"/>
          </a:p>
        </p:txBody>
      </p:sp>
      <p:sp>
        <p:nvSpPr>
          <p:cNvPr id="9" name="Zaoblený obdélník 8"/>
          <p:cNvSpPr/>
          <p:nvPr/>
        </p:nvSpPr>
        <p:spPr>
          <a:xfrm>
            <a:off x="395536" y="4005063"/>
            <a:ext cx="6840760" cy="1080120"/>
          </a:xfrm>
          <a:prstGeom prst="round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cs-CZ" sz="2800" dirty="0" smtClean="0"/>
              <a:t>anemometr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940192562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1000"/>
                            </p:stCondLst>
                            <p:childTnLst>
                              <p:par>
                                <p:cTn id="1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0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1000"/>
                            </p:stCondLst>
                            <p:childTnLst>
                              <p:par>
                                <p:cTn id="2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0" dur="1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19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marL="514350" indent="-514350" algn="l">
              <a:buFont typeface="+mj-lt"/>
              <a:buAutoNum type="arabicPeriod" startAt="6"/>
            </a:pPr>
            <a:r>
              <a:rPr lang="cs-CZ" sz="3200" dirty="0" smtClean="0"/>
              <a:t>Systém, který na </a:t>
            </a:r>
            <a:r>
              <a:rPr lang="cs-CZ" sz="3200" dirty="0"/>
              <a:t>základě odeslaných signálů z družic </a:t>
            </a:r>
            <a:r>
              <a:rPr lang="cs-CZ" sz="3200" dirty="0" smtClean="0"/>
              <a:t>umožňuje </a:t>
            </a:r>
            <a:r>
              <a:rPr lang="cs-CZ" sz="3200" dirty="0"/>
              <a:t>vypočítat </a:t>
            </a:r>
            <a:r>
              <a:rPr lang="cs-CZ" sz="3200" dirty="0" smtClean="0"/>
              <a:t>polohu </a:t>
            </a:r>
            <a:r>
              <a:rPr lang="cs-CZ" sz="3200" dirty="0"/>
              <a:t>a </a:t>
            </a:r>
            <a:r>
              <a:rPr lang="cs-CZ" sz="3200" dirty="0" smtClean="0"/>
              <a:t>rychlost má označení:</a:t>
            </a:r>
            <a:endParaRPr lang="cs-CZ" sz="3200" dirty="0"/>
          </a:p>
        </p:txBody>
      </p:sp>
      <p:pic>
        <p:nvPicPr>
          <p:cNvPr id="13" name="Picture 5" descr="C:\Users\HP\AppData\Local\Microsoft\Windows\Temporary Internet Files\Content.IE5\6A2TVGPH\MC900440412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478165" y="3933056"/>
            <a:ext cx="1414315" cy="1147277"/>
          </a:xfrm>
          <a:prstGeom prst="rect">
            <a:avLst/>
          </a:prstGeom>
          <a:noFill/>
        </p:spPr>
      </p:pic>
      <p:pic>
        <p:nvPicPr>
          <p:cNvPr id="15" name="Picture 5" descr="C:\Users\HP\AppData\Local\Microsoft\Windows\Temporary Internet Files\Content.IE5\6A2TVGPH\MC900440412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478165" y="5378067"/>
            <a:ext cx="1414315" cy="1147277"/>
          </a:xfrm>
          <a:prstGeom prst="rect">
            <a:avLst/>
          </a:prstGeom>
          <a:noFill/>
        </p:spPr>
      </p:pic>
      <p:pic>
        <p:nvPicPr>
          <p:cNvPr id="7170" name="Picture 2" descr="C:\Documents and Settings\Ďobek\Local Settings\Temporary Internet Files\Content.IE5\1RVC0P42\MC90043779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33248" y="2684769"/>
            <a:ext cx="1259232" cy="10322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lačítko akce: Vlastní 5">
            <a:hlinkClick r:id="" action="ppaction://noaction" highlightClick="1"/>
          </p:cNvPr>
          <p:cNvSpPr/>
          <p:nvPr/>
        </p:nvSpPr>
        <p:spPr>
          <a:xfrm>
            <a:off x="-1332656" y="-171400"/>
            <a:ext cx="11412760" cy="7272808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Zaoblený obdélník 6"/>
          <p:cNvSpPr/>
          <p:nvPr/>
        </p:nvSpPr>
        <p:spPr>
          <a:xfrm>
            <a:off x="395536" y="3966635"/>
            <a:ext cx="6840760" cy="1080120"/>
          </a:xfrm>
          <a:prstGeom prst="round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cs-CZ" sz="2800" dirty="0" smtClean="0"/>
              <a:t>RADAR</a:t>
            </a:r>
            <a:endParaRPr lang="cs-CZ" sz="2800" dirty="0"/>
          </a:p>
        </p:txBody>
      </p:sp>
      <p:sp>
        <p:nvSpPr>
          <p:cNvPr id="8" name="Zaoblený obdélník 7"/>
          <p:cNvSpPr/>
          <p:nvPr/>
        </p:nvSpPr>
        <p:spPr>
          <a:xfrm>
            <a:off x="395536" y="5370928"/>
            <a:ext cx="6840760" cy="1080120"/>
          </a:xfrm>
          <a:prstGeom prst="round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cs-CZ" sz="2800" dirty="0" smtClean="0"/>
              <a:t>GSP</a:t>
            </a:r>
            <a:endParaRPr lang="cs-CZ" sz="2800" dirty="0"/>
          </a:p>
        </p:txBody>
      </p:sp>
      <p:sp>
        <p:nvSpPr>
          <p:cNvPr id="9" name="Zaoblený obdélník 8"/>
          <p:cNvSpPr/>
          <p:nvPr/>
        </p:nvSpPr>
        <p:spPr>
          <a:xfrm>
            <a:off x="395536" y="2636912"/>
            <a:ext cx="6840760" cy="1080120"/>
          </a:xfrm>
          <a:prstGeom prst="round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cs-CZ" sz="2800" dirty="0" smtClean="0"/>
              <a:t>GPS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490782875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1000"/>
                            </p:stCondLst>
                            <p:childTnLst>
                              <p:par>
                                <p:cTn id="1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0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1000"/>
                            </p:stCondLst>
                            <p:childTnLst>
                              <p:par>
                                <p:cTn id="2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0" dur="1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20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marL="514350" indent="-514350" algn="l">
              <a:buFont typeface="+mj-lt"/>
              <a:buAutoNum type="arabicPeriod" startAt="7"/>
            </a:pPr>
            <a:r>
              <a:rPr lang="cs-CZ" sz="3200" dirty="0" smtClean="0"/>
              <a:t>V námořnictví a letectví se používá jednotka rychlosti:</a:t>
            </a:r>
            <a:endParaRPr lang="cs-CZ" sz="3200" dirty="0"/>
          </a:p>
        </p:txBody>
      </p:sp>
      <p:pic>
        <p:nvPicPr>
          <p:cNvPr id="13" name="Picture 5" descr="C:\Users\HP\AppData\Local\Microsoft\Windows\Temporary Internet Files\Content.IE5\6A2TVGPH\MC900440412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478165" y="2603332"/>
            <a:ext cx="1414315" cy="1147277"/>
          </a:xfrm>
          <a:prstGeom prst="rect">
            <a:avLst/>
          </a:prstGeom>
          <a:noFill/>
        </p:spPr>
      </p:pic>
      <p:pic>
        <p:nvPicPr>
          <p:cNvPr id="15" name="Picture 5" descr="C:\Users\HP\AppData\Local\Microsoft\Windows\Temporary Internet Files\Content.IE5\6A2TVGPH\MC900440412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478165" y="3976198"/>
            <a:ext cx="1414315" cy="1147277"/>
          </a:xfrm>
          <a:prstGeom prst="rect">
            <a:avLst/>
          </a:prstGeom>
          <a:noFill/>
        </p:spPr>
      </p:pic>
      <p:pic>
        <p:nvPicPr>
          <p:cNvPr id="7170" name="Picture 2" descr="C:\Documents and Settings\Ďobek\Local Settings\Temporary Internet Files\Content.IE5\1RVC0P42\MC90043779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33248" y="5349064"/>
            <a:ext cx="1259232" cy="10322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lačítko akce: Vlastní 5">
            <a:hlinkClick r:id="" action="ppaction://noaction" highlightClick="1"/>
          </p:cNvPr>
          <p:cNvSpPr/>
          <p:nvPr/>
        </p:nvSpPr>
        <p:spPr>
          <a:xfrm>
            <a:off x="-1332656" y="-171400"/>
            <a:ext cx="11412760" cy="7272808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7" name="Zaoblený obdélník 6"/>
          <p:cNvSpPr/>
          <p:nvPr/>
        </p:nvSpPr>
        <p:spPr>
          <a:xfrm>
            <a:off x="395536" y="2636911"/>
            <a:ext cx="6840760" cy="1080120"/>
          </a:xfrm>
          <a:prstGeom prst="round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cs-CZ" sz="2800" dirty="0" smtClean="0"/>
              <a:t>lano</a:t>
            </a:r>
            <a:endParaRPr lang="cs-CZ" sz="2800" dirty="0"/>
          </a:p>
        </p:txBody>
      </p:sp>
      <p:sp>
        <p:nvSpPr>
          <p:cNvPr id="8" name="Zaoblený obdélník 7"/>
          <p:cNvSpPr/>
          <p:nvPr/>
        </p:nvSpPr>
        <p:spPr>
          <a:xfrm>
            <a:off x="395536" y="3969059"/>
            <a:ext cx="6840760" cy="1080120"/>
          </a:xfrm>
          <a:prstGeom prst="round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cs-CZ" sz="2800" dirty="0" smtClean="0"/>
              <a:t>smyčka</a:t>
            </a:r>
            <a:endParaRPr lang="cs-CZ" sz="2800" dirty="0"/>
          </a:p>
        </p:txBody>
      </p:sp>
      <p:sp>
        <p:nvSpPr>
          <p:cNvPr id="9" name="Zaoblený obdélník 8"/>
          <p:cNvSpPr/>
          <p:nvPr/>
        </p:nvSpPr>
        <p:spPr>
          <a:xfrm>
            <a:off x="395536" y="5301207"/>
            <a:ext cx="6840760" cy="1080120"/>
          </a:xfrm>
          <a:prstGeom prst="round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cs-CZ" sz="2800" dirty="0" smtClean="0"/>
              <a:t>uzel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1541673778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1000"/>
                            </p:stCondLst>
                            <p:childTnLst>
                              <p:par>
                                <p:cTn id="1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0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1000"/>
                            </p:stCondLst>
                            <p:childTnLst>
                              <p:par>
                                <p:cTn id="2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0" dur="1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21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marL="514350" indent="-514350" algn="l">
              <a:buFont typeface="+mj-lt"/>
              <a:buAutoNum type="arabicPeriod" startAt="8"/>
            </a:pPr>
            <a:r>
              <a:rPr lang="cs-CZ" sz="3200" dirty="0" smtClean="0"/>
              <a:t>Rychlost 18,5 km/h vyjádřená v uzlech je:</a:t>
            </a:r>
            <a:endParaRPr lang="cs-CZ" sz="3200" dirty="0"/>
          </a:p>
        </p:txBody>
      </p:sp>
      <p:pic>
        <p:nvPicPr>
          <p:cNvPr id="13" name="Picture 5" descr="C:\Users\HP\AppData\Local\Microsoft\Windows\Temporary Internet Files\Content.IE5\6A2TVGPH\MC900440412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478165" y="2603332"/>
            <a:ext cx="1414315" cy="1147277"/>
          </a:xfrm>
          <a:prstGeom prst="rect">
            <a:avLst/>
          </a:prstGeom>
          <a:noFill/>
        </p:spPr>
      </p:pic>
      <p:pic>
        <p:nvPicPr>
          <p:cNvPr id="15" name="Picture 5" descr="C:\Users\HP\AppData\Local\Microsoft\Windows\Temporary Internet Files\Content.IE5\6A2TVGPH\MC900440412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478165" y="3976198"/>
            <a:ext cx="1414315" cy="1147277"/>
          </a:xfrm>
          <a:prstGeom prst="rect">
            <a:avLst/>
          </a:prstGeom>
          <a:noFill/>
        </p:spPr>
      </p:pic>
      <p:pic>
        <p:nvPicPr>
          <p:cNvPr id="7170" name="Picture 2" descr="C:\Documents and Settings\Ďobek\Local Settings\Temporary Internet Files\Content.IE5\1RVC0P42\MC90043779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33248" y="5349064"/>
            <a:ext cx="1259232" cy="10322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lačítko akce: Vlastní 5">
            <a:hlinkClick r:id="" action="ppaction://noaction" highlightClick="1"/>
          </p:cNvPr>
          <p:cNvSpPr/>
          <p:nvPr/>
        </p:nvSpPr>
        <p:spPr>
          <a:xfrm>
            <a:off x="-1332656" y="-171400"/>
            <a:ext cx="11412760" cy="7272808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7" name="Zaoblený obdélník 6"/>
          <p:cNvSpPr/>
          <p:nvPr/>
        </p:nvSpPr>
        <p:spPr>
          <a:xfrm>
            <a:off x="395536" y="2636911"/>
            <a:ext cx="6840760" cy="1080120"/>
          </a:xfrm>
          <a:prstGeom prst="round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cs-CZ" sz="2800" dirty="0" smtClean="0"/>
              <a:t>342 </a:t>
            </a:r>
            <a:r>
              <a:rPr lang="cs-CZ" sz="2800" dirty="0" err="1" smtClean="0"/>
              <a:t>kt</a:t>
            </a:r>
            <a:endParaRPr lang="cs-CZ" sz="2800" dirty="0"/>
          </a:p>
        </p:txBody>
      </p:sp>
      <p:sp>
        <p:nvSpPr>
          <p:cNvPr id="8" name="Zaoblený obdélník 7"/>
          <p:cNvSpPr/>
          <p:nvPr/>
        </p:nvSpPr>
        <p:spPr>
          <a:xfrm>
            <a:off x="395536" y="3969059"/>
            <a:ext cx="6840760" cy="1080120"/>
          </a:xfrm>
          <a:prstGeom prst="round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cs-CZ" sz="2800" dirty="0" smtClean="0"/>
              <a:t>1 </a:t>
            </a:r>
            <a:r>
              <a:rPr lang="cs-CZ" sz="2800" dirty="0" err="1" smtClean="0"/>
              <a:t>kt</a:t>
            </a:r>
            <a:r>
              <a:rPr lang="cs-CZ" sz="2800" dirty="0" smtClean="0"/>
              <a:t> </a:t>
            </a:r>
            <a:endParaRPr lang="cs-CZ" sz="2800" dirty="0"/>
          </a:p>
        </p:txBody>
      </p:sp>
      <p:sp>
        <p:nvSpPr>
          <p:cNvPr id="9" name="Zaoblený obdélník 8"/>
          <p:cNvSpPr/>
          <p:nvPr/>
        </p:nvSpPr>
        <p:spPr>
          <a:xfrm>
            <a:off x="395536" y="5301207"/>
            <a:ext cx="6840760" cy="1080120"/>
          </a:xfrm>
          <a:prstGeom prst="round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cs-CZ" sz="2800" dirty="0" smtClean="0"/>
              <a:t>10 </a:t>
            </a:r>
            <a:r>
              <a:rPr lang="cs-CZ" sz="2800" dirty="0" err="1" smtClean="0"/>
              <a:t>kt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534328318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1000"/>
                            </p:stCondLst>
                            <p:childTnLst>
                              <p:par>
                                <p:cTn id="1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0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1000"/>
                            </p:stCondLst>
                            <p:childTnLst>
                              <p:par>
                                <p:cTn id="2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0" dur="1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251520" y="1844824"/>
            <a:ext cx="8712968" cy="4968552"/>
          </a:xfrm>
        </p:spPr>
        <p:txBody>
          <a:bodyPr>
            <a:normAutofit fontScale="77500" lnSpcReduction="20000"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cs-CZ" sz="1600" i="1" u="sng" dirty="0" smtClean="0"/>
              <a:t>Použitá literatura: 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cs-CZ" sz="1600" dirty="0"/>
              <a:t>RAUNER, Karel; HAVEL, Václav; RANDA, Miroslav. </a:t>
            </a:r>
            <a:r>
              <a:rPr lang="cs-CZ" sz="1600" i="1" dirty="0"/>
              <a:t>Fyzika </a:t>
            </a:r>
            <a:r>
              <a:rPr lang="cs-CZ" sz="1600" i="1" dirty="0" smtClean="0"/>
              <a:t>7 </a:t>
            </a:r>
            <a:r>
              <a:rPr lang="cs-CZ" sz="1600" i="1" dirty="0"/>
              <a:t>učebnice pro základní školy a víceletá gymnázia</a:t>
            </a:r>
            <a:r>
              <a:rPr lang="cs-CZ" sz="1600" dirty="0"/>
              <a:t>. Plzeň: Fraus, </a:t>
            </a:r>
            <a:r>
              <a:rPr lang="cs-CZ" sz="1600" dirty="0" smtClean="0"/>
              <a:t>2005, </a:t>
            </a:r>
            <a:r>
              <a:rPr lang="cs-CZ" sz="1600" dirty="0"/>
              <a:t>ISBN </a:t>
            </a:r>
            <a:r>
              <a:rPr lang="cs-CZ" sz="1600" dirty="0" smtClean="0"/>
              <a:t>80-7238-431-7. 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cs-CZ" sz="1600" dirty="0"/>
              <a:t>RAUNER, Karel; HAVEL, Václav; RANDA, Miroslav. </a:t>
            </a:r>
            <a:r>
              <a:rPr lang="cs-CZ" sz="1600" i="1" dirty="0"/>
              <a:t>Fyzika </a:t>
            </a:r>
            <a:r>
              <a:rPr lang="cs-CZ" sz="1600" i="1" dirty="0" smtClean="0"/>
              <a:t>7 </a:t>
            </a:r>
            <a:r>
              <a:rPr lang="cs-CZ" sz="1600" i="1" dirty="0"/>
              <a:t>pracovní sešit pro základní školy a víceletá gymnázia</a:t>
            </a:r>
            <a:r>
              <a:rPr lang="cs-CZ" sz="1600" dirty="0"/>
              <a:t>. Plzeň: Fraus, </a:t>
            </a:r>
            <a:r>
              <a:rPr lang="cs-CZ" sz="1600" dirty="0" smtClean="0"/>
              <a:t>2005, </a:t>
            </a:r>
            <a:r>
              <a:rPr lang="cs-CZ" sz="1600" dirty="0"/>
              <a:t>ISBN </a:t>
            </a:r>
            <a:r>
              <a:rPr lang="cs-CZ" sz="1600" dirty="0" smtClean="0"/>
              <a:t>80-7238-432-5. </a:t>
            </a:r>
            <a:endParaRPr lang="cs-CZ" sz="1600" dirty="0"/>
          </a:p>
          <a:p>
            <a:pPr lvl="0">
              <a:buClr>
                <a:srgbClr val="31B6FD"/>
              </a:buClr>
              <a:buFont typeface="Arial" panose="020B0604020202020204" pitchFamily="34" charset="0"/>
              <a:buChar char="•"/>
            </a:pPr>
            <a:r>
              <a:rPr lang="cs-CZ" sz="1600" i="1" u="sng" dirty="0" smtClean="0">
                <a:solidFill>
                  <a:srgbClr val="073E87"/>
                </a:solidFill>
              </a:rPr>
              <a:t>Jiné zdroje:</a:t>
            </a:r>
            <a:r>
              <a:rPr lang="cs-CZ" sz="1600" dirty="0" smtClean="0"/>
              <a:t> 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cs-CZ" sz="1600" dirty="0" smtClean="0"/>
              <a:t>Obr. 1 -</a:t>
            </a:r>
            <a:r>
              <a:rPr lang="cs-CZ" sz="1200" dirty="0"/>
              <a:t>AUTOR </a:t>
            </a:r>
            <a:r>
              <a:rPr lang="cs-CZ" sz="1200" dirty="0" smtClean="0"/>
              <a:t>NEUVEDEN. </a:t>
            </a:r>
            <a:r>
              <a:rPr lang="cs-CZ" sz="1200" i="1" dirty="0"/>
              <a:t>auto.cz</a:t>
            </a:r>
            <a:r>
              <a:rPr lang="cs-CZ" sz="1200" dirty="0"/>
              <a:t> [online]. [cit. 6.10.2013]. Dostupný na WWW: </a:t>
            </a:r>
            <a:r>
              <a:rPr lang="cs-CZ" sz="1200" dirty="0">
                <a:hlinkClick r:id="rId2"/>
              </a:rPr>
              <a:t>http://</a:t>
            </a:r>
            <a:r>
              <a:rPr lang="cs-CZ" sz="1200" dirty="0" smtClean="0">
                <a:hlinkClick r:id="rId2"/>
              </a:rPr>
              <a:t>www.auto.cz/stoceny-tachometr-ma-polovina-ojetin-jak-je-poznat-70463</a:t>
            </a:r>
            <a:endParaRPr lang="cs-CZ" sz="1200" dirty="0" smtClean="0"/>
          </a:p>
          <a:p>
            <a:pPr lvl="1">
              <a:buFont typeface="Arial" panose="020B0604020202020204" pitchFamily="34" charset="0"/>
              <a:buChar char="•"/>
            </a:pPr>
            <a:r>
              <a:rPr lang="cs-CZ" sz="1600" dirty="0" smtClean="0"/>
              <a:t>Obr</a:t>
            </a:r>
            <a:r>
              <a:rPr lang="cs-CZ" sz="1600" dirty="0"/>
              <a:t>. 2 - </a:t>
            </a:r>
            <a:r>
              <a:rPr lang="cs-CZ" sz="1200" dirty="0"/>
              <a:t>AUTOR </a:t>
            </a:r>
            <a:r>
              <a:rPr lang="cs-CZ" sz="1200" dirty="0" smtClean="0"/>
              <a:t>NEUVEDEN. </a:t>
            </a:r>
            <a:r>
              <a:rPr lang="cs-CZ" sz="1200" i="1" dirty="0"/>
              <a:t>skoda742.estranky.cz</a:t>
            </a:r>
            <a:r>
              <a:rPr lang="cs-CZ" sz="1200" dirty="0"/>
              <a:t> [online]. [cit. 6.10.2013]. Dostupný na WWW: </a:t>
            </a:r>
            <a:r>
              <a:rPr lang="cs-CZ" sz="1200" dirty="0">
                <a:hlinkClick r:id="rId3"/>
              </a:rPr>
              <a:t>http://www.skoda742.estranky.cz/fotoalbum/identifikace-vozu/tachometr-v--</a:t>
            </a:r>
            <a:r>
              <a:rPr lang="cs-CZ" sz="1200" dirty="0" smtClean="0">
                <a:hlinkClick r:id="rId3"/>
              </a:rPr>
              <a:t>m.p.h/tach-mph1672.htm</a:t>
            </a:r>
            <a:endParaRPr lang="cs-CZ" sz="1200" dirty="0" smtClean="0"/>
          </a:p>
          <a:p>
            <a:pPr lvl="1">
              <a:buFont typeface="Arial" panose="020B0604020202020204" pitchFamily="34" charset="0"/>
              <a:buChar char="•"/>
            </a:pPr>
            <a:r>
              <a:rPr lang="cs-CZ" sz="1600" dirty="0" smtClean="0"/>
              <a:t>Obr</a:t>
            </a:r>
            <a:r>
              <a:rPr lang="cs-CZ" sz="1600" dirty="0"/>
              <a:t>. 3</a:t>
            </a:r>
            <a:r>
              <a:rPr lang="cs-CZ" sz="1600" dirty="0" smtClean="0"/>
              <a:t> - </a:t>
            </a:r>
            <a:r>
              <a:rPr lang="cs-CZ" sz="1200" dirty="0"/>
              <a:t>AUTOR </a:t>
            </a:r>
            <a:r>
              <a:rPr lang="cs-CZ" sz="1200" dirty="0" smtClean="0"/>
              <a:t>NEUVEDEN. </a:t>
            </a:r>
            <a:r>
              <a:rPr lang="cs-CZ" sz="1200" i="1" dirty="0"/>
              <a:t>cyklomania.cz</a:t>
            </a:r>
            <a:r>
              <a:rPr lang="cs-CZ" sz="1200" dirty="0"/>
              <a:t> [online]. [cit. 6.10.2013]. Dostupný na WWW: http://www.cyklomania.cz/obchod/Cyklo-pocitace </a:t>
            </a:r>
            <a:endParaRPr lang="cs-CZ" sz="1200" dirty="0" smtClean="0"/>
          </a:p>
          <a:p>
            <a:pPr lvl="1">
              <a:buFont typeface="Arial" panose="020B0604020202020204" pitchFamily="34" charset="0"/>
              <a:buChar char="•"/>
            </a:pPr>
            <a:r>
              <a:rPr lang="cs-CZ" sz="1600" dirty="0" smtClean="0"/>
              <a:t>Obr. </a:t>
            </a:r>
            <a:r>
              <a:rPr lang="cs-CZ" sz="1600" dirty="0"/>
              <a:t>4 </a:t>
            </a:r>
            <a:r>
              <a:rPr lang="cs-CZ" sz="1600" dirty="0" smtClean="0"/>
              <a:t>– </a:t>
            </a:r>
            <a:r>
              <a:rPr lang="cs-CZ" sz="1050" dirty="0"/>
              <a:t>AUTOR NEUVEDEN. </a:t>
            </a:r>
            <a:r>
              <a:rPr lang="cs-CZ" sz="1050" i="1" dirty="0"/>
              <a:t>ar-zzs.cz</a:t>
            </a:r>
            <a:r>
              <a:rPr lang="cs-CZ" sz="1050" dirty="0"/>
              <a:t> [online]. [cit. 6.10.2013]. Dostupný na WWW: </a:t>
            </a:r>
            <a:r>
              <a:rPr lang="cs-CZ" sz="1050" dirty="0">
                <a:hlinkClick r:id="rId4"/>
              </a:rPr>
              <a:t>http://www.ar-zzs.cz/aktuality/policejni-kladiva-na-piraty-silnic-nova-superrychla-auta-a-laserove-radary</a:t>
            </a:r>
            <a:r>
              <a:rPr lang="cs-CZ" sz="1050" dirty="0" smtClean="0">
                <a:hlinkClick r:id="rId4"/>
              </a:rPr>
              <a:t>/</a:t>
            </a:r>
            <a:endParaRPr lang="cs-CZ" sz="1050" dirty="0" smtClean="0"/>
          </a:p>
          <a:p>
            <a:pPr lvl="1">
              <a:buFont typeface="Arial" panose="020B0604020202020204" pitchFamily="34" charset="0"/>
              <a:buChar char="•"/>
            </a:pPr>
            <a:r>
              <a:rPr lang="cs-CZ" sz="1600" smtClean="0"/>
              <a:t>Obr</a:t>
            </a:r>
            <a:r>
              <a:rPr lang="cs-CZ" sz="1600" dirty="0"/>
              <a:t>. </a:t>
            </a:r>
            <a:r>
              <a:rPr lang="cs-CZ" sz="1600" dirty="0" smtClean="0"/>
              <a:t>5 </a:t>
            </a:r>
            <a:r>
              <a:rPr lang="cs-CZ" sz="1600" dirty="0"/>
              <a:t>– </a:t>
            </a:r>
            <a:r>
              <a:rPr lang="cs-CZ" sz="1050" dirty="0"/>
              <a:t>AUTOR NEUVEDEN. </a:t>
            </a:r>
            <a:r>
              <a:rPr lang="cs-CZ" sz="1050" i="1" dirty="0"/>
              <a:t>tipcars.com</a:t>
            </a:r>
            <a:r>
              <a:rPr lang="cs-CZ" sz="1050" dirty="0"/>
              <a:t> [online]. [cit. 6.10.2013]. Dostupný na WWW: </a:t>
            </a:r>
            <a:r>
              <a:rPr lang="cs-CZ" sz="1050" dirty="0">
                <a:hlinkClick r:id="rId5"/>
              </a:rPr>
              <a:t>http://</a:t>
            </a:r>
            <a:r>
              <a:rPr lang="cs-CZ" sz="1050" dirty="0" smtClean="0">
                <a:hlinkClick r:id="rId5"/>
              </a:rPr>
              <a:t>www.tipcars.com/magazin-leos-trzil-6rychlost-budeme-merit-ve-dne-v-noci6-3711.html</a:t>
            </a:r>
            <a:endParaRPr lang="cs-CZ" sz="1050" dirty="0" smtClean="0"/>
          </a:p>
          <a:p>
            <a:pPr lvl="1">
              <a:buFont typeface="Arial" panose="020B0604020202020204" pitchFamily="34" charset="0"/>
              <a:buChar char="•"/>
            </a:pPr>
            <a:r>
              <a:rPr lang="cs-CZ" sz="1600" dirty="0" smtClean="0"/>
              <a:t>Obr</a:t>
            </a:r>
            <a:r>
              <a:rPr lang="cs-CZ" sz="1600" dirty="0" smtClean="0"/>
              <a:t>. 6 - </a:t>
            </a:r>
            <a:r>
              <a:rPr lang="cs-CZ" sz="1200" dirty="0"/>
              <a:t>AUTOR </a:t>
            </a:r>
            <a:r>
              <a:rPr lang="cs-CZ" sz="1200" dirty="0" smtClean="0"/>
              <a:t>NEUVEDEN. </a:t>
            </a:r>
            <a:r>
              <a:rPr lang="cs-CZ" sz="1200" i="1" dirty="0"/>
              <a:t>cbfaltus.cz</a:t>
            </a:r>
            <a:r>
              <a:rPr lang="cs-CZ" sz="1200" dirty="0"/>
              <a:t> [online]. [cit. 6.10.2013]. Dostupný na WWW: </a:t>
            </a:r>
            <a:r>
              <a:rPr lang="cs-CZ" sz="1200" dirty="0">
                <a:hlinkClick r:id="rId6"/>
              </a:rPr>
              <a:t>http://</a:t>
            </a:r>
            <a:r>
              <a:rPr lang="cs-CZ" sz="1200" dirty="0" smtClean="0">
                <a:hlinkClick r:id="rId6"/>
              </a:rPr>
              <a:t>www.cbfaltus.cz/fotky.php?albumNr=4</a:t>
            </a:r>
            <a:endParaRPr lang="cs-CZ" sz="1200" dirty="0" smtClean="0"/>
          </a:p>
          <a:p>
            <a:pPr lvl="1">
              <a:buFont typeface="Arial" panose="020B0604020202020204" pitchFamily="34" charset="0"/>
              <a:buChar char="•"/>
            </a:pPr>
            <a:r>
              <a:rPr lang="cs-CZ" sz="1600" dirty="0" smtClean="0"/>
              <a:t>Obr. 7 - </a:t>
            </a:r>
            <a:r>
              <a:rPr lang="cs-CZ" sz="1200" dirty="0"/>
              <a:t>AUTOR NEUVEDEN. </a:t>
            </a:r>
            <a:r>
              <a:rPr lang="cs-CZ" sz="1200" i="1" dirty="0"/>
              <a:t>e-pristroje.cz</a:t>
            </a:r>
            <a:r>
              <a:rPr lang="cs-CZ" sz="1200" dirty="0"/>
              <a:t> [online]. [cit. 6.10.2013]. Dostupný na WWW: </a:t>
            </a:r>
            <a:r>
              <a:rPr lang="cs-CZ" sz="1200" dirty="0">
                <a:hlinkClick r:id="rId7"/>
              </a:rPr>
              <a:t>http://</a:t>
            </a:r>
            <a:r>
              <a:rPr lang="cs-CZ" sz="1200" dirty="0" smtClean="0">
                <a:hlinkClick r:id="rId7"/>
              </a:rPr>
              <a:t>www.e-pristroje.cz/pictures/meteo/m302-1.jpg</a:t>
            </a:r>
            <a:endParaRPr lang="cs-CZ" sz="1200" dirty="0" smtClean="0"/>
          </a:p>
          <a:p>
            <a:pPr lvl="1">
              <a:buFont typeface="Arial" panose="020B0604020202020204" pitchFamily="34" charset="0"/>
              <a:buChar char="•"/>
            </a:pPr>
            <a:r>
              <a:rPr lang="cs-CZ" sz="1600" dirty="0" smtClean="0"/>
              <a:t>Obr</a:t>
            </a:r>
            <a:r>
              <a:rPr lang="cs-CZ" sz="1600" dirty="0"/>
              <a:t>. </a:t>
            </a:r>
            <a:r>
              <a:rPr lang="cs-CZ" sz="1600" dirty="0" smtClean="0"/>
              <a:t>8 </a:t>
            </a:r>
            <a:r>
              <a:rPr lang="cs-CZ" sz="1600" dirty="0"/>
              <a:t>- </a:t>
            </a:r>
            <a:r>
              <a:rPr lang="cs-CZ" sz="1200" dirty="0"/>
              <a:t>RADECKÝ, Alexandr. </a:t>
            </a:r>
            <a:r>
              <a:rPr lang="cs-CZ" sz="1200" i="1" dirty="0"/>
              <a:t>hdworld.cz</a:t>
            </a:r>
            <a:r>
              <a:rPr lang="cs-CZ" sz="1200" dirty="0"/>
              <a:t> [online]. [cit. 6.10.2013]. Dostupný na WWW: </a:t>
            </a:r>
            <a:r>
              <a:rPr lang="cs-CZ" sz="1200" dirty="0">
                <a:hlinkClick r:id="rId8"/>
              </a:rPr>
              <a:t>http://</a:t>
            </a:r>
            <a:r>
              <a:rPr lang="cs-CZ" sz="1200" dirty="0" smtClean="0">
                <a:hlinkClick r:id="rId8"/>
              </a:rPr>
              <a:t>hdworld.cz/infotech/GPS-hrozi-potize-398</a:t>
            </a:r>
            <a:endParaRPr lang="cs-CZ" sz="1200" dirty="0" smtClean="0"/>
          </a:p>
          <a:p>
            <a:pPr lvl="1">
              <a:buFont typeface="Arial" panose="020B0604020202020204" pitchFamily="34" charset="0"/>
              <a:buChar char="•"/>
            </a:pPr>
            <a:r>
              <a:rPr lang="cs-CZ" sz="1600" dirty="0" smtClean="0"/>
              <a:t>Obr</a:t>
            </a:r>
            <a:r>
              <a:rPr lang="cs-CZ" sz="1600" dirty="0"/>
              <a:t>. 9 </a:t>
            </a:r>
            <a:r>
              <a:rPr lang="cs-CZ" sz="1600" dirty="0" smtClean="0"/>
              <a:t>– </a:t>
            </a:r>
            <a:r>
              <a:rPr lang="cs-CZ" sz="1200" dirty="0"/>
              <a:t>AUTOR NEUVEDEN. </a:t>
            </a:r>
            <a:r>
              <a:rPr lang="cs-CZ" sz="1200" i="1" dirty="0"/>
              <a:t>g-obchod.cz</a:t>
            </a:r>
            <a:r>
              <a:rPr lang="cs-CZ" sz="1200" dirty="0"/>
              <a:t> [online]. [cit. 6.10.2013]. Dostupný na WWW: </a:t>
            </a:r>
            <a:r>
              <a:rPr lang="cs-CZ" sz="1200" dirty="0">
                <a:hlinkClick r:id="rId9"/>
              </a:rPr>
              <a:t>http://</a:t>
            </a:r>
            <a:r>
              <a:rPr lang="cs-CZ" sz="1200" dirty="0" smtClean="0">
                <a:hlinkClick r:id="rId9"/>
              </a:rPr>
              <a:t>www.g-obchod.cz/navigace/xxl-iq-routes-eu</a:t>
            </a:r>
            <a:endParaRPr lang="cs-CZ" sz="1200" dirty="0" smtClean="0"/>
          </a:p>
          <a:p>
            <a:pPr lvl="1">
              <a:buFont typeface="Arial" panose="020B0604020202020204" pitchFamily="34" charset="0"/>
              <a:buChar char="•"/>
            </a:pPr>
            <a:r>
              <a:rPr lang="cs-CZ" sz="1600" dirty="0" smtClean="0"/>
              <a:t>Obr</a:t>
            </a:r>
            <a:r>
              <a:rPr lang="cs-CZ" sz="1600" dirty="0"/>
              <a:t>. 10 – </a:t>
            </a:r>
            <a:r>
              <a:rPr lang="cs-CZ" sz="1200" dirty="0"/>
              <a:t>AUTOR NEUVEDEN. </a:t>
            </a:r>
            <a:r>
              <a:rPr lang="cs-CZ" sz="1200" i="1" dirty="0"/>
              <a:t>fisherman.cz</a:t>
            </a:r>
            <a:r>
              <a:rPr lang="cs-CZ" sz="1200" dirty="0"/>
              <a:t> [online]. [cit. 6.10.2013]. Dostupný na WWW: </a:t>
            </a:r>
            <a:r>
              <a:rPr lang="cs-CZ" sz="1200" dirty="0">
                <a:hlinkClick r:id="rId10"/>
              </a:rPr>
              <a:t>http://</a:t>
            </a:r>
            <a:r>
              <a:rPr lang="cs-CZ" sz="1200" dirty="0" smtClean="0">
                <a:hlinkClick r:id="rId10"/>
              </a:rPr>
              <a:t>www.fisherman.cz/system/files/field/image/2012/12/352/echolot_s_gps_na_lodi.jpg</a:t>
            </a:r>
            <a:endParaRPr lang="cs-CZ" sz="1200" dirty="0" smtClean="0"/>
          </a:p>
          <a:p>
            <a:pPr lvl="1">
              <a:buFont typeface="Arial" panose="020B0604020202020204" pitchFamily="34" charset="0"/>
              <a:buChar char="•"/>
            </a:pPr>
            <a:r>
              <a:rPr lang="cs-CZ" sz="1600" dirty="0" smtClean="0"/>
              <a:t>Obr</a:t>
            </a:r>
            <a:r>
              <a:rPr lang="cs-CZ" sz="1600" dirty="0"/>
              <a:t>. 11 </a:t>
            </a:r>
            <a:r>
              <a:rPr lang="cs-CZ" sz="1600" dirty="0" smtClean="0"/>
              <a:t>– </a:t>
            </a:r>
            <a:r>
              <a:rPr lang="en-US" sz="1200" dirty="0"/>
              <a:t>MCLAREN MERCEDES. </a:t>
            </a:r>
            <a:r>
              <a:rPr lang="en-US" sz="1200" i="1" dirty="0"/>
              <a:t>f1news.autoroad.cz</a:t>
            </a:r>
            <a:r>
              <a:rPr lang="en-US" sz="1200" dirty="0"/>
              <a:t> [online]. [cit. 6.10.2013]. </a:t>
            </a:r>
            <a:r>
              <a:rPr lang="en-US" sz="1200" dirty="0" err="1"/>
              <a:t>Dostupný</a:t>
            </a:r>
            <a:r>
              <a:rPr lang="en-US" sz="1200" dirty="0"/>
              <a:t> </a:t>
            </a:r>
            <a:r>
              <a:rPr lang="en-US" sz="1200" dirty="0" err="1"/>
              <a:t>na</a:t>
            </a:r>
            <a:r>
              <a:rPr lang="en-US" sz="1200" dirty="0"/>
              <a:t> WWW: </a:t>
            </a:r>
            <a:r>
              <a:rPr lang="en-US" sz="1200" dirty="0">
                <a:hlinkClick r:id="rId11"/>
              </a:rPr>
              <a:t>http://f1news.autoroad.cz/technika/42191-pitotovy-trubice-jak-pomahaji-v-mapovani-aerodynamiky-vozu-f1</a:t>
            </a:r>
            <a:r>
              <a:rPr lang="en-US" sz="1200" dirty="0" smtClean="0">
                <a:hlinkClick r:id="rId11"/>
              </a:rPr>
              <a:t>/</a:t>
            </a:r>
            <a:endParaRPr lang="cs-CZ" sz="1200" dirty="0" smtClean="0"/>
          </a:p>
          <a:p>
            <a:pPr lvl="1">
              <a:buFont typeface="Arial" panose="020B0604020202020204" pitchFamily="34" charset="0"/>
              <a:buChar char="•"/>
            </a:pPr>
            <a:r>
              <a:rPr lang="cs-CZ" sz="1600" dirty="0" smtClean="0"/>
              <a:t>Obr</a:t>
            </a:r>
            <a:r>
              <a:rPr lang="cs-CZ" sz="1600" dirty="0"/>
              <a:t>. 12 - </a:t>
            </a:r>
            <a:r>
              <a:rPr lang="cs-CZ" sz="1200" dirty="0"/>
              <a:t>JANČAR, Rosťa. </a:t>
            </a:r>
            <a:r>
              <a:rPr lang="cs-CZ" sz="1200" i="1" dirty="0"/>
              <a:t>technet.idnes.cz</a:t>
            </a:r>
            <a:r>
              <a:rPr lang="cs-CZ" sz="1200" dirty="0"/>
              <a:t> [online]. [cit. 6.10.2013]. Dostupný na WWW: </a:t>
            </a:r>
            <a:r>
              <a:rPr lang="cs-CZ" sz="1200" dirty="0">
                <a:hlinkClick r:id="rId12"/>
              </a:rPr>
              <a:t>http://technet.idnes.cz/prozkoumali-jsme-luxusni-tryskac-embraer-legacy-600-f8s-/</a:t>
            </a:r>
            <a:r>
              <a:rPr lang="cs-CZ" sz="1200" dirty="0" smtClean="0">
                <a:hlinkClick r:id="rId12"/>
              </a:rPr>
              <a:t>tec_reportaze.aspx?c=A070327_163710_tec_reportaze_rja</a:t>
            </a:r>
            <a:endParaRPr lang="cs-CZ" sz="1200" dirty="0" smtClean="0"/>
          </a:p>
          <a:p>
            <a:pPr lvl="1">
              <a:buFont typeface="Arial" panose="020B0604020202020204" pitchFamily="34" charset="0"/>
              <a:buChar char="•"/>
            </a:pPr>
            <a:r>
              <a:rPr lang="cs-CZ" sz="1600" dirty="0" smtClean="0"/>
              <a:t>Obr</a:t>
            </a:r>
            <a:r>
              <a:rPr lang="cs-CZ" sz="1600" dirty="0"/>
              <a:t>. </a:t>
            </a:r>
            <a:r>
              <a:rPr lang="cs-CZ" sz="1600" dirty="0" smtClean="0"/>
              <a:t>13 - </a:t>
            </a:r>
            <a:r>
              <a:rPr lang="cs-CZ" sz="1200" dirty="0"/>
              <a:t>AUTOR NEUVEDEN. </a:t>
            </a:r>
            <a:r>
              <a:rPr lang="cs-CZ" sz="1200" i="1" dirty="0"/>
              <a:t>f1news.autoroad.cz</a:t>
            </a:r>
            <a:r>
              <a:rPr lang="cs-CZ" sz="1200" dirty="0"/>
              <a:t> [online]. [cit. 6.10.2013]. Dostupný na WWW: </a:t>
            </a:r>
            <a:r>
              <a:rPr lang="cs-CZ" sz="1200" dirty="0">
                <a:hlinkClick r:id="rId11"/>
              </a:rPr>
              <a:t>http://f1news.autoroad.cz/technika/42191-pitotovy-trubice-jak-pomahaji-v-mapovani-aerodynamiky-vozu-f1</a:t>
            </a:r>
            <a:r>
              <a:rPr lang="cs-CZ" sz="1200" dirty="0" smtClean="0">
                <a:hlinkClick r:id="rId11"/>
              </a:rPr>
              <a:t>/</a:t>
            </a:r>
            <a:endParaRPr lang="cs-CZ" sz="1200" dirty="0" smtClean="0"/>
          </a:p>
          <a:p>
            <a:pPr lvl="1">
              <a:buFont typeface="Arial" panose="020B0604020202020204" pitchFamily="34" charset="0"/>
              <a:buChar char="•"/>
            </a:pPr>
            <a:r>
              <a:rPr lang="cs-CZ" sz="1600" dirty="0" smtClean="0"/>
              <a:t>Obr. </a:t>
            </a:r>
            <a:r>
              <a:rPr lang="cs-CZ" sz="1600" dirty="0"/>
              <a:t>14 - </a:t>
            </a:r>
            <a:r>
              <a:rPr lang="cs-CZ" sz="1200" dirty="0"/>
              <a:t>AUTOR NEUVEDEN. </a:t>
            </a:r>
            <a:r>
              <a:rPr lang="cs-CZ" sz="1200" i="1" dirty="0"/>
              <a:t>fyzmatik.pise.cz</a:t>
            </a:r>
            <a:r>
              <a:rPr lang="cs-CZ" sz="1200" dirty="0"/>
              <a:t> [online]. [cit. 6.10.2013]. Dostupný na WWW: http://fyzmatik.pise.cz/993-mereni-rychlosti-v-uzlech.html </a:t>
            </a:r>
            <a:endParaRPr lang="cs-CZ" sz="1200" dirty="0" smtClean="0"/>
          </a:p>
          <a:p>
            <a:pPr lvl="1">
              <a:buFont typeface="Arial" panose="020B0604020202020204" pitchFamily="34" charset="0"/>
              <a:buChar char="•"/>
            </a:pPr>
            <a:r>
              <a:rPr lang="cs-CZ" sz="1600" dirty="0" smtClean="0"/>
              <a:t>Zdroj obrázků: www.office.microsoft.com</a:t>
            </a:r>
          </a:p>
          <a:p>
            <a:pPr lvl="1">
              <a:buFont typeface="Arial" panose="020B0604020202020204" pitchFamily="34" charset="0"/>
              <a:buChar char="•"/>
            </a:pPr>
            <a:endParaRPr lang="cs-CZ" sz="1800" dirty="0" smtClean="0"/>
          </a:p>
          <a:p>
            <a:pPr lvl="1">
              <a:buFont typeface="Arial" panose="020B0604020202020204" pitchFamily="34" charset="0"/>
              <a:buChar char="•"/>
            </a:pPr>
            <a:endParaRPr lang="cs-CZ" sz="1800" dirty="0" smtClean="0"/>
          </a:p>
          <a:p>
            <a:pPr lvl="1">
              <a:buFont typeface="Arial" panose="020B0604020202020204" pitchFamily="34" charset="0"/>
              <a:buChar char="•"/>
            </a:pPr>
            <a:endParaRPr lang="cs-CZ" sz="1800" dirty="0" smtClean="0"/>
          </a:p>
          <a:p>
            <a:pPr lvl="1">
              <a:buFont typeface="Arial" panose="020B0604020202020204" pitchFamily="34" charset="0"/>
              <a:buChar char="•"/>
            </a:pPr>
            <a:endParaRPr lang="cs-CZ" sz="1800" dirty="0" smtClean="0"/>
          </a:p>
          <a:p>
            <a:pPr lvl="1">
              <a:buFont typeface="Arial" panose="020B0604020202020204" pitchFamily="34" charset="0"/>
              <a:buChar char="•"/>
            </a:pPr>
            <a:endParaRPr lang="cs-CZ" sz="1800" dirty="0" smtClean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22</a:t>
            </a:fld>
            <a:endParaRPr lang="cs-CZ" dirty="0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84287140"/>
      </p:ext>
    </p:extLst>
  </p:cSld>
  <p:clrMapOvr>
    <a:masterClrMapping/>
  </p:clrMapOvr>
  <p:transition spd="med"/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lnění">
  <a:themeElements>
    <a:clrScheme name="Vlnění">
      <a:dk1>
        <a:sysClr val="windowText" lastClr="000000"/>
      </a:dk1>
      <a:lt1>
        <a:sysClr val="window" lastClr="FFFFFF"/>
      </a:lt1>
      <a:dk2>
        <a:srgbClr val="073E87"/>
      </a:dk2>
      <a:lt2>
        <a:srgbClr val="C6E7FC"/>
      </a:lt2>
      <a:accent1>
        <a:srgbClr val="31B6FD"/>
      </a:accent1>
      <a:accent2>
        <a:srgbClr val="4584D3"/>
      </a:accent2>
      <a:accent3>
        <a:srgbClr val="5BD078"/>
      </a:accent3>
      <a:accent4>
        <a:srgbClr val="A5D028"/>
      </a:accent4>
      <a:accent5>
        <a:srgbClr val="F5C040"/>
      </a:accent5>
      <a:accent6>
        <a:srgbClr val="05E0DB"/>
      </a:accent6>
      <a:hlink>
        <a:srgbClr val="0080FF"/>
      </a:hlink>
      <a:folHlink>
        <a:srgbClr val="5EAEFF"/>
      </a:folHlink>
    </a:clrScheme>
    <a:fontScheme name="Vlnění">
      <a:majorFont>
        <a:latin typeface="Candara"/>
        <a:ea typeface=""/>
        <a:cs typeface=""/>
        <a:font script="Jpan" typeface="HGP明朝E"/>
        <a:font script="Hang" typeface="HY그래픽M"/>
        <a:font script="Hans" typeface="华文新魏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HGP明朝E"/>
        <a:font script="Hang" typeface="HY그래픽M"/>
        <a:font script="Hans" typeface="华文楷体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Vlnění">
      <a:fillStyleLst>
        <a:solidFill>
          <a:schemeClr val="phClr"/>
        </a:solidFill>
        <a:gradFill rotWithShape="1">
          <a:gsLst>
            <a:gs pos="0">
              <a:schemeClr val="phClr">
                <a:tint val="0"/>
              </a:schemeClr>
            </a:gs>
            <a:gs pos="44000">
              <a:schemeClr val="phClr">
                <a:tint val="60000"/>
                <a:satMod val="120000"/>
              </a:schemeClr>
            </a:gs>
            <a:gs pos="100000">
              <a:schemeClr val="phClr">
                <a:tint val="90000"/>
                <a:alpha val="100000"/>
                <a:lumMod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20000"/>
                <a:lumMod val="120000"/>
              </a:schemeClr>
            </a:gs>
            <a:gs pos="100000">
              <a:schemeClr val="phClr">
                <a:shade val="89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lumMod val="8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prstMaterial="flat">
            <a:bevelT w="12700" h="12700"/>
          </a:sp3d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contourW="19050" prstMaterial="flat">
            <a:bevelT w="63500" h="63500"/>
            <a:contourClr>
              <a:schemeClr val="phClr">
                <a:shade val="25000"/>
                <a:satMod val="18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40000">
              <a:schemeClr val="phClr">
                <a:tint val="94000"/>
                <a:shade val="94000"/>
                <a:alpha val="100000"/>
                <a:satMod val="114000"/>
                <a:lumMod val="114000"/>
              </a:schemeClr>
            </a:gs>
            <a:gs pos="74000">
              <a:schemeClr val="phClr">
                <a:tint val="94000"/>
                <a:shade val="94000"/>
                <a:satMod val="128000"/>
                <a:lumMod val="100000"/>
              </a:schemeClr>
            </a:gs>
            <a:gs pos="100000">
              <a:schemeClr val="phClr">
                <a:tint val="98000"/>
                <a:shade val="100000"/>
                <a:hueMod val="98000"/>
                <a:satMod val="100000"/>
                <a:lumMod val="74000"/>
              </a:schemeClr>
            </a:gs>
          </a:gsLst>
          <a:path path="circle">
            <a:fillToRect l="20000" t="-40000" r="20000" b="14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6000"/>
                <a:satMod val="130000"/>
                <a:lumMod val="50000"/>
              </a:schemeClr>
              <a:schemeClr val="phClr">
                <a:tint val="96000"/>
                <a:satMod val="114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Waveform</Template>
  <TotalTime>1452</TotalTime>
  <Words>1056</Words>
  <Application>Microsoft Office PowerPoint</Application>
  <PresentationFormat>Předvádění na obrazovce (4:3)</PresentationFormat>
  <Paragraphs>177</Paragraphs>
  <Slides>22</Slides>
  <Notes>0</Notes>
  <HiddenSlides>2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22</vt:i4>
      </vt:variant>
    </vt:vector>
  </HeadingPairs>
  <TitlesOfParts>
    <vt:vector size="23" baseType="lpstr">
      <vt:lpstr>Vlnění</vt:lpstr>
      <vt:lpstr>Základní škola a Mateřská škola Bílá Třemešná, okres Trutnov</vt:lpstr>
      <vt:lpstr>Anotace</vt:lpstr>
      <vt:lpstr>Anotace</vt:lpstr>
      <vt:lpstr>Měření rychlosti</vt:lpstr>
      <vt:lpstr>Měření okamžité rychlosti</vt:lpstr>
      <vt:lpstr>Tachometr</vt:lpstr>
      <vt:lpstr>Radar  (Radio Detection And Ranging)</vt:lpstr>
      <vt:lpstr>Anemometr</vt:lpstr>
      <vt:lpstr>GPS (Global Positioning System)</vt:lpstr>
      <vt:lpstr>Pitotova trubice</vt:lpstr>
      <vt:lpstr>Měření rychlosti v uzlech</vt:lpstr>
      <vt:lpstr>Co jsme se dozvěděli?</vt:lpstr>
      <vt:lpstr>Závěrečné opakování</vt:lpstr>
      <vt:lpstr>Při jízdě na zimních pneumatikách s menším průměrem ukazuje tachometr oproti rychlostem na letních pneumatikách rychlost:</vt:lpstr>
      <vt:lpstr>Když si přifoukneme pneumatiky na kole ukazuje tachometr oproti rychlostem na méně nahuštěných pneumatikách rychlost:</vt:lpstr>
      <vt:lpstr>Pokud se kolo automobilu, které má obvod 180 cm, otočí desetkrát za sekundu, jedeme rychlostí: </vt:lpstr>
      <vt:lpstr>policejní radar vysílá a přijímá</vt:lpstr>
      <vt:lpstr>Přístroj na měření rychlosti proudění vzduchu se nazývá</vt:lpstr>
      <vt:lpstr>Systém, který na základě odeslaných signálů z družic umožňuje vypočítat polohu a rychlost má označení:</vt:lpstr>
      <vt:lpstr>V námořnictví a letectví se používá jednotka rychlosti:</vt:lpstr>
      <vt:lpstr>Rychlost 18,5 km/h vyjádřená v uzlech je: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Základní škola a Mateřská škola Bílá Třemešná, okres Trutnov</dc:title>
  <dc:creator>Lukáš Bohánský</dc:creator>
  <cp:lastModifiedBy>Petr Tomek</cp:lastModifiedBy>
  <cp:revision>161</cp:revision>
  <dcterms:created xsi:type="dcterms:W3CDTF">2013-05-10T12:01:16Z</dcterms:created>
  <dcterms:modified xsi:type="dcterms:W3CDTF">2013-10-06T19:20:30Z</dcterms:modified>
</cp:coreProperties>
</file>