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297" r:id="rId4"/>
    <p:sldId id="264" r:id="rId5"/>
    <p:sldId id="261" r:id="rId6"/>
    <p:sldId id="304" r:id="rId7"/>
    <p:sldId id="279" r:id="rId8"/>
    <p:sldId id="305" r:id="rId9"/>
    <p:sldId id="306" r:id="rId10"/>
    <p:sldId id="307" r:id="rId11"/>
    <p:sldId id="281" r:id="rId12"/>
    <p:sldId id="287" r:id="rId13"/>
    <p:sldId id="286" r:id="rId14"/>
    <p:sldId id="288" r:id="rId15"/>
    <p:sldId id="289" r:id="rId16"/>
    <p:sldId id="292" r:id="rId17"/>
    <p:sldId id="291" r:id="rId18"/>
    <p:sldId id="290" r:id="rId19"/>
    <p:sldId id="294" r:id="rId20"/>
    <p:sldId id="308" r:id="rId21"/>
    <p:sldId id="260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1297" autoAdjust="0"/>
  </p:normalViewPr>
  <p:slideViewPr>
    <p:cSldViewPr>
      <p:cViewPr>
        <p:scale>
          <a:sx n="70" d="100"/>
          <a:sy n="70" d="100"/>
        </p:scale>
        <p:origin x="-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VY_32_INOVACE_Okamžitá rychlost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5ABB801-6858-43D4-9DBF-07AD363B011C}" type="datetimeFigureOut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BCE709A-FA2E-408F-84C9-F81C726B601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1193E0-9AAA-4355-94B4-4DA227BEEBF4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079F4-0E04-48D5-980D-8338D8FFEA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8C5F7-AE8C-4A58-9FD1-89D90E6BEF64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9B31A-FCBC-4D19-A87D-117F05F20A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7D8E8-0133-427E-A189-F4C4D831DB09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82B60-8F3B-48BC-B775-376C1573B1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6111A-857C-40A0-844C-185A7653C151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A0439-E7A2-4E3F-B9B3-661ECDA587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D72ED-4D82-403A-B499-B7B2AE74CB46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8763D-D601-4523-9B06-DBD1CD6953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E9695-96EE-4889-9723-41E553CBE286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49A2D-BC35-493A-A17D-B187A4D5AC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D1825-75C1-449A-8E37-7B9040AF3644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B5FAA-8E8B-4E4C-9DFF-10CA2D9C67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FAE03-5F7D-4F7E-A7CA-F6B8D1B97186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DD36F-D398-4806-9C8A-70D0CA4FE9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38EC1-C4CD-479B-8234-7F73D5AF3C24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D315B-ED29-4353-9E05-AB69A18939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9709D-4D2F-4919-87C2-184AA6785DCB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4FDB7-151B-4DA2-8266-E0689178BB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92753-4BF5-4EEF-AF76-DCE705128B42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FCFA57-E131-4DE8-B74D-222949AC03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1B8A24-0EF9-4A29-BD06-6D53B9A5B34B}" type="datetime1">
              <a:rPr lang="cs-CZ"/>
              <a:pPr>
                <a:defRPr/>
              </a:pPr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01387C-472F-4EEA-BE68-1F5EC768E1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Prezentace je určena pro výklad pojmů okamžitá rychlost a vektorové a skalární veličiny v 6. ročníku ZŠ. </a:t>
            </a:r>
          </a:p>
          <a:p>
            <a:pPr>
              <a:buFont typeface="Arial" charset="0"/>
              <a:buChar char="•"/>
            </a:pPr>
            <a:r>
              <a:rPr lang="cs-CZ" smtClean="0"/>
              <a:t>Prezentace se skládá ze dvou částí: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Výklad nové látky (snímky 4 – 10): vysvětlení pojmu okamžitá rychlost, vektorové a skalární veličiny, orientovaná úsečka, graf závislosti okamžité rychlosti na čase 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Shrnutí probrané látky a závěrečný test s příklady na procvičení probrané látky(snímky 11 – 20).</a:t>
            </a:r>
          </a:p>
          <a:p>
            <a:pPr>
              <a:buFont typeface="Arial" charset="0"/>
              <a:buChar char="•"/>
            </a:pPr>
            <a:r>
              <a:rPr lang="cs-CZ" smtClean="0"/>
              <a:t>Časová náročnost 30 min.</a:t>
            </a:r>
          </a:p>
          <a:p>
            <a:pPr lvl="1">
              <a:buFont typeface="Arial" charset="0"/>
              <a:buChar char="•"/>
            </a:pPr>
            <a:endParaRPr lang="cs-CZ" smtClean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E417A0-A835-437B-B578-0C6A6477F23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200" smtClean="0"/>
              <a:t>Popis práce s prezentací: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Mezi jednotlivými snímky se přechází standardním způsobem.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Snímky č. 5 a 6 obsahuje animaci demonstrující potřebu zavedení veličiny okamžitá rychlost pro přesnější popis pohybů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Snímek č. 9 demonstruje směr vektoru okamžité rychlosti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Snímek č. 10 obsahuje graf rychlosti s popisem jednotlivých částí křivky (zrychlený pohyb, zpomalený pohyb, pohyb konstantní rychlostí</a:t>
            </a:r>
            <a:r>
              <a:rPr lang="cs-CZ" sz="2000" smtClean="0">
                <a:latin typeface="Arial" charset="0"/>
              </a:rPr>
              <a:t>)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Snímky č. 11 – 20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31F2BB-1C64-40EB-8517-ED8B46A5A5E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/>
          <a:lstStyle/>
          <a:p>
            <a:r>
              <a:rPr lang="pt-BR" sz="6000" smtClean="0"/>
              <a:t>Okamžitá rychlost</a:t>
            </a:r>
            <a:endParaRPr lang="cs-CZ" sz="6000" smtClean="0"/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0F8733-7C8F-4B97-8871-E63B9DDF8D5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Jakou rychlostí se pohybuje želva?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Umíme vypočítat průměrnou rychlost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1843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xfrm>
            <a:off x="3990975" y="6237288"/>
            <a:ext cx="116205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542C53-9FD2-4056-A812-D3F5D58F863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Okamžitá rychlost – úvod</a:t>
            </a:r>
          </a:p>
        </p:txBody>
      </p:sp>
      <p:pic>
        <p:nvPicPr>
          <p:cNvPr id="1026" name="Picture 2" descr="C:\Documents and Settings\Ďobek\Local Settings\Temporary Internet Files\Content.IE5\1RVC0P42\MC9004414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468313" y="3068638"/>
            <a:ext cx="1525587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1042988" y="3830638"/>
            <a:ext cx="7273925" cy="461962"/>
            <a:chOff x="1043608" y="3903439"/>
            <a:chExt cx="5688632" cy="461665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1043608" y="4004974"/>
              <a:ext cx="5688632" cy="0"/>
            </a:xfrm>
            <a:prstGeom prst="straightConnector1">
              <a:avLst/>
            </a:prstGeom>
            <a:ln w="25400">
              <a:solidFill>
                <a:srgbClr val="C00000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8446" name="TextovéPole 6"/>
            <p:cNvSpPr txBox="1">
              <a:spLocks noChangeArrowheads="1"/>
            </p:cNvSpPr>
            <p:nvPr/>
          </p:nvSpPr>
          <p:spPr bwMode="auto">
            <a:xfrm>
              <a:off x="3197556" y="3903439"/>
              <a:ext cx="98383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C00000"/>
                  </a:solidFill>
                  <a:latin typeface="Candara" pitchFamily="34" charset="0"/>
                </a:rPr>
                <a:t>2 m, 10 s</a:t>
              </a:r>
            </a:p>
          </p:txBody>
        </p:sp>
      </p:grpSp>
      <p:cxnSp>
        <p:nvCxnSpPr>
          <p:cNvPr id="16" name="Přímá spojnice 15"/>
          <p:cNvCxnSpPr/>
          <p:nvPr/>
        </p:nvCxnSpPr>
        <p:spPr>
          <a:xfrm>
            <a:off x="1258888" y="6237288"/>
            <a:ext cx="1800225" cy="0"/>
          </a:xfrm>
          <a:prstGeom prst="line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59632" y="4797152"/>
            <a:ext cx="2880320" cy="1384995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" name="TextovéPole 1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84168" y="4851224"/>
            <a:ext cx="1656184" cy="89896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76328" y="5122002"/>
            <a:ext cx="1440160" cy="827278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84168" y="5984188"/>
            <a:ext cx="1656184" cy="523220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6" name="TextovéPole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452320" y="5859336"/>
            <a:ext cx="512440" cy="725007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6092825" y="6591300"/>
            <a:ext cx="1871663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49584E-6 L 0.23941 -4.49584E-6 " pathEditMode="relative" rAng="0" ptsTypes="AA">
                                      <p:cBhvr>
                                        <p:cTn id="1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6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941 -4.49584E-6 L 0.71979 -4.49584E-6 " pathEditMode="relative" rAng="0" ptsTypes="AA">
                                      <p:cBhvr>
                                        <p:cTn id="2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3" y="2426576"/>
            <a:ext cx="8784976" cy="4098768"/>
          </a:xfrm>
          <a:blipFill rotWithShape="1">
            <a:blip r:embed="rId2"/>
            <a:stretch>
              <a:fillRect l="-1387" t="-1488" r="-2566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945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xfrm>
            <a:off x="3990975" y="6237288"/>
            <a:ext cx="116205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384269-99F0-4AF5-97A4-67B007F349B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5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Okamžitá rychlost – úvod</a:t>
            </a:r>
          </a:p>
        </p:txBody>
      </p:sp>
      <p:pic>
        <p:nvPicPr>
          <p:cNvPr id="1026" name="Picture 2" descr="C:\Documents and Settings\Ďobek\Local Settings\Temporary Internet Files\Content.IE5\1RVC0P42\MC9004414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468313" y="2997200"/>
            <a:ext cx="152558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1042988" y="3759200"/>
            <a:ext cx="7273925" cy="461963"/>
            <a:chOff x="1043608" y="3903439"/>
            <a:chExt cx="5688632" cy="461665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1043608" y="4004973"/>
              <a:ext cx="5688632" cy="0"/>
            </a:xfrm>
            <a:prstGeom prst="straightConnector1">
              <a:avLst/>
            </a:prstGeom>
            <a:ln w="25400">
              <a:solidFill>
                <a:srgbClr val="C00000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9463" name="TextovéPole 6"/>
            <p:cNvSpPr txBox="1">
              <a:spLocks noChangeArrowheads="1"/>
            </p:cNvSpPr>
            <p:nvPr/>
          </p:nvSpPr>
          <p:spPr bwMode="auto">
            <a:xfrm>
              <a:off x="3197556" y="3903439"/>
              <a:ext cx="98383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C00000"/>
                  </a:solidFill>
                  <a:latin typeface="Candara" pitchFamily="34" charset="0"/>
                </a:rPr>
                <a:t>2 m, 10 s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49584E-6 L 0.23941 -4.49584E-6 " pathEditMode="relative" rAng="0" ptsTypes="AA">
                                      <p:cBhvr>
                                        <p:cTn id="1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6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941 -4.49584E-6 L 0.71979 -4.49584E-6 " pathEditMode="relative" rAng="0" ptsTypes="AA">
                                      <p:cBhvr>
                                        <p:cTn id="2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97337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Pro </a:t>
            </a:r>
            <a:r>
              <a:rPr lang="cs-CZ" sz="3200" dirty="0">
                <a:latin typeface="Calibri" pitchFamily="34" charset="0"/>
              </a:rPr>
              <a:t>přesnější popis </a:t>
            </a:r>
            <a:r>
              <a:rPr lang="cs-CZ" sz="3200" dirty="0" smtClean="0">
                <a:latin typeface="Calibri" pitchFamily="34" charset="0"/>
              </a:rPr>
              <a:t>pohybu ho rozdělíme na kratší úseky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Čím kratší jsou úseky, tím přesnější získáme informaci o pohybu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b="1" dirty="0" smtClean="0">
                <a:latin typeface="Calibri" pitchFamily="34" charset="0"/>
              </a:rPr>
              <a:t>Okamžitá rychlost = průměrná rychlost určená v nesmírně krátkém časovém úseku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pozn. okamžitou rychlost ukazují tachometry na kole a v autě</a:t>
            </a:r>
            <a:endParaRPr lang="cs-CZ" sz="3200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048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4F57FD1-1D0E-4850-9DCC-77D047E4D28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Okamžitá rychlost - definice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97337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Fyzikální veličiny můžeme rozdělit do dvou skupin: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b="1" dirty="0" smtClean="0">
                <a:latin typeface="Calibri" pitchFamily="34" charset="0"/>
              </a:rPr>
              <a:t>Skalární veličiny (skaláry) </a:t>
            </a:r>
            <a:r>
              <a:rPr lang="cs-CZ" sz="3200" dirty="0" smtClean="0">
                <a:latin typeface="Calibri" pitchFamily="34" charset="0"/>
              </a:rPr>
              <a:t>– jsou určeny velikostí – např. čas, hmotnost,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průměrná rychlost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b="1" dirty="0">
                <a:latin typeface="Calibri" pitchFamily="34" charset="0"/>
              </a:rPr>
              <a:t>Vektorové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b="1" dirty="0">
                <a:latin typeface="Calibri" pitchFamily="34" charset="0"/>
              </a:rPr>
              <a:t>veličiny </a:t>
            </a:r>
            <a:r>
              <a:rPr lang="cs-CZ" sz="3200" b="1" dirty="0" smtClean="0">
                <a:latin typeface="Calibri" pitchFamily="34" charset="0"/>
              </a:rPr>
              <a:t>(vektory) </a:t>
            </a:r>
            <a:r>
              <a:rPr lang="cs-CZ" sz="3200" dirty="0" smtClean="0">
                <a:latin typeface="Calibri" pitchFamily="34" charset="0"/>
              </a:rPr>
              <a:t>– jsou určeny velikostí a směrem – např. síla,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okamžitá rychlost </a:t>
            </a:r>
            <a:b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pozn. vektorové veličiny znázorňujeme orientovanou úsečkou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b="1" dirty="0">
              <a:solidFill>
                <a:srgbClr val="C00000"/>
              </a:solidFill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200" b="1" dirty="0">
              <a:latin typeface="Calibri" pitchFamily="34" charset="0"/>
            </a:endParaRPr>
          </a:p>
        </p:txBody>
      </p:sp>
      <p:sp>
        <p:nvSpPr>
          <p:cNvPr id="215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EF8D84-3C26-44BF-A20D-F62407675AD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Vektorové a skalární fyzikální veličiny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695700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Na rozdíl od průměrné rychlosti udáváme u okamžité rychlosti kromě velikosti i směr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Velikost okamžité rychlosti udáváme ve stejných jednotkách jako u průměrné rychlosti (m/s, km/h, …)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Směr okamžité rychlosti = směr pohybu v daném okamžiku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Orientovaná </a:t>
            </a:r>
            <a:r>
              <a:rPr lang="cs-CZ" sz="2800" dirty="0">
                <a:latin typeface="Calibri" pitchFamily="34" charset="0"/>
              </a:rPr>
              <a:t>úsečka vektoru okamžité rychlosti má vždy směr tečny k </a:t>
            </a:r>
            <a:r>
              <a:rPr lang="cs-CZ" sz="2800" dirty="0" smtClean="0">
                <a:latin typeface="Calibri" pitchFamily="34" charset="0"/>
              </a:rPr>
              <a:t>trajektorii</a:t>
            </a:r>
            <a:endParaRPr lang="cs-CZ" sz="28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b="1" dirty="0">
              <a:solidFill>
                <a:srgbClr val="C00000"/>
              </a:solidFill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200" b="1" dirty="0">
              <a:latin typeface="Calibri" pitchFamily="34" charset="0"/>
            </a:endParaRP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870DE24-140D-4C55-A4B1-ABB06E413A8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253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Vektor okamžité rychlosti</a:t>
            </a:r>
          </a:p>
        </p:txBody>
      </p:sp>
      <p:sp>
        <p:nvSpPr>
          <p:cNvPr id="5" name="Volný tvar 4"/>
          <p:cNvSpPr/>
          <p:nvPr/>
        </p:nvSpPr>
        <p:spPr>
          <a:xfrm>
            <a:off x="1173163" y="5876925"/>
            <a:ext cx="7262812" cy="604838"/>
          </a:xfrm>
          <a:custGeom>
            <a:avLst/>
            <a:gdLst>
              <a:gd name="connsiteX0" fmla="*/ 0 w 7261962"/>
              <a:gd name="connsiteY0" fmla="*/ 424972 h 605060"/>
              <a:gd name="connsiteX1" fmla="*/ 2210938 w 7261962"/>
              <a:gd name="connsiteY1" fmla="*/ 261199 h 605060"/>
              <a:gd name="connsiteX2" fmla="*/ 2811439 w 7261962"/>
              <a:gd name="connsiteY2" fmla="*/ 602393 h 605060"/>
              <a:gd name="connsiteX3" fmla="*/ 3398293 w 7261962"/>
              <a:gd name="connsiteY3" fmla="*/ 397677 h 605060"/>
              <a:gd name="connsiteX4" fmla="*/ 4380932 w 7261962"/>
              <a:gd name="connsiteY4" fmla="*/ 1892 h 605060"/>
              <a:gd name="connsiteX5" fmla="*/ 5431809 w 7261962"/>
              <a:gd name="connsiteY5" fmla="*/ 575098 h 605060"/>
              <a:gd name="connsiteX6" fmla="*/ 6086902 w 7261962"/>
              <a:gd name="connsiteY6" fmla="*/ 233904 h 605060"/>
              <a:gd name="connsiteX7" fmla="*/ 6591869 w 7261962"/>
              <a:gd name="connsiteY7" fmla="*/ 138369 h 605060"/>
              <a:gd name="connsiteX8" fmla="*/ 7001302 w 7261962"/>
              <a:gd name="connsiteY8" fmla="*/ 452268 h 605060"/>
              <a:gd name="connsiteX9" fmla="*/ 7246962 w 7261962"/>
              <a:gd name="connsiteY9" fmla="*/ 356734 h 605060"/>
              <a:gd name="connsiteX10" fmla="*/ 7233314 w 7261962"/>
              <a:gd name="connsiteY10" fmla="*/ 356734 h 605060"/>
              <a:gd name="connsiteX11" fmla="*/ 7219666 w 7261962"/>
              <a:gd name="connsiteY11" fmla="*/ 384029 h 605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261962" h="605060">
                <a:moveTo>
                  <a:pt x="0" y="424972"/>
                </a:moveTo>
                <a:cubicBezTo>
                  <a:pt x="871182" y="328300"/>
                  <a:pt x="1742365" y="231629"/>
                  <a:pt x="2210938" y="261199"/>
                </a:cubicBezTo>
                <a:cubicBezTo>
                  <a:pt x="2679511" y="290769"/>
                  <a:pt x="2613547" y="579647"/>
                  <a:pt x="2811439" y="602393"/>
                </a:cubicBezTo>
                <a:cubicBezTo>
                  <a:pt x="3009331" y="625139"/>
                  <a:pt x="3136711" y="497760"/>
                  <a:pt x="3398293" y="397677"/>
                </a:cubicBezTo>
                <a:cubicBezTo>
                  <a:pt x="3659875" y="297594"/>
                  <a:pt x="4042013" y="-27678"/>
                  <a:pt x="4380932" y="1892"/>
                </a:cubicBezTo>
                <a:cubicBezTo>
                  <a:pt x="4719851" y="31462"/>
                  <a:pt x="5147481" y="536429"/>
                  <a:pt x="5431809" y="575098"/>
                </a:cubicBezTo>
                <a:cubicBezTo>
                  <a:pt x="5716137" y="613767"/>
                  <a:pt x="5893559" y="306692"/>
                  <a:pt x="6086902" y="233904"/>
                </a:cubicBezTo>
                <a:cubicBezTo>
                  <a:pt x="6280245" y="161116"/>
                  <a:pt x="6439469" y="101975"/>
                  <a:pt x="6591869" y="138369"/>
                </a:cubicBezTo>
                <a:cubicBezTo>
                  <a:pt x="6744269" y="174763"/>
                  <a:pt x="6892120" y="415874"/>
                  <a:pt x="7001302" y="452268"/>
                </a:cubicBezTo>
                <a:cubicBezTo>
                  <a:pt x="7110484" y="488662"/>
                  <a:pt x="7208293" y="372656"/>
                  <a:pt x="7246962" y="356734"/>
                </a:cubicBezTo>
                <a:cubicBezTo>
                  <a:pt x="7285631" y="340812"/>
                  <a:pt x="7237863" y="352185"/>
                  <a:pt x="7233314" y="356734"/>
                </a:cubicBezTo>
                <a:cubicBezTo>
                  <a:pt x="7228765" y="361283"/>
                  <a:pt x="7224215" y="372656"/>
                  <a:pt x="7219666" y="38402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2484438" y="5661025"/>
            <a:ext cx="1727200" cy="504825"/>
            <a:chOff x="2483768" y="5301208"/>
            <a:chExt cx="1728192" cy="504058"/>
          </a:xfrm>
        </p:grpSpPr>
        <p:cxnSp>
          <p:nvCxnSpPr>
            <p:cNvPr id="7" name="Přímá spojnice se šipkou 6"/>
            <p:cNvCxnSpPr/>
            <p:nvPr/>
          </p:nvCxnSpPr>
          <p:spPr>
            <a:xfrm flipV="1">
              <a:off x="2483768" y="5661023"/>
              <a:ext cx="1728192" cy="144243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419872" y="5301208"/>
              <a:ext cx="459165" cy="369332"/>
            </a:xfrm>
            <a:prstGeom prst="rect">
              <a:avLst/>
            </a:prstGeom>
            <a:blipFill rotWithShape="1">
              <a:blip r:embed="rId2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5580063" y="5651500"/>
            <a:ext cx="968375" cy="441325"/>
            <a:chOff x="2627784" y="5575370"/>
            <a:chExt cx="968542" cy="441340"/>
          </a:xfrm>
        </p:grpSpPr>
        <p:cxnSp>
          <p:nvCxnSpPr>
            <p:cNvPr id="12" name="Přímá spojnice se šipkou 11"/>
            <p:cNvCxnSpPr/>
            <p:nvPr/>
          </p:nvCxnSpPr>
          <p:spPr>
            <a:xfrm>
              <a:off x="2627784" y="5800803"/>
              <a:ext cx="968542" cy="215907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099402" y="5575370"/>
              <a:ext cx="464486" cy="369332"/>
            </a:xfrm>
            <a:prstGeom prst="rect">
              <a:avLst/>
            </a:prstGeom>
            <a:blipFill rotWithShape="1"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6243638" y="6270625"/>
            <a:ext cx="1025525" cy="614363"/>
            <a:chOff x="2483768" y="5800686"/>
            <a:chExt cx="1024331" cy="614357"/>
          </a:xfrm>
        </p:grpSpPr>
        <p:cxnSp>
          <p:nvCxnSpPr>
            <p:cNvPr id="16" name="Přímá spojnice se šipkou 15"/>
            <p:cNvCxnSpPr/>
            <p:nvPr/>
          </p:nvCxnSpPr>
          <p:spPr>
            <a:xfrm>
              <a:off x="2483768" y="5800686"/>
              <a:ext cx="949805" cy="614357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043613" y="5901695"/>
              <a:ext cx="464486" cy="369332"/>
            </a:xfrm>
            <a:prstGeom prst="rect">
              <a:avLst/>
            </a:prstGeom>
            <a:blipFill rotWithShape="1">
              <a:blip r:embed="rId4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93E17E6-E9FD-4090-AC67-4D3001E337B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Graf okamžité rychlosti </a:t>
            </a:r>
            <a:br>
              <a:rPr lang="cs-CZ" dirty="0" smtClean="0"/>
            </a:br>
            <a:r>
              <a:rPr lang="cs-CZ" sz="3600" dirty="0" smtClean="0"/>
              <a:t>(graf závislosti okamžité rychlosti na čase)</a:t>
            </a:r>
            <a:endParaRPr lang="cs-CZ" sz="3600" dirty="0"/>
          </a:p>
        </p:txBody>
      </p: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150813" y="1874838"/>
            <a:ext cx="8813800" cy="4672012"/>
            <a:chOff x="150796" y="1875548"/>
            <a:chExt cx="8813692" cy="4670755"/>
          </a:xfrm>
        </p:grpSpPr>
        <p:graphicFrame>
          <p:nvGraphicFramePr>
            <p:cNvPr id="23567" name="Graf 17"/>
            <p:cNvGraphicFramePr>
              <a:graphicFrameLocks/>
            </p:cNvGraphicFramePr>
            <p:nvPr/>
          </p:nvGraphicFramePr>
          <p:xfrm>
            <a:off x="361719" y="2370088"/>
            <a:ext cx="8382520" cy="3990032"/>
          </p:xfrm>
          <a:graphic>
            <a:graphicData uri="http://schemas.openxmlformats.org/presentationml/2006/ole">
              <p:oleObj spid="_x0000_s23567" r:id="rId3" imgW="8382727" imgH="3987130" progId="Excel.Chart.8">
                <p:embed/>
              </p:oleObj>
            </a:graphicData>
          </a:graphic>
        </p:graphicFrame>
        <p:sp>
          <p:nvSpPr>
            <p:cNvPr id="19" name="TextovéPole 1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150796" y="1875548"/>
              <a:ext cx="676788" cy="617348"/>
            </a:xfrm>
            <a:prstGeom prst="rect">
              <a:avLst/>
            </a:prstGeom>
            <a:blipFill rotWithShape="1">
              <a:blip r:embed="rId4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20" name="TextovéPole 1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8616316" y="5949280"/>
              <a:ext cx="348172" cy="597023"/>
            </a:xfrm>
            <a:prstGeom prst="rect">
              <a:avLst/>
            </a:prstGeom>
            <a:blipFill rotWithShape="1">
              <a:blip r:embed="rId5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cxnSp>
          <p:nvCxnSpPr>
            <p:cNvPr id="22" name="Přímá spojnice se šipkou 21"/>
            <p:cNvCxnSpPr/>
            <p:nvPr/>
          </p:nvCxnSpPr>
          <p:spPr>
            <a:xfrm flipV="1">
              <a:off x="900087" y="1875548"/>
              <a:ext cx="0" cy="4051797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626" y="5805140"/>
              <a:ext cx="8137425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1403350" y="2097088"/>
            <a:ext cx="4608513" cy="2052637"/>
            <a:chOff x="1403648" y="2096852"/>
            <a:chExt cx="4608512" cy="2052228"/>
          </a:xfrm>
        </p:grpSpPr>
        <p:sp>
          <p:nvSpPr>
            <p:cNvPr id="31" name="Čárový popisek 1 30"/>
            <p:cNvSpPr/>
            <p:nvPr/>
          </p:nvSpPr>
          <p:spPr>
            <a:xfrm>
              <a:off x="1403648" y="2096852"/>
              <a:ext cx="2087563" cy="792004"/>
            </a:xfrm>
            <a:prstGeom prst="borderCallout1">
              <a:avLst>
                <a:gd name="adj1" fmla="val 92840"/>
                <a:gd name="adj2" fmla="val 16502"/>
                <a:gd name="adj3" fmla="val 329599"/>
                <a:gd name="adj4" fmla="val 15913"/>
              </a:avLst>
            </a:prstGeom>
            <a:ln w="25400">
              <a:tailEnd type="arrow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b="1" dirty="0"/>
                <a:t>zrychlování</a:t>
              </a:r>
              <a:endParaRPr lang="cs-CZ" sz="2400" b="1" dirty="0"/>
            </a:p>
          </p:txBody>
        </p:sp>
        <p:cxnSp>
          <p:nvCxnSpPr>
            <p:cNvPr id="35" name="Přímá spojnice se šipkou 34"/>
            <p:cNvCxnSpPr/>
            <p:nvPr/>
          </p:nvCxnSpPr>
          <p:spPr>
            <a:xfrm>
              <a:off x="2987973" y="2888856"/>
              <a:ext cx="3024187" cy="1260224"/>
            </a:xfrm>
            <a:prstGeom prst="straightConnector1">
              <a:avLst/>
            </a:prstGeom>
            <a:ln w="25400">
              <a:solidFill>
                <a:schemeClr val="accent5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>
            <a:grpSpLocks/>
          </p:cNvGrpSpPr>
          <p:nvPr/>
        </p:nvGrpSpPr>
        <p:grpSpPr bwMode="auto">
          <a:xfrm>
            <a:off x="3644900" y="1666875"/>
            <a:ext cx="3303588" cy="3562350"/>
            <a:chOff x="3644280" y="1666499"/>
            <a:chExt cx="3303984" cy="3562701"/>
          </a:xfrm>
        </p:grpSpPr>
        <p:grpSp>
          <p:nvGrpSpPr>
            <p:cNvPr id="23561" name="Skupina 44"/>
            <p:cNvGrpSpPr>
              <a:grpSpLocks/>
            </p:cNvGrpSpPr>
            <p:nvPr/>
          </p:nvGrpSpPr>
          <p:grpSpPr bwMode="auto">
            <a:xfrm>
              <a:off x="3644280" y="1666499"/>
              <a:ext cx="3303984" cy="1422158"/>
              <a:chOff x="3644280" y="1666499"/>
              <a:chExt cx="3303984" cy="1422158"/>
            </a:xfrm>
          </p:grpSpPr>
          <p:sp>
            <p:nvSpPr>
              <p:cNvPr id="38" name="Čárový popisek 1 37"/>
              <p:cNvSpPr/>
              <p:nvPr/>
            </p:nvSpPr>
            <p:spPr>
              <a:xfrm>
                <a:off x="3644280" y="1666499"/>
                <a:ext cx="2087813" cy="792241"/>
              </a:xfrm>
              <a:prstGeom prst="borderCallout1">
                <a:avLst>
                  <a:gd name="adj1" fmla="val 92840"/>
                  <a:gd name="adj2" fmla="val 16502"/>
                  <a:gd name="adj3" fmla="val 308923"/>
                  <a:gd name="adj4" fmla="val 16567"/>
                </a:avLst>
              </a:prstGeom>
              <a:ln w="25400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sz="2400" b="1" dirty="0"/>
                  <a:t>pohyb stálou rychlostí</a:t>
                </a:r>
                <a:endParaRPr lang="cs-CZ" sz="2400" b="1" dirty="0"/>
              </a:p>
            </p:txBody>
          </p:sp>
          <p:cxnSp>
            <p:nvCxnSpPr>
              <p:cNvPr id="39" name="Přímá spojnice se šipkou 38"/>
              <p:cNvCxnSpPr/>
              <p:nvPr/>
            </p:nvCxnSpPr>
            <p:spPr>
              <a:xfrm>
                <a:off x="5220857" y="2458740"/>
                <a:ext cx="1727407" cy="630299"/>
              </a:xfrm>
              <a:prstGeom prst="straightConnector1">
                <a:avLst/>
              </a:prstGeom>
              <a:ln w="25400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8" name="Přímá spojnice se šipkou 47"/>
            <p:cNvCxnSpPr/>
            <p:nvPr/>
          </p:nvCxnSpPr>
          <p:spPr>
            <a:xfrm>
              <a:off x="4701682" y="2461915"/>
              <a:ext cx="735101" cy="2767285"/>
            </a:xfrm>
            <a:prstGeom prst="straightConnector1">
              <a:avLst/>
            </a:prstGeom>
            <a:ln w="25400">
              <a:solidFill>
                <a:schemeClr val="accent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>
            <a:grpSpLocks/>
          </p:cNvGrpSpPr>
          <p:nvPr/>
        </p:nvGrpSpPr>
        <p:grpSpPr bwMode="auto">
          <a:xfrm>
            <a:off x="6011863" y="1874838"/>
            <a:ext cx="2089150" cy="2274887"/>
            <a:chOff x="6012160" y="1875548"/>
            <a:chExt cx="2088232" cy="2273532"/>
          </a:xfrm>
        </p:grpSpPr>
        <p:cxnSp>
          <p:nvCxnSpPr>
            <p:cNvPr id="42" name="Přímá spojnice se šipkou 41"/>
            <p:cNvCxnSpPr/>
            <p:nvPr/>
          </p:nvCxnSpPr>
          <p:spPr>
            <a:xfrm>
              <a:off x="7811594" y="2654546"/>
              <a:ext cx="0" cy="1494534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Čárový popisek 1 40"/>
            <p:cNvSpPr/>
            <p:nvPr/>
          </p:nvSpPr>
          <p:spPr>
            <a:xfrm>
              <a:off x="6012160" y="1875548"/>
              <a:ext cx="2088232" cy="791690"/>
            </a:xfrm>
            <a:prstGeom prst="borderCallout1">
              <a:avLst>
                <a:gd name="adj1" fmla="val 99732"/>
                <a:gd name="adj2" fmla="val 13234"/>
                <a:gd name="adj3" fmla="val 346829"/>
                <a:gd name="adj4" fmla="val -61207"/>
              </a:avLst>
            </a:prstGeom>
            <a:ln w="25400">
              <a:tailEnd type="arrow"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b="1" dirty="0"/>
                <a:t>zpomalování</a:t>
              </a:r>
              <a:endParaRPr lang="cs-CZ" sz="2400" b="1" dirty="0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Proč je nutné zavádět veličinu okamžitá rychlost.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je definována veličina okamžitá rychlost.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Co je skalární a vektorová fyzikální veličina.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znázorňujeme vektorové veličiny.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sestrojit graf okamžité rychlosti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D3F7189-B4E4-4B74-8988-EE03A661DB0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2457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8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560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55D22D-B40B-46B6-B83E-BCE3178E4F9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560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9100ED-7737-4E00-8151-854D82345AD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/>
              <a:t>Okamžitá rychlost je: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celková dráha vydělená celkovým časem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celkový čas vydělený celkovou dráhou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průměrná rychlost určená v nesmírně krátkém časovém úseku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B50F346-5F3B-48EC-9FE5-4A176A3AC24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2"/>
            </a:pPr>
            <a:r>
              <a:rPr lang="cs-CZ" sz="3200" smtClean="0"/>
              <a:t>Průměrná rychlost je: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průměrná rychlost určená v nesmírně krátkém časovém úseku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celkový čas vydělený celkovou dráhou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celková dráha vydělená celkovým časem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F44CA9-4715-444B-9398-31AFA650BDE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Okamžitá rychlost je: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skalární i vektorová veličina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skalární veličina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vektorová veličina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9997BCB-5686-460D-AFC4-51E1203F57D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969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Průměrná rychlost je: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vektorová veličina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skalární i vektorová veličina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skalární veličina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042D9BB-4B40-406A-90E3-216DA7D9AED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3200" smtClean="0"/>
              <a:t>Vektor okamžité rychlosti je vždy: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kolmý k trajektorii v daném bodě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tečný k dráze </a:t>
            </a:r>
            <a:r>
              <a:rPr lang="cs-CZ" sz="2800" dirty="0"/>
              <a:t>v daném bodě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tečný k </a:t>
            </a:r>
            <a:r>
              <a:rPr lang="cs-CZ" sz="2800" dirty="0"/>
              <a:t>trajektorii v daném bodě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86C2CD5-89AF-40B3-B0F1-20CE90A9980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3174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6"/>
            </a:pPr>
            <a:r>
              <a:rPr lang="cs-CZ" sz="3200" smtClean="0"/>
              <a:t>V grafu okamžité rychlosti znázorníme pohyb stálou rychlostí: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šikmou úsečkou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/>
              <a:t>vlnovkou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vodorovnou úsečkou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10AE760-351D-40B9-A745-2F1A83CD100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7"/>
            </a:pPr>
            <a:r>
              <a:rPr lang="cs-CZ" sz="3200" smtClean="0"/>
              <a:t>Mezi skalární veličiny nepatří: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hmotnost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čas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síla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A01C0C-F256-495E-AC39-1D7BFF23C39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379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8"/>
            </a:pPr>
            <a:r>
              <a:rPr lang="cs-CZ" sz="3200" smtClean="0"/>
              <a:t>Mezi vektorové veličiny nepatří: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okamžitá rychlost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síla 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průměrná rychlost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96887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i="1" u="sng" smtClean="0"/>
              <a:t>Použitá literatura: 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RAUNER, Karel; HAVEL, Václav; RANDA, Miroslav. </a:t>
            </a:r>
            <a:r>
              <a:rPr lang="cs-CZ" i="1" smtClean="0"/>
              <a:t>Fyzika 7 učebnice pro základní školy a víceletá gymnázia</a:t>
            </a:r>
            <a:r>
              <a:rPr lang="cs-CZ" smtClean="0"/>
              <a:t>. Plzeň: Fraus, 2005, ISBN 80-7238-431-7. 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RAUNER, Karel; HAVEL, Václav; RANDA, Miroslav. </a:t>
            </a:r>
            <a:r>
              <a:rPr lang="cs-CZ" i="1" smtClean="0"/>
              <a:t>Fyzika 7 pracovní sešit pro základní školy a víceletá gymnázia</a:t>
            </a:r>
            <a:r>
              <a:rPr lang="cs-CZ" smtClean="0"/>
              <a:t>. Plzeň: Fraus, 2005, ISBN 80-7238-432-5. </a:t>
            </a:r>
          </a:p>
          <a:p>
            <a:pPr>
              <a:buClr>
                <a:srgbClr val="31B6FD"/>
              </a:buClr>
              <a:buFont typeface="Arial" charset="0"/>
              <a:buChar char="•"/>
            </a:pPr>
            <a:r>
              <a:rPr lang="cs-CZ" i="1" u="sng" smtClean="0">
                <a:solidFill>
                  <a:srgbClr val="073E87"/>
                </a:solidFill>
              </a:rPr>
              <a:t>Jiné zdroje:</a:t>
            </a:r>
            <a:r>
              <a:rPr lang="cs-CZ" sz="1800" smtClean="0"/>
              <a:t> </a:t>
            </a:r>
          </a:p>
          <a:p>
            <a:pPr lvl="1">
              <a:buFont typeface="Arial" charset="0"/>
              <a:buChar char="•"/>
            </a:pPr>
            <a:r>
              <a:rPr lang="cs-CZ" sz="1800" smtClean="0"/>
              <a:t>Zdroj obrázků: www.office.microsoft.com</a:t>
            </a:r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</p:txBody>
      </p:sp>
      <p:sp>
        <p:nvSpPr>
          <p:cNvPr id="3481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E22BD4-DAFB-43C8-80BD-14BC3325E9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  <p:sp>
        <p:nvSpPr>
          <p:cNvPr id="3481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1243</TotalTime>
  <Words>595</Words>
  <Application>Microsoft Office PowerPoint</Application>
  <PresentationFormat>On-screen Show (4:3)</PresentationFormat>
  <Paragraphs>123</Paragraphs>
  <Slides>21</Slides>
  <Notes>0</Notes>
  <HiddenSlides>2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34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Graf aplikace Microsoft Excel</vt:lpstr>
      <vt:lpstr>Základní škola a Mateřská škola Bílá Třemešná, okres Trutnov</vt:lpstr>
      <vt:lpstr>Anotace</vt:lpstr>
      <vt:lpstr>Anotace</vt:lpstr>
      <vt:lpstr>Okamžitá rychlost</vt:lpstr>
      <vt:lpstr>Okamžitá rychlost – úvod</vt:lpstr>
      <vt:lpstr>Okamžitá rychlost – úvod</vt:lpstr>
      <vt:lpstr>Okamžitá rychlost - definice</vt:lpstr>
      <vt:lpstr>Vektorové a skalární fyzikální veličiny</vt:lpstr>
      <vt:lpstr>Vektor okamžité rychlosti</vt:lpstr>
      <vt:lpstr>Graf okamžité rychlosti  (graf závislosti okamžité rychlosti na čase)</vt:lpstr>
      <vt:lpstr>Co jsme se dozvěděli?</vt:lpstr>
      <vt:lpstr>Závěrečné opakování</vt:lpstr>
      <vt:lpstr>Okamžitá rychlost je:</vt:lpstr>
      <vt:lpstr>Průměrná rychlost je:</vt:lpstr>
      <vt:lpstr>Okamžitá rychlost je:</vt:lpstr>
      <vt:lpstr>Průměrná rychlost je:</vt:lpstr>
      <vt:lpstr>Vektor okamžité rychlosti je vždy:</vt:lpstr>
      <vt:lpstr>V grafu okamžité rychlosti znázorníme pohyb stálou rychlostí:</vt:lpstr>
      <vt:lpstr>Mezi skalární veličiny nepatří:</vt:lpstr>
      <vt:lpstr>Mezi vektorové veličiny nepatří: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140</cp:revision>
  <dcterms:created xsi:type="dcterms:W3CDTF">2013-05-10T12:01:16Z</dcterms:created>
  <dcterms:modified xsi:type="dcterms:W3CDTF">2013-10-06T19:31:13Z</dcterms:modified>
</cp:coreProperties>
</file>