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9" r:id="rId4"/>
    <p:sldId id="263" r:id="rId5"/>
    <p:sldId id="264" r:id="rId6"/>
    <p:sldId id="265" r:id="rId7"/>
    <p:sldId id="266" r:id="rId8"/>
    <p:sldId id="267" r:id="rId9"/>
    <p:sldId id="268" r:id="rId10"/>
    <p:sldId id="260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VY_32_INOVACE_06_POLITICKÝ SYSTÉM SSSR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Jiří Lux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30.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Jiří Lux</a:t>
          </a:r>
          <a:endParaRPr lang="cs-CZ" sz="2000" b="1" kern="1200" dirty="0" smtClean="0"/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30. září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VY_32_INOVACE_06_POLITICKÝ SYSTÉM SSSR 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listal.com/viewimage/4200372h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frm=1&amp;source=images&amp;cd=&amp;cad=rja&amp;docid=Vtgry-3WPJ6tWM&amp;tbnid=46xOiZx0wQzxXM:&amp;ved=0CAUQjRw&amp;url=http://maikeru.cc/history_russia_idealsofleninbolshevikstranspiredagainunderstalin.htm&amp;ei=PXxIUon9OMTNtAb8_YGIAw&amp;psig=AFQjCNHyekGuJ4BPRs2Ire4dCUdlVBT-FQ&amp;ust=138056839492385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stal.com/viewimage/4200372h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 nové látky a její upevnění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340768"/>
            <a:ext cx="7956872" cy="478539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prvních dvou stranách žáci opíší do sešitu zápis a doplní požadované informace z učebnice. Na interaktivní tabuli je následně opíší a zkontrolují stisknutím tlačítka. Po stisknutí se informace doplní. Výklad je doplněn obrázky.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Třetí strana slouží k zapamatování podoby vůdců.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Čtvrtá strana ukazuje množství gulagů v SSSR.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Pátá strana slouží k opakování. Žáci pomocí elektronické tužky na interaktivní tabuli přiřazují  vybrané pojmy a osobnosti k sobě. Pak následuje kontrola.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Poslední strana slouží k opakování.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Žáci pomocí elektronické tužky na interaktivní tabuli přiřazují  vybrané pojmy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 třem tématům.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Pak následuje kontrola.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8424935" cy="460851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Politické poměry v SSSR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- …………… = zastupitelské orgány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- volební právo: …………, zdání demokratických voleb X ………………..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- skutečná moc: ………………, po jeho smrti roku 1924 ……………….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- vláda bolševické = ……………….. strany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- …………… jiných stran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schemeClr val="tx1"/>
                </a:solidFill>
              </a:rPr>
              <a:t>- vznik pracovních táborů = …………….. na Sibiři = nemusí se střežit, široko daleko nic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Opiš zápis do sešitu z uč. ze s. 20 – 22, doplň vynechané: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0"/>
            <a:ext cx="1345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sověty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49289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 ženy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4644008" y="2924944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nesvobodné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3356992"/>
            <a:ext cx="1861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V. I. Lenin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3789040"/>
            <a:ext cx="1947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J. V. Stalin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293096"/>
            <a:ext cx="2541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komunistické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725144"/>
            <a:ext cx="1154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zákaz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5157192"/>
            <a:ext cx="1386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gulagů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V.I. Lenin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916832"/>
            <a:ext cx="3024336" cy="4536504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1/16/Stalin_lg_zlx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060848"/>
            <a:ext cx="3267075" cy="444817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131840" y="1340768"/>
            <a:ext cx="1422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Obr. 1: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1916832"/>
            <a:ext cx="1422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Obr. 2: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6" presetClass="emp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6" presetClass="emph" presetSubtype="0" autoRev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000"/>
                            </p:stCondLst>
                            <p:childTnLst>
                              <p:par>
                                <p:cTn id="98" presetID="6" presetClass="emp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9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0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5" grpId="0"/>
      <p:bldP spid="15" grpId="1"/>
      <p:bldP spid="15" grpId="2"/>
      <p:bldP spid="16" grpId="0"/>
      <p:bldP spid="16" grpId="1"/>
      <p:bldP spid="16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72816"/>
            <a:ext cx="8424935" cy="475252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vězni – ………….. práce</a:t>
            </a:r>
          </a:p>
          <a:p>
            <a:pPr marL="0" indent="0"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- pronásledování i  …………………….. X Stalin</a:t>
            </a:r>
          </a:p>
          <a:p>
            <a:pPr marL="0" indent="0"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- zinscenované …………………… s armádními představiteli</a:t>
            </a:r>
          </a:p>
          <a:p>
            <a:pPr marL="0" indent="0"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- odhadovaný počet obětí do roku 1953: 20 mil. mrtvých</a:t>
            </a:r>
          </a:p>
          <a:p>
            <a:pPr marL="0" indent="0"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- kult osobnosti – …………………………</a:t>
            </a:r>
          </a:p>
          <a:p>
            <a:pPr marL="0" indent="0"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- kulturní revoluce – vznik…..…………………………… , vliv propagandy, porušťování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Opiš zápis do sešitu, z uč. ze s. 20 – 22, doplň vynechané: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1484784"/>
            <a:ext cx="1545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otrocká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3563888" y="2132856"/>
            <a:ext cx="39147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vlastních bolševiků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6858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564904"/>
            <a:ext cx="2832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soudní procesy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4221088"/>
            <a:ext cx="28632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uctívání Stalina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5229200"/>
            <a:ext cx="5022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škol, snížení negramotnosti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historieweb.cz/sites/default/files/styles/obrazek_v_textu_600/public/obrazky/2012/10/15/stalin-kult_osobnost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916832"/>
            <a:ext cx="5715000" cy="426720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979712" y="1988840"/>
            <a:ext cx="1422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Obr. 3: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6" presetClass="emp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7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6" presetClass="emp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uiExpand="1"/>
      <p:bldP spid="7" grpId="0" uiExpand="1"/>
      <p:bldP spid="9" grpId="0" uiExpand="1"/>
      <p:bldP spid="10" grpId="0" uiExpand="1"/>
      <p:bldP spid="12" grpId="0" uiExpand="1"/>
      <p:bldP spid="13" grpId="0"/>
      <p:bldP spid="13" grpId="1"/>
      <p:bldP spid="13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V. I. Lenin a J. V. Stalin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9458" name="Picture 2" descr="http://www.traditioninaction.org/HotTopics/HTimages_g-k/I038_LeninStal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2857500" cy="3390900"/>
          </a:xfrm>
          <a:prstGeom prst="rect">
            <a:avLst/>
          </a:prstGeom>
          <a:noFill/>
        </p:spPr>
      </p:pic>
      <p:pic>
        <p:nvPicPr>
          <p:cNvPr id="19462" name="Picture 6" descr="http://ciml.250x.com/gallery/00000_lenin_stal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412776"/>
            <a:ext cx="5095866" cy="3384376"/>
          </a:xfrm>
          <a:prstGeom prst="rect">
            <a:avLst/>
          </a:prstGeom>
          <a:noFill/>
        </p:spPr>
      </p:pic>
      <p:pic>
        <p:nvPicPr>
          <p:cNvPr id="19464" name="Picture 8" descr="http://maikeru.cc/images/lenin-and-stalin_bi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869160"/>
            <a:ext cx="2442855" cy="174664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836712"/>
            <a:ext cx="1286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Obr. 4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1052736"/>
            <a:ext cx="1343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Obr. 5: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5301208"/>
            <a:ext cx="1367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Obr. 6: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Mapa gulagů v SSSR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482" name="Picture 2" descr="http://geocurrents.info/wp-content/uploads/2012/04/Gulag_map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340768"/>
            <a:ext cx="8197190" cy="48955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1340768"/>
            <a:ext cx="1321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Obr. 7: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08912" cy="4713387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1. J. V. Stalin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2. censura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3. gulagy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4. sověty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5. propaganda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6. kult osobnosti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7. bolševici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8. V. I. Lenin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Přiřaďte: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1412776"/>
            <a:ext cx="3363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Uctívání Stalina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1" y="1916832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B, ,,vymývání mozků“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2564904"/>
            <a:ext cx="3722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C, zastupitelské </a:t>
            </a:r>
            <a:r>
              <a:rPr lang="cs-CZ" sz="3200" b="1" dirty="0" err="1" smtClean="0">
                <a:solidFill>
                  <a:srgbClr val="FF0000"/>
                </a:solidFill>
              </a:rPr>
              <a:t>org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14343" y="3212976"/>
            <a:ext cx="41296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D, radikální komunisté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789040"/>
            <a:ext cx="3177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E, kontrola médií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3" name="Picture 4" descr="http://upload.wikimedia.org/wikipedia/commons/1/16/Stalin_lg_zlx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293096"/>
            <a:ext cx="992887" cy="1351831"/>
          </a:xfrm>
          <a:prstGeom prst="rect">
            <a:avLst/>
          </a:prstGeom>
          <a:noFill/>
        </p:spPr>
      </p:pic>
      <p:pic>
        <p:nvPicPr>
          <p:cNvPr id="14" name="Picture 2" descr="V.I. Leni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516216" y="4221088"/>
            <a:ext cx="864096" cy="129614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666218" y="5733256"/>
            <a:ext cx="54777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sovětské koncentrační tábory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797152"/>
            <a:ext cx="1367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Obr. 8: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5445224"/>
            <a:ext cx="13418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200" b="1" dirty="0" smtClean="0">
                <a:solidFill>
                  <a:srgbClr val="7030A0"/>
                </a:solidFill>
              </a:rPr>
              <a:t>Obr. 9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000"/>
                            </p:stCondLst>
                            <p:childTnLst>
                              <p:par>
                                <p:cTn id="7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000"/>
                            </p:stCondLst>
                            <p:childTnLst>
                              <p:par>
                                <p:cTn id="7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0"/>
                            </p:stCondLst>
                            <p:childTnLst>
                              <p:par>
                                <p:cTn id="8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000"/>
                            </p:stCondLst>
                            <p:childTnLst>
                              <p:par>
                                <p:cTn id="9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8000"/>
                            </p:stCondLst>
                            <p:childTnLst>
                              <p:par>
                                <p:cTn id="10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000"/>
                            </p:stCondLst>
                            <p:childTnLst>
                              <p:par>
                                <p:cTn id="10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158 0.43033 " pathEditMode="relative" ptsTypes="AA">
                                      <p:cBhvr>
                                        <p:cTn id="1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785 0.04144 L -0.05903 0.27245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0.09445 0.07361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625 " pathEditMode="relative" ptsTypes="AA">
                                      <p:cBhvr>
                                        <p:cTn id="1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4444E-6 L 2.5E-6 -0.28333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85 -0.06713 L 0.03246 -0.53959 " pathEditMode="relative" rAng="0" ptsTypes="AA">
                                      <p:cBhvr>
                                        <p:cTn id="1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" y="-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8.51852E-6 L -0.2915 0.11551 " pathEditMode="relative" ptsTypes="AA">
                                      <p:cBhvr>
                                        <p:cTn id="1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03 0.04213 L -0.0493 -0.46227 " pathEditMode="relative" rAng="0" ptsTypes="AA">
                                      <p:cBhvr>
                                        <p:cTn id="1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5" grpId="1"/>
      <p:bldP spid="6" grpId="0"/>
      <p:bldP spid="6" grpId="1"/>
      <p:bldP spid="7" grpId="0" build="allAtOnce"/>
      <p:bldP spid="8" grpId="0"/>
      <p:bldP spid="8" grpId="1"/>
      <p:bldP spid="9" grpId="0"/>
      <p:bldP spid="9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412776"/>
            <a:ext cx="7956872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Volební systém</a:t>
            </a:r>
          </a:p>
          <a:p>
            <a:pPr marL="0" indent="0"/>
            <a:endParaRPr lang="cs-CZ" sz="3200" dirty="0" smtClean="0">
              <a:solidFill>
                <a:schemeClr val="tx1"/>
              </a:solidFill>
            </a:endParaRPr>
          </a:p>
          <a:p>
            <a:pPr marL="0" indent="0"/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Nepřátelé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Kultura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/>
            <a:endParaRPr lang="cs-CZ" sz="3200" dirty="0" smtClean="0">
              <a:solidFill>
                <a:schemeClr val="tx1"/>
              </a:solidFill>
            </a:endParaRPr>
          </a:p>
          <a:p>
            <a:pPr marL="0" indent="0"/>
            <a:endParaRPr lang="cs-CZ" sz="3200" dirty="0" smtClean="0">
              <a:solidFill>
                <a:schemeClr val="tx1"/>
              </a:solidFill>
            </a:endParaRPr>
          </a:p>
          <a:p>
            <a:pPr marL="0" indent="0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Přiřaďte k tematické oblasti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5877272"/>
            <a:ext cx="1726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volí ženy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5877272"/>
            <a:ext cx="1366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gulagy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5301208"/>
            <a:ext cx="3393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nesvobodné volby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4221088"/>
            <a:ext cx="26965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kult osobnosti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4797152"/>
            <a:ext cx="2315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propaganda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3645024"/>
            <a:ext cx="4953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pronásledování i bolševiků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4797152"/>
            <a:ext cx="1556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censura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3068960"/>
            <a:ext cx="1345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sověty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2564904"/>
            <a:ext cx="3852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zákaz ostatních stran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2060848"/>
            <a:ext cx="2832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soudní procesy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3068960"/>
            <a:ext cx="23455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porušťování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1556792"/>
            <a:ext cx="4392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omezení negramotnosti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5373216"/>
            <a:ext cx="23535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20 mil. obětí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5000"/>
                            </p:stCondLst>
                            <p:childTnLst>
                              <p:par>
                                <p:cTn id="9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56689 " pathEditMode="relative" ptsTypes="AA">
                                      <p:cBhvr>
                                        <p:cTn id="10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1736 0.16805 " pathEditMode="relative" ptsTypes="AA">
                                      <p:cBhvr>
                                        <p:cTn id="1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3333E-6 L -0.51771 -0.10556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L -0.3467 0.35695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42 -0.04236 L -0.78229 -0.10556 " pathEditMode="relative" rAng="0" ptsTypes="AA">
                                      <p:cBhvr>
                                        <p:cTn id="1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" y="-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955 0.02083 " pathEditMode="relative" ptsTypes="AA">
                                      <p:cBhvr>
                                        <p:cTn id="1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1 2.59259E-6 L -0.11996 0.24143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" y="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-0.02153 L -0.42379 0.15625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0.02153 L -0.42587 0.15625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0.2651 -0.29468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49352 " pathEditMode="relative" ptsTypes="AA">
                                      <p:cBhvr>
                                        <p:cTn id="1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44444E-6 L 0.06702 -0.28403 " pathEditMode="relative" rAng="0" ptsTypes="AA">
                                      <p:cBhvr>
                                        <p:cTn id="1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33924 -0.57801 " pathEditMode="relative" rAng="0" ptsTypes="AA">
                                      <p:cBhvr>
                                        <p:cTn id="1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" y="-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3040" y="692696"/>
            <a:ext cx="8640960" cy="61653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Použitá literatura</a:t>
            </a:r>
            <a:r>
              <a:rPr lang="cs-CZ" sz="2000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VÁLKOVÁ, Veronika. </a:t>
            </a:r>
            <a:r>
              <a:rPr lang="cs-CZ" sz="20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9 pro základní školy. Nejnovější dějiny.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SPN, 2009, ISBN 978-80-7235-428-3. 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Internetové odkazy</a:t>
            </a: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pt-B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pt-BR" sz="20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publicdomainpictures.net</a:t>
            </a:r>
            <a:r>
              <a:rPr lang="pt-B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http://www.publicdomainpictures.net/pictures/10000/nahled/1-1275907908yakI.jpg </a:t>
            </a: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2: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2000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http://upload.wikimedia.org/wikipedia/commons/1/16/Stalin_lg_zlx1.jpg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3: </a:t>
            </a:r>
            <a:r>
              <a:rPr lang="pt-B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pt-BR" sz="20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www.historieweb.cz</a:t>
            </a:r>
            <a:r>
              <a:rPr lang="pt-B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http://www.historieweb.cz/sites/default/files/styles/obrazek_v_textu_600/public/obrazky/2012/10/15/stalin-kult_osobnosti.jpg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4: </a:t>
            </a:r>
            <a:r>
              <a:rPr lang="pt-B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pt-BR" sz="20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www.traditioninaction.org</a:t>
            </a:r>
            <a:r>
              <a:rPr lang="pt-BR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http://www.traditioninaction.org/HotTopics/HTimages_g-k/I038_LeninStalin.jpg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/>
            <a:endParaRPr lang="cs-CZ" sz="2000" i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i="1" u="sng" dirty="0"/>
          </a:p>
          <a:p>
            <a:pPr marL="0" indent="0">
              <a:buNone/>
            </a:pPr>
            <a:endParaRPr lang="cs-CZ" sz="16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1125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5: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ciml.250x.com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http://ciml.250x.com/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gallery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/leninismus_stalinismus.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jpg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6: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maikeru.cc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http://maikeru.cc/images/lenin-and-stalin_big.jpg 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7: 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pt-BR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www.glogster.com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http://c3e308.medialib.glogster.com/naes7/media/d7/d7a60b98556834af7c9053889e7cb3a959cc13e2/141-245a-gulag-map-vertical.jpg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8: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http://upload.wikimedia.org/wikipedia/commons/1/16/Stalin_lg_zlx1.jpg 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9: 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pt-BR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publicdomainpictures.net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http://www.publicdomainpictures.net/pictures/10000/nahled/1-1275907908yakI.jpg </a:t>
            </a:r>
            <a:endParaRPr lang="cs-CZ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447</TotalTime>
  <Words>667</Words>
  <Application>Microsoft Office PowerPoint</Application>
  <PresentationFormat>Předvádění na obrazovce (4:3)</PresentationFormat>
  <Paragraphs>126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Anotace</vt:lpstr>
      <vt:lpstr>Opiš zápis do sešitu z uč. ze s. 20 – 22, doplň vynechané:</vt:lpstr>
      <vt:lpstr>Opiš zápis do sešitu, z uč. ze s. 20 – 22, doplň vynechané:</vt:lpstr>
      <vt:lpstr>V. I. Lenin a J. V. Stalin</vt:lpstr>
      <vt:lpstr>Mapa gulagů v SSSR</vt:lpstr>
      <vt:lpstr>Přiřaďte:</vt:lpstr>
      <vt:lpstr>Přiřaďte k tematické oblasti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Jiri</cp:lastModifiedBy>
  <cp:revision>66</cp:revision>
  <dcterms:created xsi:type="dcterms:W3CDTF">2013-05-10T12:01:16Z</dcterms:created>
  <dcterms:modified xsi:type="dcterms:W3CDTF">2013-10-06T19:39:51Z</dcterms:modified>
</cp:coreProperties>
</file>