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60" r:id="rId3"/>
    <p:sldId id="261" r:id="rId4"/>
    <p:sldId id="296" r:id="rId5"/>
    <p:sldId id="297" r:id="rId6"/>
    <p:sldId id="298" r:id="rId7"/>
    <p:sldId id="299" r:id="rId8"/>
    <p:sldId id="300" r:id="rId9"/>
    <p:sldId id="301" r:id="rId10"/>
    <p:sldId id="305" r:id="rId11"/>
    <p:sldId id="302" r:id="rId12"/>
    <p:sldId id="303" r:id="rId13"/>
    <p:sldId id="306" r:id="rId14"/>
    <p:sldId id="259" r:id="rId15"/>
    <p:sldId id="258" r:id="rId16"/>
    <p:sldId id="307" r:id="rId17"/>
    <p:sldId id="308" r:id="rId18"/>
    <p:sldId id="30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explosion val="7"/>
            <c:spPr>
              <a:gradFill rotWithShape="1">
                <a:gsLst>
                  <a:gs pos="0">
                    <a:schemeClr val="dk1">
                      <a:shade val="51000"/>
                      <a:satMod val="130000"/>
                    </a:schemeClr>
                  </a:gs>
                  <a:gs pos="80000">
                    <a:schemeClr val="dk1">
                      <a:shade val="93000"/>
                      <a:satMod val="130000"/>
                    </a:schemeClr>
                  </a:gs>
                  <a:gs pos="100000">
                    <a:schemeClr val="dk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shade val="51000"/>
                      <a:satMod val="130000"/>
                    </a:schemeClr>
                  </a:gs>
                  <a:gs pos="80000">
                    <a:schemeClr val="accent5">
                      <a:shade val="93000"/>
                      <a:satMod val="130000"/>
                    </a:schemeClr>
                  </a:gs>
                  <a:gs pos="100000">
                    <a:schemeClr val="accent5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hade val="51000"/>
                      <a:satMod val="130000"/>
                    </a:schemeClr>
                  </a:gs>
                  <a:gs pos="80000">
                    <a:schemeClr val="accent4">
                      <a:shade val="93000"/>
                      <a:satMod val="130000"/>
                    </a:schemeClr>
                  </a:gs>
                  <a:gs pos="100000">
                    <a:schemeClr val="accent4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4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hade val="51000"/>
                      <a:satMod val="130000"/>
                    </a:schemeClr>
                  </a:gs>
                  <a:gs pos="80000">
                    <a:schemeClr val="accent6">
                      <a:shade val="93000"/>
                      <a:satMod val="130000"/>
                    </a:schemeClr>
                  </a:gs>
                  <a:gs pos="100000">
                    <a:schemeClr val="accent6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val>
            <c:numRef>
              <c:f>(List1!$E$1,List1!$E$2,List1!$E$8,List1!$E$20,List1!$E$25,List1!$E$34,List1!$E$36)</c:f>
              <c:numCache>
                <c:formatCode>General</c:formatCode>
                <c:ptCount val="7"/>
                <c:pt idx="0">
                  <c:v>5</c:v>
                </c:pt>
                <c:pt idx="1">
                  <c:v>14</c:v>
                </c:pt>
                <c:pt idx="2">
                  <c:v>4</c:v>
                </c:pt>
                <c:pt idx="3">
                  <c:v>0.45</c:v>
                </c:pt>
                <c:pt idx="4">
                  <c:v>0.5</c:v>
                </c:pt>
                <c:pt idx="5">
                  <c:v>0.04</c:v>
                </c:pt>
                <c:pt idx="6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400">
          <a:noFill/>
        </a:ln>
      </c:spPr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dk1">
                      <a:shade val="51000"/>
                      <a:satMod val="130000"/>
                    </a:schemeClr>
                  </a:gs>
                  <a:gs pos="80000">
                    <a:schemeClr val="dk1">
                      <a:shade val="93000"/>
                      <a:satMod val="130000"/>
                    </a:schemeClr>
                  </a:gs>
                  <a:gs pos="100000">
                    <a:schemeClr val="dk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1"/>
            <c:bubble3D val="0"/>
            <c:explosion val="6"/>
            <c:spPr>
              <a:gradFill rotWithShape="1">
                <a:gsLst>
                  <a:gs pos="0">
                    <a:schemeClr val="accent5">
                      <a:shade val="51000"/>
                      <a:satMod val="130000"/>
                    </a:schemeClr>
                  </a:gs>
                  <a:gs pos="80000">
                    <a:schemeClr val="accent5">
                      <a:shade val="93000"/>
                      <a:satMod val="130000"/>
                    </a:schemeClr>
                  </a:gs>
                  <a:gs pos="100000">
                    <a:schemeClr val="accent5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hade val="51000"/>
                      <a:satMod val="130000"/>
                    </a:schemeClr>
                  </a:gs>
                  <a:gs pos="80000">
                    <a:schemeClr val="accent4">
                      <a:shade val="93000"/>
                      <a:satMod val="130000"/>
                    </a:schemeClr>
                  </a:gs>
                  <a:gs pos="100000">
                    <a:schemeClr val="accent4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4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hade val="51000"/>
                      <a:satMod val="130000"/>
                    </a:schemeClr>
                  </a:gs>
                  <a:gs pos="80000">
                    <a:schemeClr val="accent6">
                      <a:shade val="93000"/>
                      <a:satMod val="130000"/>
                    </a:schemeClr>
                  </a:gs>
                  <a:gs pos="100000">
                    <a:schemeClr val="accent6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val>
            <c:numRef>
              <c:f>(List1!$E$1,List1!$E$2,List1!$E$8,List1!$E$20,List1!$E$25,List1!$E$34,List1!$E$36)</c:f>
              <c:numCache>
                <c:formatCode>General</c:formatCode>
                <c:ptCount val="7"/>
                <c:pt idx="0">
                  <c:v>5</c:v>
                </c:pt>
                <c:pt idx="1">
                  <c:v>14</c:v>
                </c:pt>
                <c:pt idx="2">
                  <c:v>4</c:v>
                </c:pt>
                <c:pt idx="3">
                  <c:v>0.45</c:v>
                </c:pt>
                <c:pt idx="4">
                  <c:v>0.5</c:v>
                </c:pt>
                <c:pt idx="5">
                  <c:v>0.04</c:v>
                </c:pt>
                <c:pt idx="6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400">
          <a:noFill/>
        </a:ln>
      </c:spPr>
    </c:plotArea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dk1">
                      <a:shade val="51000"/>
                      <a:satMod val="130000"/>
                    </a:schemeClr>
                  </a:gs>
                  <a:gs pos="80000">
                    <a:schemeClr val="dk1">
                      <a:shade val="93000"/>
                      <a:satMod val="130000"/>
                    </a:schemeClr>
                  </a:gs>
                  <a:gs pos="100000">
                    <a:schemeClr val="dk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shade val="51000"/>
                      <a:satMod val="130000"/>
                    </a:schemeClr>
                  </a:gs>
                  <a:gs pos="80000">
                    <a:schemeClr val="accent5">
                      <a:shade val="93000"/>
                      <a:satMod val="130000"/>
                    </a:schemeClr>
                  </a:gs>
                  <a:gs pos="100000">
                    <a:schemeClr val="accent5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2"/>
            <c:bubble3D val="0"/>
            <c:explosion val="1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hade val="51000"/>
                      <a:satMod val="130000"/>
                    </a:schemeClr>
                  </a:gs>
                  <a:gs pos="80000">
                    <a:schemeClr val="accent4">
                      <a:shade val="93000"/>
                      <a:satMod val="130000"/>
                    </a:schemeClr>
                  </a:gs>
                  <a:gs pos="100000">
                    <a:schemeClr val="accent4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4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hade val="51000"/>
                      <a:satMod val="130000"/>
                    </a:schemeClr>
                  </a:gs>
                  <a:gs pos="80000">
                    <a:schemeClr val="accent6">
                      <a:shade val="93000"/>
                      <a:satMod val="130000"/>
                    </a:schemeClr>
                  </a:gs>
                  <a:gs pos="100000">
                    <a:schemeClr val="accent6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val>
            <c:numRef>
              <c:f>(List1!$E$1,List1!$E$2,List1!$E$8,List1!$E$20,List1!$E$25,List1!$E$34,List1!$E$36)</c:f>
              <c:numCache>
                <c:formatCode>General</c:formatCode>
                <c:ptCount val="7"/>
                <c:pt idx="0">
                  <c:v>5</c:v>
                </c:pt>
                <c:pt idx="1">
                  <c:v>14</c:v>
                </c:pt>
                <c:pt idx="2">
                  <c:v>4</c:v>
                </c:pt>
                <c:pt idx="3">
                  <c:v>0.45</c:v>
                </c:pt>
                <c:pt idx="4">
                  <c:v>0.5</c:v>
                </c:pt>
                <c:pt idx="5">
                  <c:v>0.04</c:v>
                </c:pt>
                <c:pt idx="6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400">
          <a:noFill/>
        </a:ln>
      </c:spPr>
    </c:plotArea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dk1">
                      <a:shade val="51000"/>
                      <a:satMod val="130000"/>
                    </a:schemeClr>
                  </a:gs>
                  <a:gs pos="80000">
                    <a:schemeClr val="dk1">
                      <a:shade val="93000"/>
                      <a:satMod val="130000"/>
                    </a:schemeClr>
                  </a:gs>
                  <a:gs pos="100000">
                    <a:schemeClr val="dk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shade val="51000"/>
                      <a:satMod val="130000"/>
                    </a:schemeClr>
                  </a:gs>
                  <a:gs pos="80000">
                    <a:schemeClr val="accent5">
                      <a:shade val="93000"/>
                      <a:satMod val="130000"/>
                    </a:schemeClr>
                  </a:gs>
                  <a:gs pos="100000">
                    <a:schemeClr val="accent5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3"/>
            <c:bubble3D val="0"/>
            <c:explosion val="7"/>
            <c:spPr>
              <a:gradFill rotWithShape="1">
                <a:gsLst>
                  <a:gs pos="0">
                    <a:schemeClr val="accent4">
                      <a:shade val="51000"/>
                      <a:satMod val="130000"/>
                    </a:schemeClr>
                  </a:gs>
                  <a:gs pos="80000">
                    <a:schemeClr val="accent4">
                      <a:shade val="93000"/>
                      <a:satMod val="130000"/>
                    </a:schemeClr>
                  </a:gs>
                  <a:gs pos="100000">
                    <a:schemeClr val="accent4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4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hade val="51000"/>
                      <a:satMod val="130000"/>
                    </a:schemeClr>
                  </a:gs>
                  <a:gs pos="80000">
                    <a:schemeClr val="accent6">
                      <a:shade val="93000"/>
                      <a:satMod val="130000"/>
                    </a:schemeClr>
                  </a:gs>
                  <a:gs pos="100000">
                    <a:schemeClr val="accent6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val>
            <c:numRef>
              <c:f>(List1!$E$1,List1!$E$2,List1!$E$8,List1!$E$20,List1!$E$25,List1!$E$34,List1!$E$36)</c:f>
              <c:numCache>
                <c:formatCode>General</c:formatCode>
                <c:ptCount val="7"/>
                <c:pt idx="0">
                  <c:v>5</c:v>
                </c:pt>
                <c:pt idx="1">
                  <c:v>14</c:v>
                </c:pt>
                <c:pt idx="2">
                  <c:v>4</c:v>
                </c:pt>
                <c:pt idx="3">
                  <c:v>0.45</c:v>
                </c:pt>
                <c:pt idx="4">
                  <c:v>0.5</c:v>
                </c:pt>
                <c:pt idx="5">
                  <c:v>0.04</c:v>
                </c:pt>
                <c:pt idx="6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400">
          <a:noFill/>
        </a:ln>
      </c:spPr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dk1">
                      <a:shade val="51000"/>
                      <a:satMod val="130000"/>
                    </a:schemeClr>
                  </a:gs>
                  <a:gs pos="80000">
                    <a:schemeClr val="dk1">
                      <a:shade val="93000"/>
                      <a:satMod val="130000"/>
                    </a:schemeClr>
                  </a:gs>
                  <a:gs pos="100000">
                    <a:schemeClr val="dk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shade val="51000"/>
                      <a:satMod val="130000"/>
                    </a:schemeClr>
                  </a:gs>
                  <a:gs pos="80000">
                    <a:schemeClr val="accent5">
                      <a:shade val="93000"/>
                      <a:satMod val="130000"/>
                    </a:schemeClr>
                  </a:gs>
                  <a:gs pos="100000">
                    <a:schemeClr val="accent5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hade val="51000"/>
                      <a:satMod val="130000"/>
                    </a:schemeClr>
                  </a:gs>
                  <a:gs pos="80000">
                    <a:schemeClr val="accent4">
                      <a:shade val="93000"/>
                      <a:satMod val="130000"/>
                    </a:schemeClr>
                  </a:gs>
                  <a:gs pos="100000">
                    <a:schemeClr val="accent4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4"/>
            <c:bubble3D val="0"/>
            <c:explosion val="6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hade val="51000"/>
                      <a:satMod val="130000"/>
                    </a:schemeClr>
                  </a:gs>
                  <a:gs pos="80000">
                    <a:schemeClr val="accent6">
                      <a:shade val="93000"/>
                      <a:satMod val="130000"/>
                    </a:schemeClr>
                  </a:gs>
                  <a:gs pos="100000">
                    <a:schemeClr val="accent6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val>
            <c:numRef>
              <c:f>(List1!$E$1,List1!$E$2,List1!$E$8,List1!$E$20,List1!$E$25,List1!$E$34,List1!$E$36)</c:f>
              <c:numCache>
                <c:formatCode>General</c:formatCode>
                <c:ptCount val="7"/>
                <c:pt idx="0">
                  <c:v>5</c:v>
                </c:pt>
                <c:pt idx="1">
                  <c:v>14</c:v>
                </c:pt>
                <c:pt idx="2">
                  <c:v>4</c:v>
                </c:pt>
                <c:pt idx="3">
                  <c:v>0.45</c:v>
                </c:pt>
                <c:pt idx="4">
                  <c:v>0.5</c:v>
                </c:pt>
                <c:pt idx="5">
                  <c:v>0.04</c:v>
                </c:pt>
                <c:pt idx="6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400">
          <a:noFill/>
        </a:ln>
      </c:spPr>
    </c:plotArea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89470371042299"/>
          <c:y val="1.7470300489168415E-2"/>
          <c:w val="0.7221059257915402"/>
          <c:h val="0.97597833682739343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dk1">
                      <a:shade val="51000"/>
                      <a:satMod val="130000"/>
                    </a:schemeClr>
                  </a:gs>
                  <a:gs pos="80000">
                    <a:schemeClr val="dk1">
                      <a:shade val="93000"/>
                      <a:satMod val="130000"/>
                    </a:schemeClr>
                  </a:gs>
                  <a:gs pos="100000">
                    <a:schemeClr val="dk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shade val="51000"/>
                      <a:satMod val="130000"/>
                    </a:schemeClr>
                  </a:gs>
                  <a:gs pos="80000">
                    <a:schemeClr val="accent5">
                      <a:shade val="93000"/>
                      <a:satMod val="130000"/>
                    </a:schemeClr>
                  </a:gs>
                  <a:gs pos="100000">
                    <a:schemeClr val="accent5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hade val="51000"/>
                      <a:satMod val="130000"/>
                    </a:schemeClr>
                  </a:gs>
                  <a:gs pos="80000">
                    <a:schemeClr val="accent4">
                      <a:shade val="93000"/>
                      <a:satMod val="130000"/>
                    </a:schemeClr>
                  </a:gs>
                  <a:gs pos="100000">
                    <a:schemeClr val="accent4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4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hade val="51000"/>
                      <a:satMod val="130000"/>
                    </a:schemeClr>
                  </a:gs>
                  <a:gs pos="80000">
                    <a:schemeClr val="accent6">
                      <a:shade val="93000"/>
                      <a:satMod val="130000"/>
                    </a:schemeClr>
                  </a:gs>
                  <a:gs pos="100000">
                    <a:schemeClr val="accent6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val>
            <c:numRef>
              <c:f>(List1!$E$1,List1!$E$2,List1!$E$8,List1!$E$20,List1!$E$25,List1!$E$34,List1!$E$36)</c:f>
              <c:numCache>
                <c:formatCode>General</c:formatCode>
                <c:ptCount val="7"/>
                <c:pt idx="0">
                  <c:v>5</c:v>
                </c:pt>
                <c:pt idx="1">
                  <c:v>14</c:v>
                </c:pt>
                <c:pt idx="2">
                  <c:v>4</c:v>
                </c:pt>
                <c:pt idx="3">
                  <c:v>0.45</c:v>
                </c:pt>
                <c:pt idx="4">
                  <c:v>0.5</c:v>
                </c:pt>
                <c:pt idx="5">
                  <c:v>0.04</c:v>
                </c:pt>
                <c:pt idx="6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400">
          <a:noFill/>
        </a:ln>
      </c:spPr>
    </c:plotArea>
    <c:plotVisOnly val="1"/>
    <c:dispBlanksAs val="gap"/>
    <c:showDLblsOverMax val="0"/>
  </c:chart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89470371042299"/>
          <c:y val="1.7470300489168415E-2"/>
          <c:w val="0.7221059257915402"/>
          <c:h val="0.97597833682739343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dk1">
                      <a:shade val="51000"/>
                      <a:satMod val="130000"/>
                    </a:schemeClr>
                  </a:gs>
                  <a:gs pos="80000">
                    <a:schemeClr val="dk1">
                      <a:shade val="93000"/>
                      <a:satMod val="130000"/>
                    </a:schemeClr>
                  </a:gs>
                  <a:gs pos="100000">
                    <a:schemeClr val="dk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shade val="51000"/>
                      <a:satMod val="130000"/>
                    </a:schemeClr>
                  </a:gs>
                  <a:gs pos="80000">
                    <a:schemeClr val="accent5">
                      <a:shade val="93000"/>
                      <a:satMod val="130000"/>
                    </a:schemeClr>
                  </a:gs>
                  <a:gs pos="100000">
                    <a:schemeClr val="accent5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hade val="51000"/>
                      <a:satMod val="130000"/>
                    </a:schemeClr>
                  </a:gs>
                  <a:gs pos="80000">
                    <a:schemeClr val="accent4">
                      <a:shade val="93000"/>
                      <a:satMod val="130000"/>
                    </a:schemeClr>
                  </a:gs>
                  <a:gs pos="100000">
                    <a:schemeClr val="accent4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4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hade val="51000"/>
                      <a:satMod val="130000"/>
                    </a:schemeClr>
                  </a:gs>
                  <a:gs pos="80000">
                    <a:schemeClr val="accent6">
                      <a:shade val="93000"/>
                      <a:satMod val="130000"/>
                    </a:schemeClr>
                  </a:gs>
                  <a:gs pos="100000">
                    <a:schemeClr val="accent6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val>
            <c:numRef>
              <c:f>(List1!$E$1,List1!$E$2,List1!$E$8,List1!$E$20,List1!$E$25,List1!$E$34,List1!$E$36)</c:f>
              <c:numCache>
                <c:formatCode>General</c:formatCode>
                <c:ptCount val="7"/>
                <c:pt idx="0">
                  <c:v>5</c:v>
                </c:pt>
                <c:pt idx="1">
                  <c:v>14</c:v>
                </c:pt>
                <c:pt idx="2">
                  <c:v>4</c:v>
                </c:pt>
                <c:pt idx="3">
                  <c:v>0.45</c:v>
                </c:pt>
                <c:pt idx="4">
                  <c:v>0.5</c:v>
                </c:pt>
                <c:pt idx="5">
                  <c:v>0.04</c:v>
                </c:pt>
                <c:pt idx="6">
                  <c:v>0.01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 w="25400">
          <a:noFill/>
        </a:ln>
      </c:spPr>
    </c:plotArea>
    <c:plotVisOnly val="1"/>
    <c:dispBlanksAs val="gap"/>
    <c:showDLblsOverMax val="0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14. 10. 2013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14. 10. 2013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14. 10. 2013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14. 10. 2013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14. 10. 2013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14. 10. 2013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hyperlink" Target="http://www.google.cz/url?sa=i&amp;rct=j&amp;q=&amp;esrc=s&amp;frm=1&amp;source=images&amp;cd=&amp;cad=rja&amp;docid=H8NfVyBnqFPJoM&amp;tbnid=ZsHj2nbc3S8v6M:&amp;ved=0CAUQjRw&amp;url=http://www.bestdarky.cz/24hodinove-hodiny-p-5606.html&amp;ei=OC9IUu-HKITNswbDvYGgCA&amp;bvm=bv.53217764,d.bGE&amp;psig=AFQjCNFxUtyd4q2Dle2XsHVNPqoqf8SBng&amp;ust=138054876627532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chart" Target="../charts/char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2.jpg"/><Relationship Id="rId7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chart" Target="../charts/char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chart" Target="../charts/char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chart" Target="../charts/char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chart" Target="../charts/chart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chart" Target="../charts/chart7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jpeg"/><Relationship Id="rId4" Type="http://schemas.openxmlformats.org/officeDocument/2006/relationships/hyperlink" Target="http://www.google.cz/url?sa=i&amp;rct=j&amp;q=&amp;esrc=s&amp;frm=1&amp;source=images&amp;cd=&amp;cad=rja&amp;docid=brNDHNg6Pg7KmM&amp;tbnid=riV-usOVuq2opM:&amp;ved=0CAUQjRw&amp;url=http://www.pfart.cz/g256-obri-zemepisna-mapa-sveta---nastenna-mapa&amp;ei=mEZIUv7fI8PQtAamvYC4CA&amp;psig=AFQjCNHYn7GhfvfmmiegqVt9IeXtCVb_jA&amp;ust=1380554740695955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jpeg"/><Relationship Id="rId4" Type="http://schemas.openxmlformats.org/officeDocument/2006/relationships/hyperlink" Target="http://www.google.cz/url?sa=i&amp;rct=j&amp;q=&amp;esrc=s&amp;frm=1&amp;source=images&amp;cd=&amp;cad=rja&amp;docid=brNDHNg6Pg7KmM&amp;tbnid=riV-usOVuq2opM:&amp;ved=0CAUQjRw&amp;url=http://www.pfart.cz/g256-obri-zemepisna-mapa-sveta---nastenna-mapa&amp;ei=mEZIUv7fI8PQtAamvYC4CA&amp;psig=AFQjCNHYn7GhfvfmmiegqVt9IeXtCVb_jA&amp;ust=1380554740695955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bestdarky.cz/24hodinove-hodiny-p-5606.html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national-geographic-cz.imag3box.net/wp-content/uploads/articles/thumb1_22367_1109_IS5100280-e1339595537841.jpg" TargetMode="External"/><Relationship Id="rId5" Type="http://schemas.openxmlformats.org/officeDocument/2006/relationships/hyperlink" Target="http://www.dinosaurstore.com/Product%20support%20pages/Sabercat.jpg" TargetMode="External"/><Relationship Id="rId4" Type="http://schemas.openxmlformats.org/officeDocument/2006/relationships/hyperlink" Target="http://imageshack.us/photo/my-images/132/obriptaciphorusrhacidaepn6.jpg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upload.wikimedia.org/wikipedia/commons/5/5c/Earth-moon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leccos.com/pics/pic/homo_sapiens-_obraz.jpg" TargetMode="External"/><Relationship Id="rId5" Type="http://schemas.openxmlformats.org/officeDocument/2006/relationships/hyperlink" Target="http://leccos.com/pics/pic/homo_sapiens_neanderthalensis.jpg" TargetMode="External"/><Relationship Id="rId4" Type="http://schemas.openxmlformats.org/officeDocument/2006/relationships/hyperlink" Target="http://blog.idnes.cz/blog/10614/198851/clanok_foto_24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7915081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FF0000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FF0000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FF0000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Země a vesmír (3) - Země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Země, vývoj, světové hodiny, světadíly, oceány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Občanská výchova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PhDr. Mgr. Vítězslav Štefl, Ph.D.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Země a vesmír (3) – Země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43_859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268760"/>
            <a:ext cx="7632848" cy="58477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Země a vesmír (3) – Země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3429000"/>
            <a:ext cx="6624736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Světové hodiny - vývoj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4057908"/>
            <a:ext cx="6624736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Země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564904"/>
            <a:ext cx="763284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probíhal vývoj Země?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SVĚTOVÉ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http://www.bestdarky.cz/bmz_cache/0/083c1ecee36c227153483445ffdb175d.image.801x80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73" y="1696937"/>
            <a:ext cx="4333875" cy="43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4864224" y="2092786"/>
            <a:ext cx="40282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pro lepší názornost:</a:t>
            </a:r>
            <a:endParaRPr lang="cs-CZ" sz="20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860032" y="2596842"/>
            <a:ext cx="402825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24hodinové hodiny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film, trvající 24 hodin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celý den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3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7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SVĚTOVÉ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3068166" y="1516722"/>
            <a:ext cx="481620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</a:t>
            </a:r>
            <a:r>
              <a:rPr lang="cs-CZ" sz="2000" b="1" dirty="0" smtClean="0"/>
              <a:t>prahory</a:t>
            </a:r>
            <a:r>
              <a:rPr lang="cs-CZ" sz="2000" dirty="0" smtClean="0"/>
              <a:t>, kosmogonické období</a:t>
            </a:r>
            <a:endParaRPr lang="cs-CZ" sz="2000" dirty="0"/>
          </a:p>
        </p:txBody>
      </p:sp>
      <p:graphicFrame>
        <p:nvGraphicFramePr>
          <p:cNvPr id="13" name="Graf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38339816"/>
              </p:ext>
            </p:extLst>
          </p:nvPr>
        </p:nvGraphicFramePr>
        <p:xfrm>
          <a:off x="674334" y="1772816"/>
          <a:ext cx="4557806" cy="40201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026" name="Picture 2" descr="http://geology.uvadi.cz/userFiles/prahory/hadaikum/hawaii_volcanoes_lava-12149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7019"/>
            <a:ext cx="3600400" cy="236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geology.uvadi.cz/userFiles/prahory/hadaikum/lava_larg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76872"/>
            <a:ext cx="360040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chart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92080" y="2566048"/>
            <a:ext cx="3600400" cy="2608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032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 animBg="1"/>
      <p:bldGraphic spid="1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SVĚTOVÉ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3851919" y="5241394"/>
            <a:ext cx="402825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 smtClean="0"/>
              <a:t>starohory</a:t>
            </a:r>
            <a:r>
              <a:rPr lang="cs-CZ" sz="2000" dirty="0" smtClean="0"/>
              <a:t>, věk virů, mikrobů, </a:t>
            </a:r>
          </a:p>
          <a:p>
            <a:r>
              <a:rPr lang="cs-CZ" sz="2000" dirty="0" smtClean="0"/>
              <a:t>   bakterií a řas</a:t>
            </a:r>
            <a:endParaRPr lang="cs-CZ" sz="2000" dirty="0"/>
          </a:p>
        </p:txBody>
      </p:sp>
      <p:graphicFrame>
        <p:nvGraphicFramePr>
          <p:cNvPr id="12" name="Graf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8884009"/>
              </p:ext>
            </p:extLst>
          </p:nvPr>
        </p:nvGraphicFramePr>
        <p:xfrm>
          <a:off x="179512" y="1692676"/>
          <a:ext cx="5112568" cy="41599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2050" name="Picture 2" descr="http://geology.uvadi.cz/userFiles/starohory/foldkel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66815"/>
            <a:ext cx="4124585" cy="336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269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 animBg="1"/>
      <p:bldGraphic spid="12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SVĚTOVÉ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268760"/>
            <a:ext cx="489654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prvohory, věk trilobitů, ryb a obojživelníků</a:t>
            </a:r>
            <a:endParaRPr lang="cs-CZ" sz="2000" dirty="0"/>
          </a:p>
        </p:txBody>
      </p:sp>
      <p:graphicFrame>
        <p:nvGraphicFramePr>
          <p:cNvPr id="11" name="Graf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19411201"/>
              </p:ext>
            </p:extLst>
          </p:nvPr>
        </p:nvGraphicFramePr>
        <p:xfrm>
          <a:off x="3798498" y="1596862"/>
          <a:ext cx="5093982" cy="43277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3074" name="Picture 2" descr="http://geology.uvadi.cz/userFiles/prvohory/ordovik/ordovician-sea-with-fossil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33" y="1772815"/>
            <a:ext cx="3677056" cy="239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geology.uvadi.cz/userFiles/prvohory/devon/2004_gallery_devonia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56246"/>
            <a:ext cx="2863422" cy="364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geology.uvadi.cz/userFiles/prvohory/karbon/mladsi_prvohory0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5"/>
            <a:ext cx="3672408" cy="3363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geology.uvadi.cz/userFiles/prvohory/perm/848506fec1_79236492_o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15" y="2348879"/>
            <a:ext cx="3682210" cy="245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81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 animBg="1"/>
      <p:bldGraphic spid="11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SVĚTOVÉ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78171" y="1548660"/>
            <a:ext cx="4172271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</a:t>
            </a:r>
            <a:r>
              <a:rPr lang="cs-CZ" sz="2000" b="1" dirty="0" smtClean="0"/>
              <a:t>druhohory</a:t>
            </a:r>
            <a:r>
              <a:rPr lang="cs-CZ" sz="2000" dirty="0" smtClean="0"/>
              <a:t>, věk plazů, dinosaurů</a:t>
            </a:r>
            <a:endParaRPr lang="cs-CZ" sz="2000" dirty="0"/>
          </a:p>
        </p:txBody>
      </p:sp>
      <p:graphicFrame>
        <p:nvGraphicFramePr>
          <p:cNvPr id="11" name="Graf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02043852"/>
              </p:ext>
            </p:extLst>
          </p:nvPr>
        </p:nvGraphicFramePr>
        <p:xfrm>
          <a:off x="3851920" y="1340768"/>
          <a:ext cx="5184576" cy="43678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cxnSp>
        <p:nvCxnSpPr>
          <p:cNvPr id="4" name="Přímá spojnice se šipkou 3"/>
          <p:cNvCxnSpPr/>
          <p:nvPr/>
        </p:nvCxnSpPr>
        <p:spPr>
          <a:xfrm flipV="1">
            <a:off x="4716015" y="1452846"/>
            <a:ext cx="1152129" cy="295869"/>
          </a:xfrm>
          <a:prstGeom prst="straightConnector1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http://geology.uvadi.cz/userFiles/druhohory/trias/triassic_scen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71" y="2074684"/>
            <a:ext cx="4028256" cy="229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geology.uvadi.cz/userFiles/druhohory/jura/diplodoku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71" y="2276872"/>
            <a:ext cx="4028256" cy="3133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chart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853" y="2420888"/>
            <a:ext cx="4012574" cy="321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81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 animBg="1"/>
      <p:bldGraphic spid="11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SVĚTOVÉ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56453" y="1292566"/>
            <a:ext cx="40282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třetihory, věk savců</a:t>
            </a:r>
            <a:endParaRPr lang="cs-CZ" sz="2000" dirty="0"/>
          </a:p>
        </p:txBody>
      </p:sp>
      <p:graphicFrame>
        <p:nvGraphicFramePr>
          <p:cNvPr id="11" name="Graf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55164629"/>
              </p:ext>
            </p:extLst>
          </p:nvPr>
        </p:nvGraphicFramePr>
        <p:xfrm>
          <a:off x="3343451" y="1313866"/>
          <a:ext cx="5493910" cy="452419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cxnSp>
        <p:nvCxnSpPr>
          <p:cNvPr id="12" name="Přímá spojnice se šipkou 11"/>
          <p:cNvCxnSpPr/>
          <p:nvPr/>
        </p:nvCxnSpPr>
        <p:spPr>
          <a:xfrm flipV="1">
            <a:off x="4427984" y="1412776"/>
            <a:ext cx="1368152" cy="79845"/>
          </a:xfrm>
          <a:prstGeom prst="straightConnector1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http://t3.gstatic.com/images?q=tbn:ANd9GcT9UJC2BjJYOx4YB8o5ti5wRom2NYw9QFyXqWuCQbLZe-txsS2NKKhfzWwdL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53" y="1916832"/>
            <a:ext cx="228600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dinosaurstore.com/Product%20support%20pages/Saberca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54" y="2093252"/>
            <a:ext cx="2286864" cy="227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national-geographic-cz.imag3box.net/wp-content/uploads/articles/thumb1_22367_1109_IS5100280-e133959553784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54" y="2276872"/>
            <a:ext cx="330166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81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 animBg="1"/>
      <p:bldGraphic spid="11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SVĚTOVÉ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708209" y="1152041"/>
            <a:ext cx="5591983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čtvrtohory, věk vývoje člověka</a:t>
            </a:r>
            <a:endParaRPr lang="cs-CZ" sz="2000" dirty="0"/>
          </a:p>
        </p:txBody>
      </p:sp>
      <p:cxnSp>
        <p:nvCxnSpPr>
          <p:cNvPr id="13" name="Přímá spojnice se šipkou 12"/>
          <p:cNvCxnSpPr>
            <a:endCxn id="11" idx="0"/>
          </p:cNvCxnSpPr>
          <p:nvPr/>
        </p:nvCxnSpPr>
        <p:spPr>
          <a:xfrm>
            <a:off x="6020263" y="1352096"/>
            <a:ext cx="0" cy="276704"/>
          </a:xfrm>
          <a:prstGeom prst="straightConnector1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chart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209" y="1646692"/>
            <a:ext cx="2130841" cy="2588066"/>
          </a:xfrm>
          <a:prstGeom prst="rect">
            <a:avLst/>
          </a:prstGeom>
        </p:spPr>
      </p:pic>
      <p:pic>
        <p:nvPicPr>
          <p:cNvPr id="2050" name="Picture 2" descr="http://leccos.com/pics/pic/homo_sapiens_neanderthalensi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43" y="1916832"/>
            <a:ext cx="3512010" cy="231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leccos.com/pics/pic/homo_sapiens-_obraz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44" y="2348880"/>
            <a:ext cx="3512009" cy="2322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Graf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24816738"/>
              </p:ext>
            </p:extLst>
          </p:nvPr>
        </p:nvGraphicFramePr>
        <p:xfrm>
          <a:off x="3053593" y="1628800"/>
          <a:ext cx="5933340" cy="42703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402481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 animBg="1"/>
      <p:bldGraphic spid="11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SVĚTOVÉ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1052736"/>
            <a:ext cx="40282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člověk (</a:t>
            </a:r>
            <a:r>
              <a:rPr lang="cs-CZ" sz="2000" i="1" dirty="0" smtClean="0"/>
              <a:t>od pyramid po dnešek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cxnSp>
        <p:nvCxnSpPr>
          <p:cNvPr id="13" name="Přímá spojnice se šipkou 12"/>
          <p:cNvCxnSpPr>
            <a:endCxn id="11" idx="0"/>
          </p:cNvCxnSpPr>
          <p:nvPr/>
        </p:nvCxnSpPr>
        <p:spPr>
          <a:xfrm>
            <a:off x="5807358" y="1356737"/>
            <a:ext cx="0" cy="272063"/>
          </a:xfrm>
          <a:prstGeom prst="straightConnector1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http://upload.wikimedia.org/wikipedia/commons/5/5c/Earth-moo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20274"/>
            <a:ext cx="3317239" cy="2652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Graf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22020293"/>
              </p:ext>
            </p:extLst>
          </p:nvPr>
        </p:nvGraphicFramePr>
        <p:xfrm>
          <a:off x="2555776" y="1628800"/>
          <a:ext cx="6503165" cy="42703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50601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Graphic spid="11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probíhal vývoj Země? Jiné znázornění.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SVĚTOVÉ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8696559"/>
              </p:ext>
            </p:extLst>
          </p:nvPr>
        </p:nvGraphicFramePr>
        <p:xfrm>
          <a:off x="683568" y="2420888"/>
          <a:ext cx="8208912" cy="11913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  <a:gridCol w="342038"/>
              </a:tblGrid>
              <a:tr h="59565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</a:tr>
              <a:tr h="595655">
                <a:tc>
                  <a:txBody>
                    <a:bodyPr/>
                    <a:lstStyle/>
                    <a:p>
                      <a:pPr algn="r" fontAlgn="b"/>
                      <a:r>
                        <a:rPr lang="cs-CZ" sz="1100" u="none" strike="noStrike">
                          <a:effectLst/>
                        </a:rPr>
                        <a:t>0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100" u="none" strike="noStrike">
                          <a:effectLst/>
                        </a:rPr>
                        <a:t>5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100" u="none" strike="noStrike">
                          <a:effectLst/>
                        </a:rPr>
                        <a:t>19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100" u="none" strike="noStrike">
                          <a:effectLst/>
                        </a:rPr>
                        <a:t>23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24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15" marR="7315" marT="7315" marB="0" anchor="b"/>
                </a:tc>
              </a:tr>
            </a:tbl>
          </a:graphicData>
        </a:graphic>
      </p:graphicFrame>
      <p:sp>
        <p:nvSpPr>
          <p:cNvPr id="4" name="Zaoblený obdélníkový popisek 3"/>
          <p:cNvSpPr/>
          <p:nvPr/>
        </p:nvSpPr>
        <p:spPr>
          <a:xfrm>
            <a:off x="755576" y="1700808"/>
            <a:ext cx="1440160" cy="576064"/>
          </a:xfrm>
          <a:prstGeom prst="wedgeRoundRectCallout">
            <a:avLst>
              <a:gd name="adj1" fmla="val -40321"/>
              <a:gd name="adj2" fmla="val 111220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2411760" y="1700808"/>
            <a:ext cx="1440160" cy="576064"/>
          </a:xfrm>
          <a:prstGeom prst="wedgeRoundRectCallout">
            <a:avLst>
              <a:gd name="adj1" fmla="val -40321"/>
              <a:gd name="adj2" fmla="val 111220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starohory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7308304" y="1700808"/>
            <a:ext cx="1440160" cy="576064"/>
          </a:xfrm>
          <a:prstGeom prst="wedgeRoundRectCallout">
            <a:avLst>
              <a:gd name="adj1" fmla="val -40321"/>
              <a:gd name="adj2" fmla="val 111220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prvohory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683568" y="4293096"/>
            <a:ext cx="1440160" cy="576064"/>
          </a:xfrm>
          <a:prstGeom prst="wedgeRoundRectCallout">
            <a:avLst>
              <a:gd name="adj1" fmla="val 505970"/>
              <a:gd name="adj2" fmla="val -350833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druhohory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2987824" y="4293096"/>
            <a:ext cx="1440160" cy="576064"/>
          </a:xfrm>
          <a:prstGeom prst="wedgeRoundRectCallout">
            <a:avLst>
              <a:gd name="adj1" fmla="val 346295"/>
              <a:gd name="adj2" fmla="val -324116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třetihory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5076056" y="4293096"/>
            <a:ext cx="1440160" cy="576064"/>
          </a:xfrm>
          <a:prstGeom prst="wedgeRoundRectCallout">
            <a:avLst>
              <a:gd name="adj1" fmla="val 202335"/>
              <a:gd name="adj2" fmla="val -302113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čtvrtohory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7164288" y="4293096"/>
            <a:ext cx="1440160" cy="576064"/>
          </a:xfrm>
          <a:prstGeom prst="wedgeRoundRectCallout">
            <a:avLst>
              <a:gd name="adj1" fmla="val 57285"/>
              <a:gd name="adj2" fmla="val -283718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člověk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81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3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4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Země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830997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ZEMĚ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7471559" y="1212140"/>
            <a:ext cx="1430633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oceány</a:t>
            </a:r>
            <a:endParaRPr lang="cs-CZ" sz="2000" dirty="0"/>
          </a:p>
        </p:txBody>
      </p:sp>
      <p:pic>
        <p:nvPicPr>
          <p:cNvPr id="4098" name="Picture 2" descr="http://www.pfart.cz/Data/img/katalog/big/svetzemepisn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96862"/>
            <a:ext cx="7058025" cy="43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060187" y="3284984"/>
            <a:ext cx="7250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AO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3290935"/>
            <a:ext cx="7250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TO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65378" y="4293096"/>
            <a:ext cx="7250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IO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67964" y="1484784"/>
            <a:ext cx="7250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SLO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2481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Země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830997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ZEMĚ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7471559" y="1212140"/>
            <a:ext cx="1430633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světadíly</a:t>
            </a:r>
            <a:endParaRPr lang="cs-CZ" sz="2000" dirty="0"/>
          </a:p>
        </p:txBody>
      </p:sp>
      <p:pic>
        <p:nvPicPr>
          <p:cNvPr id="4098" name="Picture 2" descr="http://www.pfart.cz/Data/img/katalog/big/svetzemepisn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96862"/>
            <a:ext cx="7058025" cy="43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425510" y="2708920"/>
            <a:ext cx="7250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2890825"/>
            <a:ext cx="7250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*SA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96453" y="4113780"/>
            <a:ext cx="7250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*JA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58368" y="2482556"/>
            <a:ext cx="86407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Asie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62" y="3558982"/>
            <a:ext cx="86407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</a:t>
            </a:r>
            <a:r>
              <a:rPr lang="cs-CZ" sz="2000" dirty="0" err="1" smtClean="0"/>
              <a:t>Afr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4653136"/>
            <a:ext cx="86407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</a:t>
            </a:r>
            <a:r>
              <a:rPr lang="cs-CZ" sz="2000" dirty="0" err="1" smtClean="0"/>
              <a:t>Aus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31005" y="5521103"/>
            <a:ext cx="86407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Ant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93097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uveď nějaké období vývoje Země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znáš oceány?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znáš světadíly?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700808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hodiny 24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www.bestdarky.cz</a:t>
            </a:r>
            <a:r>
              <a:rPr lang="cs-CZ" dirty="0"/>
              <a:t> [online]. [cit. 29.9.2013]. Dostupný na WWW: </a:t>
            </a:r>
            <a:r>
              <a:rPr lang="cs-CZ" u="sng" dirty="0">
                <a:hlinkClick r:id="rId4"/>
              </a:rPr>
              <a:t>http://www.bestdarky.cz/24hodinove-hodiny-p-5606.html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7524" y="2793702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mapa světa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www.pfart.cz</a:t>
            </a:r>
            <a:r>
              <a:rPr lang="cs-CZ" dirty="0"/>
              <a:t> [online]. [cit. 29.9.2013]. Dostupný na WWW: http://www.pfart.cz/g256-obri-zemepisna-mapa-sveta---nastenna-mapa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4150821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Prahory – 3 obrázky</a:t>
            </a:r>
            <a:r>
              <a:rPr lang="cs-CZ" dirty="0" smtClean="0"/>
              <a:t>:</a:t>
            </a:r>
          </a:p>
          <a:p>
            <a:r>
              <a:rPr lang="cs-CZ" dirty="0" smtClean="0"/>
              <a:t>AUTOR </a:t>
            </a:r>
            <a:r>
              <a:rPr lang="cs-CZ" dirty="0"/>
              <a:t>NEUVEDEN, Autor Neuveden. </a:t>
            </a:r>
            <a:r>
              <a:rPr lang="cs-CZ" i="1" dirty="0"/>
              <a:t>Cesta </a:t>
            </a:r>
            <a:r>
              <a:rPr lang="cs-CZ" i="1" dirty="0" err="1"/>
              <a:t>časom</a:t>
            </a:r>
            <a:r>
              <a:rPr lang="cs-CZ" dirty="0"/>
              <a:t> [online]. [cit. 30.9.2013]. Dostupný na WWW: http://geology.uvadi.cz/prahory 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323528" y="1628800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Starohory</a:t>
            </a:r>
            <a:r>
              <a:rPr lang="cs-CZ" dirty="0" smtClean="0"/>
              <a:t>:</a:t>
            </a:r>
          </a:p>
          <a:p>
            <a:r>
              <a:rPr lang="cs-CZ" dirty="0" smtClean="0"/>
              <a:t>AUTOR </a:t>
            </a:r>
            <a:r>
              <a:rPr lang="cs-CZ" dirty="0"/>
              <a:t>NEUVEDEN, Autor Neuveden. </a:t>
            </a:r>
            <a:r>
              <a:rPr lang="cs-CZ" i="1" dirty="0"/>
              <a:t>Cesta </a:t>
            </a:r>
            <a:r>
              <a:rPr lang="cs-CZ" i="1" dirty="0" err="1"/>
              <a:t>časom</a:t>
            </a:r>
            <a:r>
              <a:rPr lang="cs-CZ" dirty="0"/>
              <a:t> [online]. [cit. 30.9.2013]. Dostupný na WWW: http://</a:t>
            </a:r>
            <a:r>
              <a:rPr lang="cs-CZ" dirty="0" smtClean="0"/>
              <a:t>geology.uvadi.cz/starohory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3528" y="256490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Prvohory – 4 obrázky</a:t>
            </a:r>
            <a:r>
              <a:rPr lang="cs-CZ" dirty="0" smtClean="0"/>
              <a:t>:</a:t>
            </a:r>
          </a:p>
          <a:p>
            <a:r>
              <a:rPr lang="cs-CZ" dirty="0" smtClean="0"/>
              <a:t>AUTOR </a:t>
            </a:r>
            <a:r>
              <a:rPr lang="cs-CZ" dirty="0"/>
              <a:t>NEUVEDEN, Autor Neuveden. </a:t>
            </a:r>
            <a:r>
              <a:rPr lang="cs-CZ" i="1" dirty="0"/>
              <a:t>Cesta </a:t>
            </a:r>
            <a:r>
              <a:rPr lang="cs-CZ" i="1" dirty="0" err="1"/>
              <a:t>časom</a:t>
            </a:r>
            <a:r>
              <a:rPr lang="cs-CZ" dirty="0"/>
              <a:t> [online]. [cit. 30.9.2013]. Dostupný na WWW: http://</a:t>
            </a:r>
            <a:r>
              <a:rPr lang="cs-CZ" dirty="0" smtClean="0"/>
              <a:t>geology.uvadi.cz/prvohory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23528" y="3513782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Druhohory – 3 obrázky</a:t>
            </a:r>
            <a:r>
              <a:rPr lang="cs-CZ" dirty="0" smtClean="0"/>
              <a:t>:</a:t>
            </a:r>
          </a:p>
          <a:p>
            <a:r>
              <a:rPr lang="cs-CZ" dirty="0" smtClean="0"/>
              <a:t>AUTOR </a:t>
            </a:r>
            <a:r>
              <a:rPr lang="cs-CZ" dirty="0"/>
              <a:t>NEUVEDEN, Autor Neuveden. </a:t>
            </a:r>
            <a:r>
              <a:rPr lang="cs-CZ" i="1" dirty="0"/>
              <a:t>Cesta </a:t>
            </a:r>
            <a:r>
              <a:rPr lang="cs-CZ" i="1" dirty="0" err="1"/>
              <a:t>časom</a:t>
            </a:r>
            <a:r>
              <a:rPr lang="cs-CZ" dirty="0"/>
              <a:t> [online]. [cit. 30.9.2013]. Dostupný na WWW: http://</a:t>
            </a:r>
            <a:r>
              <a:rPr lang="cs-CZ" dirty="0" smtClean="0"/>
              <a:t>geology.uvadi.cz/druhohory/trias/jura/krieda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29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20580" y="1700808"/>
            <a:ext cx="884390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Třetihory</a:t>
            </a:r>
            <a:endParaRPr lang="cs-CZ" dirty="0"/>
          </a:p>
          <a:p>
            <a:r>
              <a:rPr lang="cs-CZ" dirty="0"/>
              <a:t>AUTOR NEUVEDEN, Autor Neuveden. </a:t>
            </a:r>
            <a:r>
              <a:rPr lang="cs-CZ" i="1" dirty="0"/>
              <a:t>http://imageshack.us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4"/>
              </a:rPr>
              <a:t>http://imageshack.us/photo/my-images/132/obriptaciphorusrhacidaepn6.jpg/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http://www.dinosaurstore.com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5"/>
              </a:rPr>
              <a:t>http://www.dinosaurstore.com/Product%20support%20pages/Sabercat.jpg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http://national-geographic-cz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6"/>
              </a:rPr>
              <a:t>http://national-geographic-cz.imag3box.net/wp-content/uploads/articles/thumb1_22367_1109_IS5100280-e1339595537841.jpg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29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179512" y="1635765"/>
            <a:ext cx="871296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Čtvrtohory</a:t>
            </a:r>
            <a:r>
              <a:rPr lang="cs-CZ" dirty="0"/>
              <a:t>: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http://blog.idnes.cz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4"/>
              </a:rPr>
              <a:t>http://blog.idnes.cz/blog/10614/198851/clanok_foto_248.jpg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http://leccos.com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5"/>
              </a:rPr>
              <a:t>http://leccos.com/pics/pic/homo_sapiens_neanderthalensis.jpg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http://leccos.com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6"/>
              </a:rPr>
              <a:t>http://leccos.com/pics/pic/homo_sapiens-_obraz.jpg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4437112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Současnost</a:t>
            </a:r>
            <a:r>
              <a:rPr lang="cs-CZ" dirty="0" smtClean="0"/>
              <a:t>:</a:t>
            </a:r>
          </a:p>
          <a:p>
            <a:r>
              <a:rPr lang="cs-CZ" dirty="0" smtClean="0"/>
              <a:t>AUTOR </a:t>
            </a:r>
            <a:r>
              <a:rPr lang="cs-CZ" dirty="0"/>
              <a:t>NEUVEDEN, Autor Neuveden. </a:t>
            </a:r>
            <a:r>
              <a:rPr lang="cs-CZ" i="1" dirty="0"/>
              <a:t>http://upload.wikimedia.org</a:t>
            </a:r>
            <a:r>
              <a:rPr lang="cs-CZ" dirty="0"/>
              <a:t> [online]. [cit. 7.10.2013].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upload.wikimedia.org/wikipedia/commons/5/5c/Earth-moon.jpg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054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1736</TotalTime>
  <Words>672</Words>
  <Application>Microsoft Office PowerPoint</Application>
  <PresentationFormat>Předvádění na obrazovce (4:3)</PresentationFormat>
  <Paragraphs>222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4" baseType="lpstr">
      <vt:lpstr>Arial</vt:lpstr>
      <vt:lpstr>Book Antiqua</vt:lpstr>
      <vt:lpstr>Calibri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125</cp:revision>
  <dcterms:created xsi:type="dcterms:W3CDTF">2010-11-01T23:40:31Z</dcterms:created>
  <dcterms:modified xsi:type="dcterms:W3CDTF">2013-10-14T15:56:35Z</dcterms:modified>
</cp:coreProperties>
</file>