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0" r:id="rId3"/>
    <p:sldId id="261" r:id="rId4"/>
    <p:sldId id="297" r:id="rId5"/>
    <p:sldId id="298" r:id="rId6"/>
    <p:sldId id="299" r:id="rId7"/>
    <p:sldId id="300" r:id="rId8"/>
    <p:sldId id="301" r:id="rId9"/>
    <p:sldId id="302" r:id="rId10"/>
    <p:sldId id="303" r:id="rId11"/>
    <p:sldId id="259" r:id="rId12"/>
    <p:sldId id="258" r:id="rId13"/>
    <p:sldId id="304" r:id="rId14"/>
    <p:sldId id="30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1428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7.10.2013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7.10.2013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7.10.2013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anthropark.wz.cz/holoceb.htm" TargetMode="External"/><Relationship Id="rId5" Type="http://schemas.openxmlformats.org/officeDocument/2006/relationships/hyperlink" Target="http://www.archeologienadosah.cz/sites/default/files/vylety/rekonstrukce_domu_z_doby_bronzove.jp" TargetMode="External"/><Relationship Id="rId4" Type="http://schemas.openxmlformats.org/officeDocument/2006/relationships/hyperlink" Target="http://leccos.com/pics/pic/homo_sapiens_neanderthalensis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4.bp.blogspot.com/_yHfe8ktZKM8/TO0UMPSAvxI/AAAAAAAAABA/XcQrXBn8Qzg/S760/rytiri.jp" TargetMode="External"/><Relationship Id="rId5" Type="http://schemas.openxmlformats.org/officeDocument/2006/relationships/hyperlink" Target="http://www.knihy-svetlo.estranky.cz/img/original/101/kristus_5.jpg" TargetMode="External"/><Relationship Id="rId4" Type="http://schemas.openxmlformats.org/officeDocument/2006/relationships/hyperlink" Target="http://staroveky-egypt.wz.cz/nadpis/vstup.jp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hyperlink" Target="http://astroportal.sk/images/kozmonautika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img.cz.prg.cmestatic.com/media/images/600x338/Jan2010/594825.jpg?d41d" TargetMode="External"/><Relationship Id="rId5" Type="http://schemas.openxmlformats.org/officeDocument/2006/relationships/hyperlink" Target="http://www.historyrevue.estranky.cz/img/picture/29/bastilla.jpg" TargetMode="External"/><Relationship Id="rId4" Type="http://schemas.openxmlformats.org/officeDocument/2006/relationships/hyperlink" Target="http://cs.wikipedia.org/wiki/Katedr%C3%A1l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2711806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43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Vývoj lidstva a jeho dějin, znázornění v časové přímce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Lidstvo, dějiny, čas, vývoj, člověk, pravěk, starověk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</a:rPr>
                        <a:t>Občanská výchova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</a:rPr>
                        <a:t>PhDr. Mgr. Vítězslav Štefl, Ph.D.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17 – 18 let, Zednické práce, Malířské a natěračské práce, Truhlářské práce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 + vlastní materiály autora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Lidstvo a jeho dějiny (1) – Časová přímka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 43_860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1268760"/>
            <a:ext cx="7632848" cy="58477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Lidstvo a jeho dějiny (1) – Časová přímka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691680" y="3429000"/>
            <a:ext cx="662473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A) Vývoj člověka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691680" y="4057908"/>
            <a:ext cx="662473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B) Základní historické etapy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2564904"/>
            <a:ext cx="7632848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Obsah dokumentu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Kdy vznikl člověk?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49299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VÝVOJ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 ČLOVĚKA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sp>
        <p:nvSpPr>
          <p:cNvPr id="76" name="TextovéPole 75"/>
          <p:cNvSpPr txBox="1"/>
          <p:nvPr/>
        </p:nvSpPr>
        <p:spPr>
          <a:xfrm>
            <a:off x="1480066" y="2092786"/>
            <a:ext cx="741241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cca před 3 milióny lety</a:t>
            </a:r>
            <a:endParaRPr lang="cs-CZ" sz="2000" dirty="0"/>
          </a:p>
        </p:txBody>
      </p:sp>
      <p:sp>
        <p:nvSpPr>
          <p:cNvPr id="77" name="TextovéPole 76"/>
          <p:cNvSpPr txBox="1"/>
          <p:nvPr/>
        </p:nvSpPr>
        <p:spPr>
          <a:xfrm>
            <a:off x="1475874" y="2596842"/>
            <a:ext cx="7412414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z hominidních primátů, kteří se vyvinuli cca před 7 milióny lety ve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východní Africe</a:t>
            </a:r>
            <a:endParaRPr lang="cs-CZ" sz="2000" dirty="0"/>
          </a:p>
        </p:txBody>
      </p:sp>
      <p:cxnSp>
        <p:nvCxnSpPr>
          <p:cNvPr id="13" name="Přímá spojnice se šipkou 12"/>
          <p:cNvCxnSpPr/>
          <p:nvPr/>
        </p:nvCxnSpPr>
        <p:spPr>
          <a:xfrm>
            <a:off x="714867" y="2292841"/>
            <a:ext cx="64807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683568" y="2799034"/>
            <a:ext cx="64807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Šipka doleva 3"/>
          <p:cNvSpPr/>
          <p:nvPr/>
        </p:nvSpPr>
        <p:spPr>
          <a:xfrm>
            <a:off x="899592" y="4149080"/>
            <a:ext cx="7686286" cy="360040"/>
          </a:xfrm>
          <a:prstGeom prst="left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8585878" y="4149080"/>
            <a:ext cx="325173" cy="36004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ový popisek 17"/>
          <p:cNvSpPr/>
          <p:nvPr/>
        </p:nvSpPr>
        <p:spPr>
          <a:xfrm>
            <a:off x="1475656" y="3356992"/>
            <a:ext cx="1440160" cy="576064"/>
          </a:xfrm>
          <a:prstGeom prst="wedgeRoundRectCallout">
            <a:avLst>
              <a:gd name="adj1" fmla="val -40321"/>
              <a:gd name="adj2" fmla="val 111220"/>
              <a:gd name="adj3" fmla="val 166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PRAVĚK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Zaoblený obdélníkový popisek 19"/>
          <p:cNvSpPr/>
          <p:nvPr/>
        </p:nvSpPr>
        <p:spPr>
          <a:xfrm>
            <a:off x="971600" y="4941168"/>
            <a:ext cx="1656184" cy="432048"/>
          </a:xfrm>
          <a:prstGeom prst="wedgeRoundRectCallout">
            <a:avLst>
              <a:gd name="adj1" fmla="val 417173"/>
              <a:gd name="adj2" fmla="val -192989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STAROVĚK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4" name="Zaoblený obdélníkový popisek 23"/>
          <p:cNvSpPr/>
          <p:nvPr/>
        </p:nvSpPr>
        <p:spPr>
          <a:xfrm>
            <a:off x="2915816" y="4941168"/>
            <a:ext cx="1656184" cy="432048"/>
          </a:xfrm>
          <a:prstGeom prst="wedgeRoundRectCallout">
            <a:avLst>
              <a:gd name="adj1" fmla="val 301284"/>
              <a:gd name="adj2" fmla="val -186702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STŘEDOVĚK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Zaoblený obdélníkový popisek 20"/>
          <p:cNvSpPr/>
          <p:nvPr/>
        </p:nvSpPr>
        <p:spPr>
          <a:xfrm>
            <a:off x="4788024" y="4941168"/>
            <a:ext cx="1656184" cy="432048"/>
          </a:xfrm>
          <a:prstGeom prst="wedgeRoundRectCallout">
            <a:avLst>
              <a:gd name="adj1" fmla="val 188314"/>
              <a:gd name="adj2" fmla="val -185815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NOVOVĚK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Zaoblený obdélníkový popisek 21"/>
          <p:cNvSpPr/>
          <p:nvPr/>
        </p:nvSpPr>
        <p:spPr>
          <a:xfrm>
            <a:off x="6804248" y="4941168"/>
            <a:ext cx="1656184" cy="432048"/>
          </a:xfrm>
          <a:prstGeom prst="wedgeRoundRectCallout">
            <a:avLst>
              <a:gd name="adj1" fmla="val 70047"/>
              <a:gd name="adj2" fmla="val -184766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SOUČASNOST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01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76" grpId="0" animBg="1"/>
      <p:bldP spid="77" grpId="0" animBg="1"/>
      <p:bldP spid="4" grpId="0" animBg="1"/>
      <p:bldP spid="5" grpId="0" animBg="1"/>
      <p:bldP spid="18" grpId="0" animBg="1"/>
      <p:bldP spid="20" grpId="0" animBg="1"/>
      <p:bldP spid="24" grpId="0" animBg="1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Pravěk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49299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VÝVOJ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 ČLOVĚKA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sp>
        <p:nvSpPr>
          <p:cNvPr id="4" name="Šipka doleva 3"/>
          <p:cNvSpPr/>
          <p:nvPr/>
        </p:nvSpPr>
        <p:spPr>
          <a:xfrm>
            <a:off x="899592" y="2348880"/>
            <a:ext cx="7686286" cy="360040"/>
          </a:xfrm>
          <a:prstGeom prst="left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8585878" y="2348880"/>
            <a:ext cx="325173" cy="36004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ový popisek 17"/>
          <p:cNvSpPr/>
          <p:nvPr/>
        </p:nvSpPr>
        <p:spPr>
          <a:xfrm>
            <a:off x="683568" y="1556792"/>
            <a:ext cx="1296144" cy="576064"/>
          </a:xfrm>
          <a:prstGeom prst="wedgeRoundRectCallout">
            <a:avLst>
              <a:gd name="adj1" fmla="val 42031"/>
              <a:gd name="adj2" fmla="val 111220"/>
              <a:gd name="adj3" fmla="val 166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PRAVĚK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Šipka doleva 22"/>
          <p:cNvSpPr/>
          <p:nvPr/>
        </p:nvSpPr>
        <p:spPr>
          <a:xfrm>
            <a:off x="899592" y="2636912"/>
            <a:ext cx="6984776" cy="360040"/>
          </a:xfrm>
          <a:prstGeom prst="left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Zaoblený obdélníkový popisek 23"/>
          <p:cNvSpPr/>
          <p:nvPr/>
        </p:nvSpPr>
        <p:spPr>
          <a:xfrm>
            <a:off x="1475656" y="3140968"/>
            <a:ext cx="1872208" cy="576064"/>
          </a:xfrm>
          <a:prstGeom prst="wedgeRoundRectCallout">
            <a:avLst>
              <a:gd name="adj1" fmla="val 42031"/>
              <a:gd name="adj2" fmla="val -108805"/>
              <a:gd name="adj3" fmla="val 166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Doba kamenná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Vývojový diagram: alternativní postup 2"/>
          <p:cNvSpPr/>
          <p:nvPr/>
        </p:nvSpPr>
        <p:spPr>
          <a:xfrm>
            <a:off x="1480065" y="3789040"/>
            <a:ext cx="1866475" cy="504056"/>
          </a:xfrm>
          <a:prstGeom prst="flowChartAlternate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3 500 000 –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2 200 let př. Kr.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://leccos.com/pics/pic/homo_sapiens_neanderthalensi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770" y="2996952"/>
            <a:ext cx="4172718" cy="2753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ovéPole 31"/>
          <p:cNvSpPr txBox="1"/>
          <p:nvPr/>
        </p:nvSpPr>
        <p:spPr>
          <a:xfrm>
            <a:off x="683568" y="4437112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kyj, sekyra, oštěp, luk, motyka, pluh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83568" y="4901098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tlupa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683568" y="5350836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sběračství, lov, poté zemědělství</a:t>
            </a:r>
            <a:endParaRPr lang="cs-CZ" sz="2000" dirty="0"/>
          </a:p>
        </p:txBody>
      </p:sp>
      <p:sp>
        <p:nvSpPr>
          <p:cNvPr id="36" name="Zaoblený obdélníkový popisek 35"/>
          <p:cNvSpPr/>
          <p:nvPr/>
        </p:nvSpPr>
        <p:spPr>
          <a:xfrm>
            <a:off x="2051720" y="1556792"/>
            <a:ext cx="1656184" cy="432048"/>
          </a:xfrm>
          <a:prstGeom prst="wedgeRoundRectCallout">
            <a:avLst>
              <a:gd name="adj1" fmla="val 353216"/>
              <a:gd name="adj2" fmla="val 173719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STAROVĚK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7" name="Zaoblený obdélníkový popisek 36"/>
          <p:cNvSpPr/>
          <p:nvPr/>
        </p:nvSpPr>
        <p:spPr>
          <a:xfrm>
            <a:off x="3788965" y="1556792"/>
            <a:ext cx="1656184" cy="432048"/>
          </a:xfrm>
          <a:prstGeom prst="wedgeRoundRectCallout">
            <a:avLst>
              <a:gd name="adj1" fmla="val 246073"/>
              <a:gd name="adj2" fmla="val 173719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STŘEDOVĚK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8" name="Zaoblený obdélníkový popisek 37"/>
          <p:cNvSpPr/>
          <p:nvPr/>
        </p:nvSpPr>
        <p:spPr>
          <a:xfrm>
            <a:off x="5508104" y="1556792"/>
            <a:ext cx="1656184" cy="432048"/>
          </a:xfrm>
          <a:prstGeom prst="wedgeRoundRectCallout">
            <a:avLst>
              <a:gd name="adj1" fmla="val 146222"/>
              <a:gd name="adj2" fmla="val 174607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NOVOVĚK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9" name="Zaoblený obdélníkový popisek 38"/>
          <p:cNvSpPr/>
          <p:nvPr/>
        </p:nvSpPr>
        <p:spPr>
          <a:xfrm>
            <a:off x="7236296" y="1556792"/>
            <a:ext cx="1656184" cy="432048"/>
          </a:xfrm>
          <a:prstGeom prst="wedgeRoundRectCallout">
            <a:avLst>
              <a:gd name="adj1" fmla="val 43261"/>
              <a:gd name="adj2" fmla="val 184038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SOUČASNOST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735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2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2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425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4" grpId="0" animBg="1"/>
      <p:bldP spid="5" grpId="0" animBg="1"/>
      <p:bldP spid="18" grpId="0" animBg="1"/>
      <p:bldP spid="23" grpId="0" animBg="1"/>
      <p:bldP spid="24" grpId="0" animBg="1"/>
      <p:bldP spid="3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Pravěk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49299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VÝVOJ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 ČLOVĚKA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sp>
        <p:nvSpPr>
          <p:cNvPr id="4" name="Šipka doleva 3"/>
          <p:cNvSpPr/>
          <p:nvPr/>
        </p:nvSpPr>
        <p:spPr>
          <a:xfrm>
            <a:off x="899592" y="2276872"/>
            <a:ext cx="7686286" cy="360040"/>
          </a:xfrm>
          <a:prstGeom prst="left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8585878" y="2276872"/>
            <a:ext cx="325173" cy="36004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Šipka doprava 24"/>
          <p:cNvSpPr/>
          <p:nvPr/>
        </p:nvSpPr>
        <p:spPr>
          <a:xfrm>
            <a:off x="7919235" y="2564904"/>
            <a:ext cx="325173" cy="360040"/>
          </a:xfrm>
          <a:prstGeom prst="right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Zaoblený obdélníkový popisek 26"/>
          <p:cNvSpPr/>
          <p:nvPr/>
        </p:nvSpPr>
        <p:spPr>
          <a:xfrm>
            <a:off x="5580112" y="2852936"/>
            <a:ext cx="1872208" cy="576064"/>
          </a:xfrm>
          <a:prstGeom prst="wedgeRoundRectCallout">
            <a:avLst>
              <a:gd name="adj1" fmla="val 80233"/>
              <a:gd name="adj2" fmla="val -66371"/>
              <a:gd name="adj3" fmla="val 166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Doba bronzová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8" name="Vývojový diagram: alternativní postup 27"/>
          <p:cNvSpPr/>
          <p:nvPr/>
        </p:nvSpPr>
        <p:spPr>
          <a:xfrm>
            <a:off x="5584521" y="3501008"/>
            <a:ext cx="1866475" cy="504056"/>
          </a:xfrm>
          <a:prstGeom prst="flowChartAlternate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do 750 let př. Kr.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50" name="Picture 2" descr="http://www.archeologienadosah.cz/sites/default/files/vylety/rekonstrukce_domu_z_doby_bronzov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007" y="2746042"/>
            <a:ext cx="4029728" cy="3021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ovéPole 31"/>
          <p:cNvSpPr txBox="1"/>
          <p:nvPr/>
        </p:nvSpPr>
        <p:spPr>
          <a:xfrm>
            <a:off x="4499992" y="4437112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měděné, bronzové nástroje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499992" y="4901098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zemědělství, pěstování dobytka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499992" y="5350836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rody, náčelníci</a:t>
            </a:r>
            <a:endParaRPr lang="cs-CZ" sz="2000" dirty="0"/>
          </a:p>
        </p:txBody>
      </p:sp>
      <p:sp>
        <p:nvSpPr>
          <p:cNvPr id="36" name="Zaoblený obdélníkový popisek 35"/>
          <p:cNvSpPr/>
          <p:nvPr/>
        </p:nvSpPr>
        <p:spPr>
          <a:xfrm>
            <a:off x="683568" y="1556792"/>
            <a:ext cx="1296144" cy="576064"/>
          </a:xfrm>
          <a:prstGeom prst="wedgeRoundRectCallout">
            <a:avLst>
              <a:gd name="adj1" fmla="val 42031"/>
              <a:gd name="adj2" fmla="val 111220"/>
              <a:gd name="adj3" fmla="val 166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PRAVĚK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7" name="Zaoblený obdélníkový popisek 36"/>
          <p:cNvSpPr/>
          <p:nvPr/>
        </p:nvSpPr>
        <p:spPr>
          <a:xfrm>
            <a:off x="2051720" y="1457625"/>
            <a:ext cx="1656184" cy="432048"/>
          </a:xfrm>
          <a:prstGeom prst="wedgeRoundRectCallout">
            <a:avLst>
              <a:gd name="adj1" fmla="val 353216"/>
              <a:gd name="adj2" fmla="val 173719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STAROVĚK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8" name="Zaoblený obdélníkový popisek 37"/>
          <p:cNvSpPr/>
          <p:nvPr/>
        </p:nvSpPr>
        <p:spPr>
          <a:xfrm>
            <a:off x="3788965" y="1457625"/>
            <a:ext cx="1656184" cy="432048"/>
          </a:xfrm>
          <a:prstGeom prst="wedgeRoundRectCallout">
            <a:avLst>
              <a:gd name="adj1" fmla="val 246073"/>
              <a:gd name="adj2" fmla="val 173719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STŘEDOVĚK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9" name="Zaoblený obdélníkový popisek 38"/>
          <p:cNvSpPr/>
          <p:nvPr/>
        </p:nvSpPr>
        <p:spPr>
          <a:xfrm>
            <a:off x="5508104" y="1457625"/>
            <a:ext cx="1656184" cy="432048"/>
          </a:xfrm>
          <a:prstGeom prst="wedgeRoundRectCallout">
            <a:avLst>
              <a:gd name="adj1" fmla="val 146222"/>
              <a:gd name="adj2" fmla="val 174607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NOVOVĚK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0" name="Zaoblený obdélníkový popisek 39"/>
          <p:cNvSpPr/>
          <p:nvPr/>
        </p:nvSpPr>
        <p:spPr>
          <a:xfrm>
            <a:off x="7236296" y="1457625"/>
            <a:ext cx="1656184" cy="432048"/>
          </a:xfrm>
          <a:prstGeom prst="wedgeRoundRectCallout">
            <a:avLst>
              <a:gd name="adj1" fmla="val 43261"/>
              <a:gd name="adj2" fmla="val 184038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SOUČASNOST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31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7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3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4" grpId="0" animBg="1"/>
      <p:bldP spid="5" grpId="0" animBg="1"/>
      <p:bldP spid="25" grpId="0" animBg="1"/>
      <p:bldP spid="27" grpId="0" animBg="1"/>
      <p:bldP spid="28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Pravěk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49299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VÝVOJ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 ČLOVĚKA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sp>
        <p:nvSpPr>
          <p:cNvPr id="4" name="Šipka doleva 3"/>
          <p:cNvSpPr/>
          <p:nvPr/>
        </p:nvSpPr>
        <p:spPr>
          <a:xfrm>
            <a:off x="953029" y="2132856"/>
            <a:ext cx="7686286" cy="360040"/>
          </a:xfrm>
          <a:prstGeom prst="left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8639315" y="2132856"/>
            <a:ext cx="325173" cy="36004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Šipka doprava 28"/>
          <p:cNvSpPr/>
          <p:nvPr/>
        </p:nvSpPr>
        <p:spPr>
          <a:xfrm>
            <a:off x="8297845" y="2420888"/>
            <a:ext cx="325173" cy="360040"/>
          </a:xfrm>
          <a:prstGeom prst="right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Zaoblený obdélníkový popisek 29"/>
          <p:cNvSpPr/>
          <p:nvPr/>
        </p:nvSpPr>
        <p:spPr>
          <a:xfrm>
            <a:off x="6353629" y="3140968"/>
            <a:ext cx="1872208" cy="576064"/>
          </a:xfrm>
          <a:prstGeom prst="wedgeRoundRectCallout">
            <a:avLst>
              <a:gd name="adj1" fmla="val 60890"/>
              <a:gd name="adj2" fmla="val -144951"/>
              <a:gd name="adj3" fmla="val 166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Doba železná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1" name="Vývojový diagram: alternativní postup 30"/>
          <p:cNvSpPr/>
          <p:nvPr/>
        </p:nvSpPr>
        <p:spPr>
          <a:xfrm>
            <a:off x="6358038" y="3789040"/>
            <a:ext cx="1866475" cy="504056"/>
          </a:xfrm>
          <a:prstGeom prst="flowChartAlternate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do narození </a:t>
            </a:r>
            <a:r>
              <a:rPr lang="cs-CZ" b="1" u="sng" dirty="0">
                <a:solidFill>
                  <a:schemeClr val="tx1"/>
                </a:solidFill>
              </a:rPr>
              <a:t>K</a:t>
            </a:r>
            <a:r>
              <a:rPr lang="cs-CZ" b="1" u="sng" dirty="0" smtClean="0">
                <a:solidFill>
                  <a:schemeClr val="tx1"/>
                </a:solidFill>
              </a:rPr>
              <a:t>rista</a:t>
            </a:r>
            <a:r>
              <a:rPr lang="cs-CZ" dirty="0" smtClean="0">
                <a:solidFill>
                  <a:schemeClr val="tx1"/>
                </a:solidFill>
              </a:rPr>
              <a:t>, do roku 0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074" name="Picture 2" descr="wpe1.jpg (89425 bytes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029" y="2529395"/>
            <a:ext cx="3426535" cy="2450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ovéPole 31"/>
          <p:cNvSpPr txBox="1"/>
          <p:nvPr/>
        </p:nvSpPr>
        <p:spPr>
          <a:xfrm>
            <a:off x="4499992" y="4437112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železné nástroje a zbraně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499992" y="4901098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řemesla, obchod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499992" y="5350836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vznik měst, vznik říší</a:t>
            </a:r>
            <a:endParaRPr lang="cs-CZ" sz="2000" dirty="0"/>
          </a:p>
        </p:txBody>
      </p:sp>
      <p:sp>
        <p:nvSpPr>
          <p:cNvPr id="36" name="Zaoblený obdélníkový popisek 35"/>
          <p:cNvSpPr/>
          <p:nvPr/>
        </p:nvSpPr>
        <p:spPr>
          <a:xfrm>
            <a:off x="683568" y="1556792"/>
            <a:ext cx="1296144" cy="576064"/>
          </a:xfrm>
          <a:prstGeom prst="wedgeRoundRectCallout">
            <a:avLst>
              <a:gd name="adj1" fmla="val 89808"/>
              <a:gd name="adj2" fmla="val 84503"/>
              <a:gd name="adj3" fmla="val 166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PRAVĚK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7" name="Zaoblený obdélníkový popisek 36"/>
          <p:cNvSpPr/>
          <p:nvPr/>
        </p:nvSpPr>
        <p:spPr>
          <a:xfrm>
            <a:off x="2051720" y="1340768"/>
            <a:ext cx="1656184" cy="432048"/>
          </a:xfrm>
          <a:prstGeom prst="wedgeRoundRectCallout">
            <a:avLst>
              <a:gd name="adj1" fmla="val 353216"/>
              <a:gd name="adj2" fmla="val 173719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STAROVĚK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8" name="Zaoblený obdélníkový popisek 37"/>
          <p:cNvSpPr/>
          <p:nvPr/>
        </p:nvSpPr>
        <p:spPr>
          <a:xfrm>
            <a:off x="3788965" y="1340768"/>
            <a:ext cx="1656184" cy="432048"/>
          </a:xfrm>
          <a:prstGeom prst="wedgeRoundRectCallout">
            <a:avLst>
              <a:gd name="adj1" fmla="val 246073"/>
              <a:gd name="adj2" fmla="val 173719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STŘEDOVĚK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9" name="Zaoblený obdélníkový popisek 38"/>
          <p:cNvSpPr/>
          <p:nvPr/>
        </p:nvSpPr>
        <p:spPr>
          <a:xfrm>
            <a:off x="5508104" y="1340768"/>
            <a:ext cx="1656184" cy="432048"/>
          </a:xfrm>
          <a:prstGeom prst="wedgeRoundRectCallout">
            <a:avLst>
              <a:gd name="adj1" fmla="val 146222"/>
              <a:gd name="adj2" fmla="val 174607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NOVOVĚK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0" name="Zaoblený obdélníkový popisek 39"/>
          <p:cNvSpPr/>
          <p:nvPr/>
        </p:nvSpPr>
        <p:spPr>
          <a:xfrm>
            <a:off x="7236296" y="1340768"/>
            <a:ext cx="1656184" cy="432048"/>
          </a:xfrm>
          <a:prstGeom prst="wedgeRoundRectCallout">
            <a:avLst>
              <a:gd name="adj1" fmla="val 43261"/>
              <a:gd name="adj2" fmla="val 184038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SOUČASNOST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31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4" grpId="0" animBg="1"/>
      <p:bldP spid="5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Starověk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49299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VÝVOJ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 ČLOVĚKA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sp>
        <p:nvSpPr>
          <p:cNvPr id="4" name="Šipka doleva 3"/>
          <p:cNvSpPr/>
          <p:nvPr/>
        </p:nvSpPr>
        <p:spPr>
          <a:xfrm>
            <a:off x="953029" y="5013176"/>
            <a:ext cx="7686286" cy="360040"/>
          </a:xfrm>
          <a:prstGeom prst="left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8639315" y="5013176"/>
            <a:ext cx="325173" cy="36004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ový popisek 17"/>
          <p:cNvSpPr/>
          <p:nvPr/>
        </p:nvSpPr>
        <p:spPr>
          <a:xfrm>
            <a:off x="1529093" y="5445224"/>
            <a:ext cx="1440160" cy="432048"/>
          </a:xfrm>
          <a:prstGeom prst="wedgeRoundRectCallout">
            <a:avLst>
              <a:gd name="adj1" fmla="val -12032"/>
              <a:gd name="adj2" fmla="val -108806"/>
              <a:gd name="adj3" fmla="val 166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PRAVĚK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Zaoblený obdélníkový popisek 19"/>
          <p:cNvSpPr/>
          <p:nvPr/>
        </p:nvSpPr>
        <p:spPr>
          <a:xfrm>
            <a:off x="3401302" y="4437112"/>
            <a:ext cx="1242705" cy="432048"/>
          </a:xfrm>
          <a:prstGeom prst="wedgeRoundRectCallout">
            <a:avLst>
              <a:gd name="adj1" fmla="val 385598"/>
              <a:gd name="adj2" fmla="val 127619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STAROVĚK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Zaoblený obdélníkový popisek 20"/>
          <p:cNvSpPr/>
          <p:nvPr/>
        </p:nvSpPr>
        <p:spPr>
          <a:xfrm>
            <a:off x="6156176" y="4437112"/>
            <a:ext cx="1224136" cy="432048"/>
          </a:xfrm>
          <a:prstGeom prst="wedgeRoundRectCallout">
            <a:avLst>
              <a:gd name="adj1" fmla="val 166836"/>
              <a:gd name="adj2" fmla="val 124315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NOVOVĚK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Zaoblený obdélníkový popisek 21"/>
          <p:cNvSpPr/>
          <p:nvPr/>
        </p:nvSpPr>
        <p:spPr>
          <a:xfrm>
            <a:off x="7361741" y="4437112"/>
            <a:ext cx="1530739" cy="432048"/>
          </a:xfrm>
          <a:prstGeom prst="wedgeRoundRectCallout">
            <a:avLst>
              <a:gd name="adj1" fmla="val 48844"/>
              <a:gd name="adj2" fmla="val 131651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SOUČASNOST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1" name="Vývojový diagram: alternativní postup 30"/>
          <p:cNvSpPr/>
          <p:nvPr/>
        </p:nvSpPr>
        <p:spPr>
          <a:xfrm>
            <a:off x="3401302" y="3789040"/>
            <a:ext cx="5112568" cy="504056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4 000 let př. Kr. – 476 (</a:t>
            </a:r>
            <a:r>
              <a:rPr lang="cs-CZ" i="1" dirty="0" smtClean="0">
                <a:solidFill>
                  <a:schemeClr val="tx1"/>
                </a:solidFill>
              </a:rPr>
              <a:t>konec Západořímské říše</a:t>
            </a:r>
            <a:r>
              <a:rPr lang="cs-CZ" dirty="0" smtClean="0">
                <a:solidFill>
                  <a:schemeClr val="tx1"/>
                </a:solidFill>
              </a:rPr>
              <a:t>)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499992" y="1755126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Mezopotámie, Egypt, Řecko, Řím</a:t>
            </a:r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499992" y="2219112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Ježíš Kristus, vznik křesťanství</a:t>
            </a:r>
            <a:endParaRPr lang="cs-CZ" sz="2000" dirty="0"/>
          </a:p>
        </p:txBody>
      </p:sp>
      <p:sp>
        <p:nvSpPr>
          <p:cNvPr id="27" name="Šipka doprava 26"/>
          <p:cNvSpPr/>
          <p:nvPr/>
        </p:nvSpPr>
        <p:spPr>
          <a:xfrm rot="16200000">
            <a:off x="4066806" y="4205006"/>
            <a:ext cx="325173" cy="245913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2" name="Picture 2" descr="http://staroveky-egypt.wz.cz/nadpis/vstu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283724"/>
            <a:ext cx="2462213" cy="1614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knihy-svetlo.estranky.cz/img/original/101/kristus_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696" y="1531166"/>
            <a:ext cx="2934518" cy="1724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Zaoblený obdélníkový popisek 35"/>
          <p:cNvSpPr/>
          <p:nvPr/>
        </p:nvSpPr>
        <p:spPr>
          <a:xfrm>
            <a:off x="4716016" y="4437112"/>
            <a:ext cx="1368151" cy="432048"/>
          </a:xfrm>
          <a:prstGeom prst="wedgeRoundRectCallout">
            <a:avLst>
              <a:gd name="adj1" fmla="val 245612"/>
              <a:gd name="adj2" fmla="val 129715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STŘEDOVĚK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940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7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4" grpId="0" animBg="1"/>
      <p:bldP spid="5" grpId="0" animBg="1"/>
      <p:bldP spid="18" grpId="0" animBg="1"/>
      <p:bldP spid="20" grpId="0" animBg="1"/>
      <p:bldP spid="21" grpId="0" animBg="1"/>
      <p:bldP spid="22" grpId="0" animBg="1"/>
      <p:bldP spid="31" grpId="0" animBg="1"/>
      <p:bldP spid="23" grpId="0" animBg="1"/>
      <p:bldP spid="24" grpId="0" animBg="1"/>
      <p:bldP spid="27" grpId="0" animBg="1"/>
      <p:bldP spid="3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Středověk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49299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VÝVOJ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 ČLOVĚKA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sp>
        <p:nvSpPr>
          <p:cNvPr id="4" name="Šipka doleva 3"/>
          <p:cNvSpPr/>
          <p:nvPr/>
        </p:nvSpPr>
        <p:spPr>
          <a:xfrm>
            <a:off x="953029" y="5013176"/>
            <a:ext cx="7686286" cy="360040"/>
          </a:xfrm>
          <a:prstGeom prst="left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8639315" y="5013176"/>
            <a:ext cx="325173" cy="36004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ový popisek 17"/>
          <p:cNvSpPr/>
          <p:nvPr/>
        </p:nvSpPr>
        <p:spPr>
          <a:xfrm>
            <a:off x="1529093" y="5445224"/>
            <a:ext cx="1440160" cy="432048"/>
          </a:xfrm>
          <a:prstGeom prst="wedgeRoundRectCallout">
            <a:avLst>
              <a:gd name="adj1" fmla="val -12032"/>
              <a:gd name="adj2" fmla="val -108806"/>
              <a:gd name="adj3" fmla="val 166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PRAVĚK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Zaoblený obdélníkový popisek 19"/>
          <p:cNvSpPr/>
          <p:nvPr/>
        </p:nvSpPr>
        <p:spPr>
          <a:xfrm>
            <a:off x="3401302" y="5445224"/>
            <a:ext cx="1242705" cy="432048"/>
          </a:xfrm>
          <a:prstGeom prst="wedgeRoundRectCallout">
            <a:avLst>
              <a:gd name="adj1" fmla="val 376856"/>
              <a:gd name="adj2" fmla="val -96597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STAROVĚK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Zaoblený obdélníkový popisek 20"/>
          <p:cNvSpPr/>
          <p:nvPr/>
        </p:nvSpPr>
        <p:spPr>
          <a:xfrm>
            <a:off x="6156176" y="4437112"/>
            <a:ext cx="1224136" cy="432048"/>
          </a:xfrm>
          <a:prstGeom prst="wedgeRoundRectCallout">
            <a:avLst>
              <a:gd name="adj1" fmla="val 166836"/>
              <a:gd name="adj2" fmla="val 124315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NOVOVĚK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Zaoblený obdélníkový popisek 21"/>
          <p:cNvSpPr/>
          <p:nvPr/>
        </p:nvSpPr>
        <p:spPr>
          <a:xfrm>
            <a:off x="7361741" y="4437112"/>
            <a:ext cx="1530739" cy="432048"/>
          </a:xfrm>
          <a:prstGeom prst="wedgeRoundRectCallout">
            <a:avLst>
              <a:gd name="adj1" fmla="val 48844"/>
              <a:gd name="adj2" fmla="val 131651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SOUČASNOST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1" name="Vývojový diagram: alternativní postup 30"/>
          <p:cNvSpPr/>
          <p:nvPr/>
        </p:nvSpPr>
        <p:spPr>
          <a:xfrm>
            <a:off x="4716016" y="3789040"/>
            <a:ext cx="4176464" cy="504056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476 – 1492 (</a:t>
            </a:r>
            <a:r>
              <a:rPr lang="cs-CZ" i="1" dirty="0" smtClean="0">
                <a:solidFill>
                  <a:schemeClr val="tx1"/>
                </a:solidFill>
              </a:rPr>
              <a:t>objevení Ameriky</a:t>
            </a:r>
            <a:r>
              <a:rPr lang="cs-CZ" dirty="0" smtClean="0">
                <a:solidFill>
                  <a:schemeClr val="tx1"/>
                </a:solidFill>
              </a:rPr>
              <a:t>)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499992" y="1755126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Velká Morava, Francká říše</a:t>
            </a:r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499992" y="2219112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vznik českého státu</a:t>
            </a:r>
            <a:endParaRPr lang="cs-CZ" sz="2000" dirty="0"/>
          </a:p>
        </p:txBody>
      </p:sp>
      <p:sp>
        <p:nvSpPr>
          <p:cNvPr id="36" name="Zaoblený obdélníkový popisek 35"/>
          <p:cNvSpPr/>
          <p:nvPr/>
        </p:nvSpPr>
        <p:spPr>
          <a:xfrm>
            <a:off x="4716016" y="4437112"/>
            <a:ext cx="1368151" cy="432048"/>
          </a:xfrm>
          <a:prstGeom prst="wedgeRoundRectCallout">
            <a:avLst>
              <a:gd name="adj1" fmla="val 245612"/>
              <a:gd name="adj2" fmla="val 129715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STŘEDOVĚK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7" name="Šipka doprava 26"/>
          <p:cNvSpPr/>
          <p:nvPr/>
        </p:nvSpPr>
        <p:spPr>
          <a:xfrm rot="16200000">
            <a:off x="4934529" y="4205006"/>
            <a:ext cx="325173" cy="245913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4499992" y="2704646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vrcholný středověk křesťanské Evropy</a:t>
            </a:r>
            <a:endParaRPr lang="cs-CZ" sz="20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499992" y="3212976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Karel IV.</a:t>
            </a:r>
            <a:endParaRPr lang="cs-CZ" sz="2000" dirty="0"/>
          </a:p>
        </p:txBody>
      </p:sp>
      <p:pic>
        <p:nvPicPr>
          <p:cNvPr id="6146" name="Picture 2" descr="http://4.bp.blogspot.com/_yHfe8ktZKM8/TO0UMPSAvxI/AAAAAAAAABA/XcQrXBn8Qzg/S760/rytir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06080"/>
            <a:ext cx="3505309" cy="233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upload.wikimedia.org/wikipedia/commons/5/59/Katedrala_svateho_Vita_pruceli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9736" y="1706080"/>
            <a:ext cx="2324412" cy="316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450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25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4" grpId="0" animBg="1"/>
      <p:bldP spid="5" grpId="0" animBg="1"/>
      <p:bldP spid="18" grpId="0" animBg="1"/>
      <p:bldP spid="20" grpId="0" animBg="1"/>
      <p:bldP spid="21" grpId="0" animBg="1"/>
      <p:bldP spid="22" grpId="0" animBg="1"/>
      <p:bldP spid="31" grpId="0" animBg="1"/>
      <p:bldP spid="23" grpId="0" animBg="1"/>
      <p:bldP spid="24" grpId="0" animBg="1"/>
      <p:bldP spid="36" grpId="0" animBg="1"/>
      <p:bldP spid="27" grpId="0" animBg="1"/>
      <p:bldP spid="25" grpId="0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Novověk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49299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VÝVOJ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 ČLOVĚKA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sp>
        <p:nvSpPr>
          <p:cNvPr id="4" name="Šipka doleva 3"/>
          <p:cNvSpPr/>
          <p:nvPr/>
        </p:nvSpPr>
        <p:spPr>
          <a:xfrm>
            <a:off x="953029" y="5013176"/>
            <a:ext cx="7686286" cy="360040"/>
          </a:xfrm>
          <a:prstGeom prst="left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8639315" y="5013176"/>
            <a:ext cx="325173" cy="36004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ový popisek 17"/>
          <p:cNvSpPr/>
          <p:nvPr/>
        </p:nvSpPr>
        <p:spPr>
          <a:xfrm>
            <a:off x="1529093" y="5445224"/>
            <a:ext cx="1440160" cy="432048"/>
          </a:xfrm>
          <a:prstGeom prst="wedgeRoundRectCallout">
            <a:avLst>
              <a:gd name="adj1" fmla="val -12032"/>
              <a:gd name="adj2" fmla="val -108806"/>
              <a:gd name="adj3" fmla="val 166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PRAVĚK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Zaoblený obdélníkový popisek 19"/>
          <p:cNvSpPr/>
          <p:nvPr/>
        </p:nvSpPr>
        <p:spPr>
          <a:xfrm>
            <a:off x="3401302" y="5445224"/>
            <a:ext cx="1242705" cy="432048"/>
          </a:xfrm>
          <a:prstGeom prst="wedgeRoundRectCallout">
            <a:avLst>
              <a:gd name="adj1" fmla="val 376856"/>
              <a:gd name="adj2" fmla="val -96597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STAROVĚK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Zaoblený obdélníkový popisek 20"/>
          <p:cNvSpPr/>
          <p:nvPr/>
        </p:nvSpPr>
        <p:spPr>
          <a:xfrm>
            <a:off x="6156176" y="4437112"/>
            <a:ext cx="1224136" cy="432048"/>
          </a:xfrm>
          <a:prstGeom prst="wedgeRoundRectCallout">
            <a:avLst>
              <a:gd name="adj1" fmla="val 166836"/>
              <a:gd name="adj2" fmla="val 124315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NOVOVĚK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Zaoblený obdélníkový popisek 21"/>
          <p:cNvSpPr/>
          <p:nvPr/>
        </p:nvSpPr>
        <p:spPr>
          <a:xfrm>
            <a:off x="7361741" y="4437112"/>
            <a:ext cx="1530739" cy="432048"/>
          </a:xfrm>
          <a:prstGeom prst="wedgeRoundRectCallout">
            <a:avLst>
              <a:gd name="adj1" fmla="val 48844"/>
              <a:gd name="adj2" fmla="val 131651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SOUČASNOST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1" name="Vývojový diagram: alternativní postup 30"/>
          <p:cNvSpPr/>
          <p:nvPr/>
        </p:nvSpPr>
        <p:spPr>
          <a:xfrm>
            <a:off x="6156176" y="3789040"/>
            <a:ext cx="2736304" cy="504056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1492 – 1900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499992" y="1755126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30ti letá válka</a:t>
            </a:r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499992" y="2219112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zámořské objevy, kolonializmus</a:t>
            </a:r>
            <a:endParaRPr lang="cs-CZ" sz="2000" dirty="0"/>
          </a:p>
        </p:txBody>
      </p:sp>
      <p:sp>
        <p:nvSpPr>
          <p:cNvPr id="36" name="Zaoblený obdélníkový popisek 35"/>
          <p:cNvSpPr/>
          <p:nvPr/>
        </p:nvSpPr>
        <p:spPr>
          <a:xfrm>
            <a:off x="4716016" y="5445224"/>
            <a:ext cx="1368151" cy="432048"/>
          </a:xfrm>
          <a:prstGeom prst="wedgeRoundRectCallout">
            <a:avLst>
              <a:gd name="adj1" fmla="val 246935"/>
              <a:gd name="adj2" fmla="val -98692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STŘEDOVĚK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7" name="Šipka doprava 26"/>
          <p:cNvSpPr/>
          <p:nvPr/>
        </p:nvSpPr>
        <p:spPr>
          <a:xfrm rot="16200000">
            <a:off x="6662721" y="4205006"/>
            <a:ext cx="325173" cy="245913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4499992" y="2704646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Národní obrození</a:t>
            </a:r>
            <a:endParaRPr lang="cs-CZ" sz="20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499992" y="3212976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Napoleon, válka Severu proti Jihu</a:t>
            </a:r>
            <a:endParaRPr lang="cs-CZ" sz="2000" dirty="0"/>
          </a:p>
        </p:txBody>
      </p:sp>
      <p:pic>
        <p:nvPicPr>
          <p:cNvPr id="7170" name="Picture 2" descr="http://www.historyrevue.estranky.cz/img/picture/29/bastill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36389"/>
            <a:ext cx="3672408" cy="2766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722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25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75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4" grpId="0" animBg="1"/>
      <p:bldP spid="5" grpId="0" animBg="1"/>
      <p:bldP spid="18" grpId="0" animBg="1"/>
      <p:bldP spid="20" grpId="0" animBg="1"/>
      <p:bldP spid="21" grpId="0" animBg="1"/>
      <p:bldP spid="22" grpId="0" animBg="1"/>
      <p:bldP spid="31" grpId="0" animBg="1"/>
      <p:bldP spid="23" grpId="0" animBg="1"/>
      <p:bldP spid="24" grpId="0" animBg="1"/>
      <p:bldP spid="36" grpId="0" animBg="1"/>
      <p:bldP spid="27" grpId="0" animBg="1"/>
      <p:bldP spid="25" grpId="0" animBg="1"/>
      <p:bldP spid="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Současnost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49299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VÝVOJ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 ČLOVĚKA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sp>
        <p:nvSpPr>
          <p:cNvPr id="4" name="Šipka doleva 3"/>
          <p:cNvSpPr/>
          <p:nvPr/>
        </p:nvSpPr>
        <p:spPr>
          <a:xfrm>
            <a:off x="953029" y="5013176"/>
            <a:ext cx="7686286" cy="360040"/>
          </a:xfrm>
          <a:prstGeom prst="left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8639315" y="5013176"/>
            <a:ext cx="325173" cy="36004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ový popisek 17"/>
          <p:cNvSpPr/>
          <p:nvPr/>
        </p:nvSpPr>
        <p:spPr>
          <a:xfrm>
            <a:off x="1529093" y="5445224"/>
            <a:ext cx="1440160" cy="432048"/>
          </a:xfrm>
          <a:prstGeom prst="wedgeRoundRectCallout">
            <a:avLst>
              <a:gd name="adj1" fmla="val -12032"/>
              <a:gd name="adj2" fmla="val -108806"/>
              <a:gd name="adj3" fmla="val 166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PRAVĚK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Zaoblený obdélníkový popisek 19"/>
          <p:cNvSpPr/>
          <p:nvPr/>
        </p:nvSpPr>
        <p:spPr>
          <a:xfrm>
            <a:off x="3401302" y="5445224"/>
            <a:ext cx="1242705" cy="432048"/>
          </a:xfrm>
          <a:prstGeom prst="wedgeRoundRectCallout">
            <a:avLst>
              <a:gd name="adj1" fmla="val 376856"/>
              <a:gd name="adj2" fmla="val -96597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STAROVĚK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Zaoblený obdélníkový popisek 20"/>
          <p:cNvSpPr/>
          <p:nvPr/>
        </p:nvSpPr>
        <p:spPr>
          <a:xfrm>
            <a:off x="6156176" y="5445224"/>
            <a:ext cx="1224136" cy="432048"/>
          </a:xfrm>
          <a:prstGeom prst="wedgeRoundRectCallout">
            <a:avLst>
              <a:gd name="adj1" fmla="val 159440"/>
              <a:gd name="adj2" fmla="val -101997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NOVOVĚK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Zaoblený obdélníkový popisek 21"/>
          <p:cNvSpPr/>
          <p:nvPr/>
        </p:nvSpPr>
        <p:spPr>
          <a:xfrm>
            <a:off x="7361741" y="4437112"/>
            <a:ext cx="1530739" cy="432048"/>
          </a:xfrm>
          <a:prstGeom prst="wedgeRoundRectCallout">
            <a:avLst>
              <a:gd name="adj1" fmla="val 48844"/>
              <a:gd name="adj2" fmla="val 131651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SOUČASNOST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1" name="Vývojový diagram: alternativní postup 30"/>
          <p:cNvSpPr/>
          <p:nvPr/>
        </p:nvSpPr>
        <p:spPr>
          <a:xfrm>
            <a:off x="7164288" y="3789040"/>
            <a:ext cx="1728191" cy="504056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od 1900 dodnes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499992" y="1755126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1. světová válka</a:t>
            </a:r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499992" y="2219112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2. světová válka</a:t>
            </a:r>
            <a:endParaRPr lang="cs-CZ" sz="2000" dirty="0"/>
          </a:p>
        </p:txBody>
      </p:sp>
      <p:sp>
        <p:nvSpPr>
          <p:cNvPr id="36" name="Zaoblený obdélníkový popisek 35"/>
          <p:cNvSpPr/>
          <p:nvPr/>
        </p:nvSpPr>
        <p:spPr>
          <a:xfrm>
            <a:off x="4716016" y="5445224"/>
            <a:ext cx="1368151" cy="432048"/>
          </a:xfrm>
          <a:prstGeom prst="wedgeRoundRectCallout">
            <a:avLst>
              <a:gd name="adj1" fmla="val 246935"/>
              <a:gd name="adj2" fmla="val -98692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STŘEDOVĚK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7" name="Šipka doprava 26"/>
          <p:cNvSpPr/>
          <p:nvPr/>
        </p:nvSpPr>
        <p:spPr>
          <a:xfrm rot="16200000">
            <a:off x="7628714" y="4205006"/>
            <a:ext cx="325173" cy="245913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4499992" y="2704646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vojenské pakty, lety do vesmíru</a:t>
            </a:r>
            <a:endParaRPr lang="cs-CZ" sz="20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499992" y="3212976"/>
            <a:ext cx="43924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vědecká a sociální revoluce</a:t>
            </a:r>
            <a:endParaRPr lang="cs-CZ" sz="2000" dirty="0"/>
          </a:p>
        </p:txBody>
      </p:sp>
      <p:pic>
        <p:nvPicPr>
          <p:cNvPr id="8194" name="Picture 2" descr="http://img.cz.prg.cmestatic.com/media/images/600x338/Jan2010/594825.jpg?d41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49710"/>
            <a:ext cx="3528392" cy="1987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astroportal.sk/images/kozmonautik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70200"/>
            <a:ext cx="3528392" cy="2646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4710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4" grpId="0" animBg="1"/>
      <p:bldP spid="5" grpId="0" animBg="1"/>
      <p:bldP spid="18" grpId="0" animBg="1"/>
      <p:bldP spid="20" grpId="0" animBg="1"/>
      <p:bldP spid="21" grpId="0" animBg="1"/>
      <p:bldP spid="22" grpId="0" animBg="1"/>
      <p:bldP spid="31" grpId="0" animBg="1"/>
      <p:bldP spid="23" grpId="0" animBg="1"/>
      <p:bldP spid="24" grpId="0" animBg="1"/>
      <p:bldP spid="36" grpId="0" animBg="1"/>
      <p:bldP spid="27" grpId="0" animBg="1"/>
      <p:bldP spid="25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541222" y="1110777"/>
            <a:ext cx="2107820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Souhrn učiva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1804754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vyjmenuj základní etapy vývoje lidstva 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2380818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jaká etapa tě nejvíce zaujala? 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2956882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jaké etapy rozděluje objevení Ameriky?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5" name="Obdélník 4"/>
          <p:cNvSpPr/>
          <p:nvPr/>
        </p:nvSpPr>
        <p:spPr>
          <a:xfrm>
            <a:off x="251520" y="1700808"/>
            <a:ext cx="871296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Doba kamenná:</a:t>
            </a:r>
          </a:p>
          <a:p>
            <a:r>
              <a:rPr lang="cs-CZ" dirty="0"/>
              <a:t>AUTOR NEUVEDEN, Autor Neuveden. </a:t>
            </a:r>
            <a:r>
              <a:rPr lang="cs-CZ" i="1" dirty="0"/>
              <a:t>leccos.com</a:t>
            </a:r>
            <a:r>
              <a:rPr lang="cs-CZ" dirty="0"/>
              <a:t> [online]. [cit. 6.10.2013]. Dostupný na WWW: </a:t>
            </a:r>
            <a:r>
              <a:rPr lang="cs-CZ" u="sng" dirty="0">
                <a:hlinkClick r:id="rId4"/>
              </a:rPr>
              <a:t>http://leccos.com/pics/pic/homo_sapiens_neanderthalensis.jpg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/>
              <a:t>Doba bronzová:</a:t>
            </a:r>
          </a:p>
          <a:p>
            <a:r>
              <a:rPr lang="cs-CZ" dirty="0"/>
              <a:t>AUTOR NEUVEDEN, Autor Neuveden. </a:t>
            </a:r>
            <a:r>
              <a:rPr lang="cs-CZ" i="1" dirty="0"/>
              <a:t>archeologienadosah.cz</a:t>
            </a:r>
            <a:r>
              <a:rPr lang="cs-CZ" dirty="0"/>
              <a:t> [online]. [cit. 6.10.2013]. Dostupný na WWW: </a:t>
            </a:r>
            <a:r>
              <a:rPr lang="cs-CZ" u="sng" dirty="0">
                <a:hlinkClick r:id="rId5"/>
              </a:rPr>
              <a:t>http://www.archeologienadosah.cz/sites/default/files/vylety/rekonstrukce_domu_z_doby_bronzove.jp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/>
              <a:t>Doba železná:</a:t>
            </a:r>
          </a:p>
          <a:p>
            <a:r>
              <a:rPr lang="cs-CZ" dirty="0"/>
              <a:t>AUTOR NEUVEDEN, Autor Neuveden. </a:t>
            </a:r>
            <a:r>
              <a:rPr lang="cs-CZ" i="1" dirty="0"/>
              <a:t>www.anthropark.wz.cz</a:t>
            </a:r>
            <a:r>
              <a:rPr lang="cs-CZ" dirty="0"/>
              <a:t> [online]. [cit. 6.10.2013]. Dostupný na WWW: </a:t>
            </a:r>
            <a:r>
              <a:rPr lang="cs-CZ" u="sng" dirty="0">
                <a:hlinkClick r:id="rId6"/>
              </a:rPr>
              <a:t>http://www.anthropark.wz.cz/holoceb.htm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251520" y="1690930"/>
            <a:ext cx="87129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Egypt:</a:t>
            </a:r>
          </a:p>
          <a:p>
            <a:r>
              <a:rPr lang="cs-CZ" dirty="0"/>
              <a:t>AUTOR NEUVEDEN, Autor Neuveden. </a:t>
            </a:r>
            <a:r>
              <a:rPr lang="cs-CZ" i="1" dirty="0"/>
              <a:t>staroveky-egypt.wz.cz</a:t>
            </a:r>
            <a:r>
              <a:rPr lang="cs-CZ" dirty="0"/>
              <a:t> [online]. [cit. 6.10.2013]. Dostupný na WWW: </a:t>
            </a:r>
            <a:r>
              <a:rPr lang="cs-CZ" u="sng" dirty="0">
                <a:hlinkClick r:id="rId4"/>
              </a:rPr>
              <a:t>http://staroveky-egypt.wz.cz/nadpis/vstup.jpg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/>
              <a:t>Ježíš Kristus:</a:t>
            </a:r>
          </a:p>
          <a:p>
            <a:r>
              <a:rPr lang="cs-CZ" dirty="0"/>
              <a:t>AUTOR NEUVEDEN, Autor Neuveden. </a:t>
            </a:r>
            <a:r>
              <a:rPr lang="cs-CZ" i="1" dirty="0"/>
              <a:t>www.knihy-svetlo.estranky.cz</a:t>
            </a:r>
            <a:r>
              <a:rPr lang="cs-CZ" dirty="0"/>
              <a:t> [online]. [cit. 6.10.2013]. Dostupný na WWW: </a:t>
            </a:r>
            <a:r>
              <a:rPr lang="cs-CZ" u="sng" dirty="0">
                <a:hlinkClick r:id="rId5"/>
              </a:rPr>
              <a:t>http://www.knihy-svetlo.estranky.cz/img/original/101/kristus_5.jpg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/>
              <a:t>Středověk:</a:t>
            </a:r>
          </a:p>
          <a:p>
            <a:r>
              <a:rPr lang="cs-CZ" dirty="0"/>
              <a:t>AUTOR NEUVEDEN, Autor Neuveden. </a:t>
            </a:r>
            <a:r>
              <a:rPr lang="cs-CZ" i="1" dirty="0"/>
              <a:t>mikesovamar.blogspot.com</a:t>
            </a:r>
            <a:r>
              <a:rPr lang="cs-CZ" dirty="0"/>
              <a:t> [online]. [cit. 6.10.2013]. Dostupný na WWW: </a:t>
            </a:r>
            <a:r>
              <a:rPr lang="cs-CZ" u="sng" dirty="0">
                <a:hlinkClick r:id="rId6"/>
              </a:rPr>
              <a:t>http://4.bp.blogspot.com/_yHfe8ktZKM8/TO0UMPSAvxI/AAAAAAAAABA/XcQrXBn8Qzg/S760/rytiri.jp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573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251520" y="1690930"/>
            <a:ext cx="87849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Katedrála:</a:t>
            </a:r>
          </a:p>
          <a:p>
            <a:r>
              <a:rPr lang="cs-CZ" dirty="0"/>
              <a:t>AUTOR NEUVEDEN, Autor Neuveden. </a:t>
            </a:r>
            <a:r>
              <a:rPr lang="cs-CZ" i="1" dirty="0"/>
              <a:t>cs.wikipedia.org</a:t>
            </a:r>
            <a:r>
              <a:rPr lang="cs-CZ" dirty="0"/>
              <a:t> [online]. [cit. 6.10.2013]. Dostupný na WWW: </a:t>
            </a:r>
            <a:r>
              <a:rPr lang="cs-CZ" u="sng" dirty="0">
                <a:hlinkClick r:id="rId4"/>
              </a:rPr>
              <a:t>http://cs.wikipedia.org/wiki/Katedr%C3%A1la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/>
              <a:t>Novověk:</a:t>
            </a:r>
          </a:p>
          <a:p>
            <a:r>
              <a:rPr lang="cs-CZ" dirty="0"/>
              <a:t>AUTOR NEUVEDEN, Autor Neuveden. </a:t>
            </a:r>
            <a:r>
              <a:rPr lang="cs-CZ" i="1" dirty="0"/>
              <a:t>cs.wikipedia.org</a:t>
            </a:r>
            <a:r>
              <a:rPr lang="cs-CZ" dirty="0"/>
              <a:t> [online]. [cit. 6.10.2013]. Dostupný na WWW: </a:t>
            </a:r>
            <a:r>
              <a:rPr lang="cs-CZ" u="sng" dirty="0">
                <a:hlinkClick r:id="rId5"/>
              </a:rPr>
              <a:t>http://www.historyrevue.estranky.cz/img/picture/29/bastilla.jpg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/>
              <a:t>Současnost:</a:t>
            </a:r>
          </a:p>
          <a:p>
            <a:r>
              <a:rPr lang="cs-CZ" dirty="0"/>
              <a:t>AUTOR NEUVEDEN, Autor Neuveden. </a:t>
            </a:r>
            <a:r>
              <a:rPr lang="cs-CZ" i="1" dirty="0"/>
              <a:t>tn.nova.cz</a:t>
            </a:r>
            <a:r>
              <a:rPr lang="cs-CZ" dirty="0"/>
              <a:t> [online]. [cit. 6.10.2013]. Dostupný na WWW: </a:t>
            </a:r>
            <a:r>
              <a:rPr lang="cs-CZ" u="sng" dirty="0">
                <a:hlinkClick r:id="rId6"/>
              </a:rPr>
              <a:t>http://img.cz.prg.cmestatic.com/media/images/600x338/Jan2010/594825.jpg?d41d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/>
              <a:t>AUTOR NEUVEDEN, Autor Neuveden. </a:t>
            </a:r>
            <a:r>
              <a:rPr lang="cs-CZ" i="1" dirty="0"/>
              <a:t>astroportal.sk</a:t>
            </a:r>
            <a:r>
              <a:rPr lang="cs-CZ" dirty="0"/>
              <a:t> [online]. [cit. 6.10.2013]. Dostupný na WWW: </a:t>
            </a:r>
            <a:r>
              <a:rPr lang="cs-CZ" u="sng" dirty="0">
                <a:hlinkClick r:id="rId7"/>
              </a:rPr>
              <a:t>http://astroportal.sk/images/kozmonautika.jpg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573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1979</TotalTime>
  <Words>618</Words>
  <Application>Microsoft Office PowerPoint</Application>
  <PresentationFormat>Předvádění na obrazovce (4:3)</PresentationFormat>
  <Paragraphs>202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138</cp:revision>
  <dcterms:created xsi:type="dcterms:W3CDTF">2010-11-01T23:40:31Z</dcterms:created>
  <dcterms:modified xsi:type="dcterms:W3CDTF">2013-10-07T06:54:52Z</dcterms:modified>
</cp:coreProperties>
</file>