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7" r:id="rId12"/>
    <p:sldId id="268" r:id="rId13"/>
    <p:sldId id="269" r:id="rId14"/>
    <p:sldId id="270" r:id="rId15"/>
    <p:sldId id="275" r:id="rId16"/>
    <p:sldId id="272" r:id="rId17"/>
    <p:sldId id="273" r:id="rId18"/>
    <p:sldId id="278" r:id="rId19"/>
    <p:sldId id="27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F4884-44EC-4200-9D31-C697B58CC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358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BAD77C-CD16-4FC4-A335-3E1604A94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862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DB40AA-CBD7-4A21-8D5E-FFB8A8729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76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C1EA1-7088-4B2D-AE0D-15E6C763D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131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B552FB-1B1B-4471-AD41-7AE7F2716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74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20D8F-3B52-40C2-98C5-463C52060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489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E7EFBA-C69B-4023-9536-09085032B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320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EDE689-3B94-4776-9876-BBF6342DC1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01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2E6061-6268-4924-AE0E-9C946204B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78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7A36C-0950-4F33-B040-ECF4FA342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649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36F6C7-D860-4E03-AEEF-22830CAEE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1694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CD44A1-91BE-4B78-A14C-F90FFEADC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816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095CB02E-0565-4FBD-96EC-13E2982F3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pflora.jalbum.ne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ikrosvet.mimoni.cz/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Euglena_scheme_no_arrows.svg" TargetMode="Externa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herbar.cz/" TargetMode="Externa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flora.jalbum.net/" TargetMode="External"/><Relationship Id="rId2" Type="http://schemas.openxmlformats.org/officeDocument/2006/relationships/hyperlink" Target="http://mikrosvet.mimoni.cz/ulohy/39-nizsi-rostliny-6-zelene-rasy-kolonialni-dalsi-skupin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erbar.cz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ktysipvz.gytool.cz/ProjektySIPVZ/Default.aspx?uid=48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so.vscht.cz/cache_data/1154/www.vscht.cz/kch/galerie/kvasinky.htm" TargetMode="Externa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styjm.cz/folklor-a-vinarstvi/hustopece-v-knize-rekordu-diky-obrimu-hroznu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jitkaneradova.blogspot.com/2010/07/nakupy.htm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styjm.cz/folklor-a-vinarstvi/hustopece-v-knize-rekordu-diky-obrimu-hroznu.html" TargetMode="External"/><Relationship Id="rId2" Type="http://schemas.openxmlformats.org/officeDocument/2006/relationships/hyperlink" Target="http://jitkaneradova.blogspot.com/2010/07/nakupy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ojektysipvz.gytool.cz/ProjektySIPVZ/Default.aspx?uid=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60575"/>
            <a:ext cx="8229600" cy="47974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smtClean="0"/>
              <a:t> </a:t>
            </a:r>
            <a:r>
              <a:rPr lang="cs-CZ" sz="1600" b="1" smtClean="0"/>
              <a:t>METODICKÝ LIST PRO ZŠ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 Pro zpracování vzdělávacích materiálů (VM)v rámci projektu EU peníze školám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                        Operační program Vzdělávání pro konkurenceschopnost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Projekt: Moderní výuka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Registrační číslo: CZ.1.07/1.4.00/21.3192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Číslo DUM: VY_32_INOVACE_12.1.10	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Jméno autora: Mgr. Jana Matěnová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Datum, období kdy byl vytvořen: 2. listopadu 2011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Název práce: Jednobuněčné organismy s pravým buněčným jádrem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Předmět, pro který je VM určen: Přírodopis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Ročník, pro který je VM určen: 6. ročník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Časová dotace</a:t>
            </a:r>
            <a:r>
              <a:rPr lang="cs-CZ" sz="1600" smtClean="0"/>
              <a:t>: 2 vyučovací hodiny</a:t>
            </a:r>
            <a:endParaRPr lang="cs-CZ" sz="1600" b="1" smtClean="0"/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Vzdělávací oblast, tematický okruh, téma: Člověk a příroda, Přírodopis 6. ročník 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Metodický list, anotace- výstižný popis způsobu použití VM ve výuce:</a:t>
            </a:r>
            <a:r>
              <a:rPr lang="cs-CZ" sz="1600" smtClean="0"/>
              <a:t> žáci využívají prezentaci k získání informací o stavbě a funkci jednobuněčných řas a kvasinek, jejich zařazení do ekosystému a využití v praxi. Prohlížení fotografií jim slouží k rozšíření znalostí. Pro žáky je jednodušší i zápis. </a:t>
            </a:r>
            <a:endParaRPr lang="cs-CZ" sz="1600" b="1" smtClean="0"/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Pomůcky</a:t>
            </a:r>
            <a:r>
              <a:rPr lang="cs-CZ" sz="1600" smtClean="0"/>
              <a:t>: </a:t>
            </a:r>
          </a:p>
        </p:txBody>
      </p:sp>
      <p:pic>
        <p:nvPicPr>
          <p:cNvPr id="2051" name="Obrázek 2" descr="Popis: N:\Obchod\EU projekty\Loga\logolinkII_cb.jpg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736" y="260648"/>
            <a:ext cx="4968552" cy="16414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08050"/>
            <a:ext cx="7772400" cy="1081088"/>
          </a:xfrm>
        </p:spPr>
        <p:txBody>
          <a:bodyPr/>
          <a:lstStyle/>
          <a:p>
            <a:pPr algn="r" eaLnBrk="1" hangingPunct="1"/>
            <a:r>
              <a:rPr lang="cs-CZ" sz="1600" smtClean="0"/>
              <a:t>VY_32_INOVACE_12.1.10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708275"/>
            <a:ext cx="6400800" cy="3529013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JEDNOBUNĚČNÉ</a:t>
            </a:r>
          </a:p>
          <a:p>
            <a:pPr eaLnBrk="1" hangingPunct="1">
              <a:defRPr/>
            </a:pPr>
            <a:r>
              <a:rPr lang="cs-CZ" sz="54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ORGANISMY </a:t>
            </a:r>
          </a:p>
          <a:p>
            <a:pPr eaLnBrk="1" hangingPunct="1">
              <a:defRPr/>
            </a:pPr>
            <a:r>
              <a:rPr lang="cs-CZ" sz="54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 PRAVÝM JÁDREM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JEDNOBUNĚČNÉ  ŘASY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4400" b="1" smtClean="0">
                <a:solidFill>
                  <a:schemeClr val="accent2"/>
                </a:solidFill>
              </a:rPr>
              <a:t>V</a:t>
            </a:r>
            <a:r>
              <a:rPr lang="cs-CZ" sz="4400" b="1" smtClean="0"/>
              <a:t>: moře, sladké vody, vlhká místa, souš</a:t>
            </a:r>
          </a:p>
          <a:p>
            <a:pPr eaLnBrk="1" hangingPunct="1">
              <a:lnSpc>
                <a:spcPct val="80000"/>
              </a:lnSpc>
            </a:pPr>
            <a:endParaRPr lang="cs-CZ" sz="4400" b="1" smtClean="0"/>
          </a:p>
          <a:p>
            <a:pPr eaLnBrk="1" hangingPunct="1">
              <a:lnSpc>
                <a:spcPct val="80000"/>
              </a:lnSpc>
            </a:pPr>
            <a:r>
              <a:rPr lang="cs-CZ" sz="4400" b="1" smtClean="0">
                <a:solidFill>
                  <a:schemeClr val="accent2"/>
                </a:solidFill>
              </a:rPr>
              <a:t>Pohyblivé</a:t>
            </a:r>
            <a:r>
              <a:rPr lang="cs-CZ" sz="4400" b="1" smtClean="0"/>
              <a:t> (vytvořené bičíky, brvy)</a:t>
            </a:r>
          </a:p>
          <a:p>
            <a:pPr eaLnBrk="1" hangingPunct="1">
              <a:lnSpc>
                <a:spcPct val="80000"/>
              </a:lnSpc>
            </a:pPr>
            <a:r>
              <a:rPr lang="cs-CZ" sz="4400" b="1" smtClean="0">
                <a:solidFill>
                  <a:schemeClr val="accent2"/>
                </a:solidFill>
              </a:rPr>
              <a:t>Nepohyblivé</a:t>
            </a:r>
          </a:p>
          <a:p>
            <a:pPr eaLnBrk="1" hangingPunct="1">
              <a:lnSpc>
                <a:spcPct val="80000"/>
              </a:lnSpc>
            </a:pPr>
            <a:r>
              <a:rPr lang="cs-CZ" sz="4400" b="1" smtClean="0">
                <a:solidFill>
                  <a:schemeClr val="accent2"/>
                </a:solidFill>
              </a:rPr>
              <a:t>FTS</a:t>
            </a:r>
          </a:p>
          <a:p>
            <a:pPr eaLnBrk="1" hangingPunct="1">
              <a:lnSpc>
                <a:spcPct val="80000"/>
              </a:lnSpc>
            </a:pPr>
            <a:endParaRPr lang="cs-CZ" sz="4400" b="1" smtClean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Zrněnka</a:t>
            </a:r>
            <a:r>
              <a:rPr lang="cs-CZ" smtClean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5400" b="1" smtClean="0">
                <a:solidFill>
                  <a:schemeClr val="accent2"/>
                </a:solidFill>
              </a:rPr>
              <a:t>V</a:t>
            </a:r>
            <a:r>
              <a:rPr lang="cs-CZ" sz="5400" b="1" smtClean="0"/>
              <a:t>: skály,</a:t>
            </a:r>
          </a:p>
          <a:p>
            <a:pPr eaLnBrk="1" hangingPunct="1">
              <a:buFontTx/>
              <a:buNone/>
            </a:pPr>
            <a:r>
              <a:rPr lang="cs-CZ" sz="5400" b="1" smtClean="0"/>
              <a:t> borka stromů –</a:t>
            </a:r>
          </a:p>
          <a:p>
            <a:pPr eaLnBrk="1" hangingPunct="1">
              <a:buFontTx/>
              <a:buNone/>
            </a:pPr>
            <a:r>
              <a:rPr lang="cs-CZ" sz="5400" b="1" smtClean="0">
                <a:solidFill>
                  <a:schemeClr val="accent2"/>
                </a:solidFill>
              </a:rPr>
              <a:t>zelené povlaky</a:t>
            </a:r>
          </a:p>
          <a:p>
            <a:pPr eaLnBrk="1" hangingPunct="1"/>
            <a:endParaRPr lang="cs-CZ" sz="5400" b="1" smtClean="0">
              <a:solidFill>
                <a:schemeClr val="accent2"/>
              </a:solidFill>
            </a:endParaRPr>
          </a:p>
        </p:txBody>
      </p:sp>
      <p:sp>
        <p:nvSpPr>
          <p:cNvPr id="6148" name="Text Box 8"/>
          <p:cNvSpPr txBox="1">
            <a:spLocks noChangeArrowheads="1"/>
          </p:cNvSpPr>
          <p:nvPr/>
        </p:nvSpPr>
        <p:spPr bwMode="auto">
          <a:xfrm>
            <a:off x="5724525" y="3500438"/>
            <a:ext cx="25923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hlinkClick r:id="rId2"/>
              </a:rPr>
              <a:t>http://pflora.jalbum.net</a:t>
            </a:r>
            <a:endParaRPr lang="cs-CZ"/>
          </a:p>
          <a:p>
            <a:pPr eaLnBrk="1" hangingPunct="1"/>
            <a:endParaRPr lang="cs-CZ"/>
          </a:p>
        </p:txBody>
      </p:sp>
      <p:pic>
        <p:nvPicPr>
          <p:cNvPr id="6149" name="Picture 11" descr="zrnen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450" y="0"/>
            <a:ext cx="3384550" cy="350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13" descr="c8157ca95b931a3e862f9326446b72a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3860800"/>
            <a:ext cx="3348037" cy="299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Text Box 14"/>
          <p:cNvSpPr txBox="1">
            <a:spLocks noChangeArrowheads="1"/>
          </p:cNvSpPr>
          <p:nvPr/>
        </p:nvSpPr>
        <p:spPr bwMode="auto">
          <a:xfrm>
            <a:off x="5848350" y="6589713"/>
            <a:ext cx="282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hlinkClick r:id="rId5"/>
              </a:rPr>
              <a:t>http://mikrosvet.mimoni.cz</a:t>
            </a:r>
            <a:endParaRPr lang="cs-CZ"/>
          </a:p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Zelenivka</a:t>
            </a:r>
            <a:r>
              <a:rPr 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V</a:t>
            </a:r>
            <a:r>
              <a:rPr lang="cs-CZ" sz="4400" b="1" smtClean="0"/>
              <a:t>: půda, voda</a:t>
            </a:r>
          </a:p>
          <a:p>
            <a:pPr eaLnBrk="1" hangingPunct="1"/>
            <a:endParaRPr lang="cs-CZ" sz="4400" b="1" smtClean="0"/>
          </a:p>
          <a:p>
            <a:pPr eaLnBrk="1" hangingPunct="1"/>
            <a:endParaRPr lang="cs-CZ" sz="4400" smtClean="0"/>
          </a:p>
          <a:p>
            <a:pPr eaLnBrk="1" hangingPunct="1"/>
            <a:r>
              <a:rPr lang="cs-CZ" sz="3600" b="1" i="1" smtClean="0"/>
              <a:t>Možná potrava pro kosmonauty</a:t>
            </a:r>
          </a:p>
        </p:txBody>
      </p:sp>
      <p:pic>
        <p:nvPicPr>
          <p:cNvPr id="7172" name="Picture 4" descr="zelenivka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1700213"/>
            <a:ext cx="3444875" cy="4321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Krásnoočko</a:t>
            </a:r>
            <a:r>
              <a:rPr lang="cs-CZ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330700" cy="4997450"/>
          </a:xfrm>
        </p:spPr>
        <p:txBody>
          <a:bodyPr/>
          <a:lstStyle/>
          <a:p>
            <a:pPr eaLnBrk="1" hangingPunct="1"/>
            <a:r>
              <a:rPr lang="cs-CZ" sz="4000" b="1" smtClean="0">
                <a:solidFill>
                  <a:schemeClr val="accent2"/>
                </a:solidFill>
              </a:rPr>
              <a:t>V</a:t>
            </a:r>
            <a:r>
              <a:rPr lang="cs-CZ" sz="4000" b="1" smtClean="0"/>
              <a:t>: ve znečištěných vodách (kaluže, rybníky)</a:t>
            </a:r>
          </a:p>
          <a:p>
            <a:pPr eaLnBrk="1" hangingPunct="1"/>
            <a:r>
              <a:rPr lang="cs-CZ" sz="4000" b="1" smtClean="0"/>
              <a:t>Na povrchu obal (</a:t>
            </a:r>
            <a:r>
              <a:rPr lang="cs-CZ" sz="4000" b="1" u="sng" smtClean="0"/>
              <a:t>pelikula</a:t>
            </a:r>
            <a:r>
              <a:rPr lang="cs-CZ" sz="4000" b="1" smtClean="0"/>
              <a:t>)</a:t>
            </a:r>
          </a:p>
          <a:p>
            <a:pPr eaLnBrk="1" hangingPunct="1"/>
            <a:r>
              <a:rPr lang="cs-CZ" sz="4000" b="1" smtClean="0"/>
              <a:t>bičík</a:t>
            </a:r>
          </a:p>
        </p:txBody>
      </p:sp>
      <p:pic>
        <p:nvPicPr>
          <p:cNvPr id="8196" name="Picture 6" descr="schematické zobrazení krásnoočka">
            <a:hlinkClick r:id="rId2" tooltip="schematické zobrazení krásnoočk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6250"/>
            <a:ext cx="80391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Rectangle 7"/>
          <p:cNvSpPr>
            <a:spLocks noGrp="1" noChangeArrowheads="1"/>
          </p:cNvSpPr>
          <p:nvPr>
            <p:ph sz="half" idx="2"/>
          </p:nvPr>
        </p:nvSpPr>
        <p:spPr>
          <a:xfrm>
            <a:off x="4643438" y="1557338"/>
            <a:ext cx="4038600" cy="4525962"/>
          </a:xfrm>
        </p:spPr>
        <p:txBody>
          <a:bodyPr/>
          <a:lstStyle/>
          <a:p>
            <a:pPr eaLnBrk="1" hangingPunct="1"/>
            <a:endParaRPr lang="cs-CZ" sz="2800" smtClean="0"/>
          </a:p>
        </p:txBody>
      </p:sp>
      <p:pic>
        <p:nvPicPr>
          <p:cNvPr id="8198" name="Picture 9" descr="3Z-kr%C3%A1snoo%C4%8Dk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3068638"/>
            <a:ext cx="4500562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9" name="Text Box 10"/>
          <p:cNvSpPr txBox="1">
            <a:spLocks noChangeArrowheads="1"/>
          </p:cNvSpPr>
          <p:nvPr/>
        </p:nvSpPr>
        <p:spPr bwMode="auto">
          <a:xfrm>
            <a:off x="5272088" y="2997200"/>
            <a:ext cx="170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>
                <a:hlinkClick r:id="rId5"/>
              </a:rPr>
              <a:t>http://herbar.cz</a:t>
            </a:r>
            <a:endParaRPr lang="cs-CZ"/>
          </a:p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Váleč koulivý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smtClean="0"/>
              <a:t>Kolonie JB řas s bičíky – </a:t>
            </a:r>
            <a:r>
              <a:rPr lang="cs-CZ" sz="44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obalené slizem</a:t>
            </a:r>
          </a:p>
          <a:p>
            <a:pPr eaLnBrk="1" hangingPunct="1">
              <a:defRPr/>
            </a:pPr>
            <a:r>
              <a:rPr lang="cs-CZ" sz="4400" b="1" smtClean="0">
                <a:solidFill>
                  <a:schemeClr val="accent2"/>
                </a:solidFill>
              </a:rPr>
              <a:t>Diferenciace</a:t>
            </a:r>
          </a:p>
          <a:p>
            <a:pPr eaLnBrk="1" hangingPunct="1">
              <a:buFontTx/>
              <a:buNone/>
              <a:defRPr/>
            </a:pPr>
            <a:r>
              <a:rPr lang="cs-CZ" sz="4400" b="1" smtClean="0"/>
              <a:t>(rozdělení funkcí)</a:t>
            </a:r>
            <a:r>
              <a:rPr lang="cs-CZ" sz="4400" b="1" smtClean="0">
                <a:solidFill>
                  <a:schemeClr val="accent2"/>
                </a:solidFill>
              </a:rPr>
              <a:t> </a:t>
            </a:r>
          </a:p>
          <a:p>
            <a:pPr eaLnBrk="1" hangingPunct="1">
              <a:defRPr/>
            </a:pPr>
            <a:endParaRPr lang="cs-CZ" sz="4400" b="1" smtClean="0"/>
          </a:p>
          <a:p>
            <a:pPr eaLnBrk="1" hangingPunct="1">
              <a:defRPr/>
            </a:pPr>
            <a:r>
              <a:rPr lang="cs-CZ" sz="4400" b="1" smtClean="0"/>
              <a:t>Vývoj k </a:t>
            </a:r>
            <a:r>
              <a:rPr lang="cs-CZ" sz="4400" b="1" i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mnohobuněčnosti</a:t>
            </a:r>
          </a:p>
        </p:txBody>
      </p:sp>
      <p:pic>
        <p:nvPicPr>
          <p:cNvPr id="9220" name="Picture 6" descr="volvoxgloba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276475"/>
            <a:ext cx="43561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4400" b="1" smtClean="0"/>
              <a:t>Z </a:t>
            </a:r>
            <a:r>
              <a:rPr lang="cs-CZ" sz="4400" b="1" smtClean="0">
                <a:solidFill>
                  <a:schemeClr val="accent2"/>
                </a:solidFill>
              </a:rPr>
              <a:t>JB řas</a:t>
            </a:r>
            <a:r>
              <a:rPr lang="cs-CZ" sz="4400" b="1" smtClean="0"/>
              <a:t> postupný vývoj k </a:t>
            </a:r>
            <a:r>
              <a:rPr lang="cs-CZ" sz="4400" b="1" smtClean="0">
                <a:solidFill>
                  <a:schemeClr val="accent2"/>
                </a:solidFill>
              </a:rPr>
              <a:t>MnŘ</a:t>
            </a:r>
            <a:r>
              <a:rPr lang="cs-CZ" sz="4400" b="1" smtClean="0"/>
              <a:t>  a R</a:t>
            </a:r>
          </a:p>
          <a:p>
            <a:pPr eaLnBrk="1" hangingPunct="1">
              <a:lnSpc>
                <a:spcPct val="90000"/>
              </a:lnSpc>
            </a:pPr>
            <a:r>
              <a:rPr lang="cs-CZ" sz="4400" b="1" u="sng" smtClean="0"/>
              <a:t>Obohacují</a:t>
            </a:r>
            <a:r>
              <a:rPr lang="cs-CZ" sz="4400" b="1" smtClean="0"/>
              <a:t> </a:t>
            </a:r>
            <a:r>
              <a:rPr lang="cs-CZ" sz="4400" b="1" smtClean="0">
                <a:solidFill>
                  <a:schemeClr val="accent2"/>
                </a:solidFill>
              </a:rPr>
              <a:t>kyslíkem</a:t>
            </a:r>
            <a:r>
              <a:rPr lang="cs-CZ" sz="4400" b="1" smtClean="0"/>
              <a:t> vodu, </a:t>
            </a:r>
            <a:r>
              <a:rPr lang="cs-CZ" sz="4400" b="1" i="1" smtClean="0"/>
              <a:t>odnímají</a:t>
            </a:r>
            <a:r>
              <a:rPr lang="cs-CZ" sz="4400" b="1" smtClean="0"/>
              <a:t> z ní </a:t>
            </a:r>
            <a:r>
              <a:rPr lang="cs-CZ" sz="4400" b="1" smtClean="0">
                <a:solidFill>
                  <a:schemeClr val="accent2"/>
                </a:solidFill>
              </a:rPr>
              <a:t>oxid uhličitý</a:t>
            </a:r>
          </a:p>
          <a:p>
            <a:pPr eaLnBrk="1" hangingPunct="1">
              <a:lnSpc>
                <a:spcPct val="90000"/>
              </a:lnSpc>
            </a:pPr>
            <a:endParaRPr lang="cs-CZ" sz="4400" b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4400" b="1" smtClean="0"/>
              <a:t>FTS, jsou </a:t>
            </a:r>
            <a:r>
              <a:rPr lang="cs-CZ" sz="4400" b="1" smtClean="0">
                <a:solidFill>
                  <a:schemeClr val="accent2"/>
                </a:solidFill>
              </a:rPr>
              <a:t>producenti</a:t>
            </a:r>
          </a:p>
          <a:p>
            <a:pPr eaLnBrk="1" hangingPunct="1">
              <a:lnSpc>
                <a:spcPct val="90000"/>
              </a:lnSpc>
            </a:pPr>
            <a:r>
              <a:rPr lang="cs-CZ" sz="4400" b="1" smtClean="0"/>
              <a:t>Stávají se </a:t>
            </a:r>
            <a:r>
              <a:rPr lang="cs-CZ" sz="4400" b="1" smtClean="0">
                <a:solidFill>
                  <a:schemeClr val="accent2"/>
                </a:solidFill>
              </a:rPr>
              <a:t>konzumenty </a:t>
            </a:r>
            <a:r>
              <a:rPr lang="cs-CZ" sz="4400" b="1" smtClean="0"/>
              <a:t>pro ostatní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Zdroje</a:t>
            </a:r>
            <a:r>
              <a:rPr lang="cs-CZ" smtClean="0"/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http://mikrosvet.mimoni.cz/ulohy/39-nizsi-rostliny-6-zelene-rasy-kolonialni-dalsi-skupiny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http://pflora.jalbum.net</a:t>
            </a:r>
            <a:endParaRPr lang="cs-CZ" smtClean="0"/>
          </a:p>
          <a:p>
            <a:pPr eaLnBrk="1" hangingPunct="1"/>
            <a:r>
              <a:rPr lang="cs-CZ" smtClean="0">
                <a:hlinkClick r:id="rId4"/>
              </a:rPr>
              <a:t>http://herbar.cz</a:t>
            </a:r>
            <a:endParaRPr lang="cs-CZ" smtClean="0"/>
          </a:p>
          <a:p>
            <a:pPr eaLnBrk="1" hangingPunct="1"/>
            <a:r>
              <a:rPr lang="cs-CZ" smtClean="0"/>
              <a:t>ČERNÍK, Vladimír, et al. </a:t>
            </a:r>
            <a:r>
              <a:rPr lang="cs-CZ" i="1" smtClean="0"/>
              <a:t>Přírodopis I</a:t>
            </a:r>
            <a:r>
              <a:rPr lang="cs-CZ" smtClean="0"/>
              <a:t>. Praha : SPN, 2002. Jednobuněčné organismy, s. 103. ISBN 80-7235-068-4.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JEDNOBUNĚČNÉ HOUBY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zoom dir="in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800" b="1" smtClean="0"/>
              <a:t>Buňka podobná R, nemá chloroplasty  (</a:t>
            </a:r>
            <a:r>
              <a:rPr lang="cs-CZ" sz="4800" b="1" u="sng" smtClean="0"/>
              <a:t>neprovádí </a:t>
            </a:r>
            <a:r>
              <a:rPr lang="cs-CZ" sz="4800" b="1" smtClean="0">
                <a:solidFill>
                  <a:schemeClr val="accent2"/>
                </a:solidFill>
              </a:rPr>
              <a:t>FTS</a:t>
            </a:r>
            <a:r>
              <a:rPr lang="cs-CZ" sz="4800" b="1" smtClean="0"/>
              <a:t>)</a:t>
            </a:r>
          </a:p>
          <a:p>
            <a:pPr eaLnBrk="1" hangingPunct="1"/>
            <a:endParaRPr lang="cs-CZ" sz="4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Kvasinky</a:t>
            </a:r>
            <a:r>
              <a:rPr lang="cs-CZ" smtClean="0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V</a:t>
            </a:r>
            <a:r>
              <a:rPr lang="cs-CZ" sz="4400" b="1" smtClean="0"/>
              <a:t>: půda, plody, těla Ž </a:t>
            </a:r>
          </a:p>
          <a:p>
            <a:pPr eaLnBrk="1" hangingPunct="1">
              <a:buFontTx/>
              <a:buNone/>
            </a:pPr>
            <a:r>
              <a:rPr lang="cs-CZ" sz="4400" b="1" smtClean="0"/>
              <a:t>  (i člověka)</a:t>
            </a:r>
          </a:p>
          <a:p>
            <a:pPr eaLnBrk="1" hangingPunct="1"/>
            <a:r>
              <a:rPr lang="cs-CZ" sz="4400" b="1" smtClean="0">
                <a:solidFill>
                  <a:schemeClr val="accent2"/>
                </a:solidFill>
              </a:rPr>
              <a:t>Kvašení </a:t>
            </a:r>
            <a:r>
              <a:rPr lang="cs-CZ" sz="4400" b="1" smtClean="0"/>
              <a:t>– rozkladný proces (reducenti - rozkladači)</a:t>
            </a:r>
          </a:p>
          <a:p>
            <a:pPr eaLnBrk="1" hangingPunct="1"/>
            <a:endParaRPr lang="cs-CZ" sz="4400" b="1" smtClean="0"/>
          </a:p>
          <a:p>
            <a:pPr eaLnBrk="1" hangingPunct="1"/>
            <a:endParaRPr lang="cs-CZ" sz="44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Alkoholové kvašení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800" b="1" smtClean="0"/>
              <a:t>Cukerný roztok </a:t>
            </a:r>
            <a:r>
              <a:rPr lang="cs-CZ" sz="4800" b="1" smtClean="0">
                <a:solidFill>
                  <a:schemeClr val="accent2"/>
                </a:solidFill>
              </a:rPr>
              <a:t>kvasí</a:t>
            </a:r>
            <a:r>
              <a:rPr lang="cs-CZ" sz="4800" b="1" smtClean="0"/>
              <a:t> (vzniká oxid uhlilčitý)</a:t>
            </a:r>
          </a:p>
          <a:p>
            <a:pPr eaLnBrk="1" hangingPunct="1"/>
            <a:r>
              <a:rPr lang="cs-CZ" sz="4800" b="1" smtClean="0"/>
              <a:t>Jde o nepohlavní rozmnožování – </a:t>
            </a:r>
            <a:r>
              <a:rPr lang="cs-CZ" sz="4800" b="1" smtClean="0">
                <a:solidFill>
                  <a:schemeClr val="accent2"/>
                </a:solidFill>
              </a:rPr>
              <a:t>pučení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8" name="Picture 5" descr="pucen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4427538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 Box 6"/>
          <p:cNvSpPr txBox="1">
            <a:spLocks noChangeArrowheads="1"/>
          </p:cNvSpPr>
          <p:nvPr/>
        </p:nvSpPr>
        <p:spPr bwMode="auto">
          <a:xfrm>
            <a:off x="0" y="4437063"/>
            <a:ext cx="44275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000">
                <a:hlinkClick r:id="rId3"/>
              </a:rPr>
              <a:t>http://projektysipvz.gytool.cz/ProjektySIPVZ/Default.aspx?uid=48</a:t>
            </a:r>
            <a:endParaRPr lang="cs-CZ" sz="1000"/>
          </a:p>
          <a:p>
            <a:pPr eaLnBrk="1" hangingPunct="1"/>
            <a:endParaRPr lang="cs-CZ" sz="1000"/>
          </a:p>
        </p:txBody>
      </p:sp>
      <p:pic>
        <p:nvPicPr>
          <p:cNvPr id="16390" name="Picture 8" descr="mal1002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981075"/>
            <a:ext cx="4643437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1" name="Text Box 9"/>
          <p:cNvSpPr txBox="1">
            <a:spLocks noChangeArrowheads="1"/>
          </p:cNvSpPr>
          <p:nvPr/>
        </p:nvSpPr>
        <p:spPr bwMode="auto">
          <a:xfrm>
            <a:off x="4572000" y="5876925"/>
            <a:ext cx="5038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000">
                <a:hlinkClick r:id="rId5"/>
              </a:rPr>
              <a:t>http://eso.vscht.cz/cache_data/1154/www.vscht.cz/kch/galerie/kvasinky.htm</a:t>
            </a:r>
            <a:endParaRPr lang="cs-CZ" sz="1000"/>
          </a:p>
          <a:p>
            <a:pPr eaLnBrk="1" hangingPunct="1"/>
            <a:endParaRPr 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Kvasinka vinná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b="1" smtClean="0"/>
              <a:t>Z bobulí vinné révy za nepřítomnosti vzduchu vzniká víno</a:t>
            </a:r>
          </a:p>
          <a:p>
            <a:pPr eaLnBrk="1" hangingPunct="1"/>
            <a:endParaRPr lang="cs-CZ" sz="4400" b="1" smtClean="0"/>
          </a:p>
          <a:p>
            <a:pPr eaLnBrk="1" hangingPunct="1"/>
            <a:r>
              <a:rPr lang="cs-CZ" sz="4400" b="1" u="sng" smtClean="0">
                <a:solidFill>
                  <a:schemeClr val="accent2"/>
                </a:solidFill>
              </a:rPr>
              <a:t>Nebezpečí návyku</a:t>
            </a:r>
          </a:p>
          <a:p>
            <a:pPr eaLnBrk="1" hangingPunct="1">
              <a:buFontTx/>
              <a:buNone/>
            </a:pPr>
            <a:endParaRPr lang="cs-CZ" sz="4400" b="1" u="sng" smtClean="0">
              <a:solidFill>
                <a:schemeClr val="accent2"/>
              </a:solidFill>
            </a:endParaRPr>
          </a:p>
          <a:p>
            <a:pPr eaLnBrk="1" hangingPunct="1"/>
            <a:endParaRPr lang="cs-CZ" sz="4400" b="1" u="sng" smtClean="0">
              <a:solidFill>
                <a:schemeClr val="accent2"/>
              </a:solidFill>
            </a:endParaRPr>
          </a:p>
        </p:txBody>
      </p:sp>
      <p:pic>
        <p:nvPicPr>
          <p:cNvPr id="17412" name="Picture 5" descr="andre25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2852738"/>
            <a:ext cx="3348037" cy="331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 Box 6"/>
          <p:cNvSpPr txBox="1">
            <a:spLocks noChangeArrowheads="1"/>
          </p:cNvSpPr>
          <p:nvPr/>
        </p:nvSpPr>
        <p:spPr bwMode="auto">
          <a:xfrm>
            <a:off x="5848350" y="5734050"/>
            <a:ext cx="329565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000">
                <a:hlinkClick r:id="rId3"/>
              </a:rPr>
              <a:t>http://www.listyjm.cz/folklor-a-vinarstvi/hustopece-v-knize-rekordu-diky-obrimu-hroznu.html</a:t>
            </a:r>
            <a:endParaRPr lang="cs-CZ" sz="1000"/>
          </a:p>
          <a:p>
            <a:pPr eaLnBrk="1" hangingPunct="1"/>
            <a:endParaRPr 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Kvasinka pivní</a:t>
            </a:r>
            <a:r>
              <a:rPr lang="cs-CZ" smtClean="0"/>
              <a:t>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4400" b="1" smtClean="0"/>
              <a:t>Zkvašuje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4400" b="1" smtClean="0"/>
              <a:t>ječmenový slad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4400" b="1" smtClean="0"/>
              <a:t> za vzniku </a:t>
            </a:r>
            <a:r>
              <a:rPr lang="cs-CZ" sz="4400" b="1" smtClean="0">
                <a:solidFill>
                  <a:schemeClr val="accent2"/>
                </a:solidFill>
              </a:rPr>
              <a:t>piva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4400" b="1" smtClean="0"/>
              <a:t>Směs k.p. a mouky – </a:t>
            </a:r>
            <a:r>
              <a:rPr lang="cs-CZ" sz="4400" b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kynutí těsta v kuchyni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4400" b="1" u="sng" smtClean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4400" b="1" i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Slisované k.p. = kvasnice</a:t>
            </a:r>
          </a:p>
        </p:txBody>
      </p:sp>
      <p:sp>
        <p:nvSpPr>
          <p:cNvPr id="18436" name="AutoShape 5" descr="2Q=="/>
          <p:cNvSpPr>
            <a:spLocks noChangeAspect="1" noChangeArrowheads="1"/>
          </p:cNvSpPr>
          <p:nvPr/>
        </p:nvSpPr>
        <p:spPr bwMode="auto">
          <a:xfrm>
            <a:off x="63500" y="-26988"/>
            <a:ext cx="2505075" cy="1828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37" name="AutoShape 7" descr="2Q=="/>
          <p:cNvSpPr>
            <a:spLocks noChangeAspect="1" noChangeArrowheads="1"/>
          </p:cNvSpPr>
          <p:nvPr/>
        </p:nvSpPr>
        <p:spPr bwMode="auto">
          <a:xfrm>
            <a:off x="63500" y="-26988"/>
            <a:ext cx="2505075" cy="1828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8438" name="Picture 9" descr="m01-herpes2%5B1%5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1125538"/>
            <a:ext cx="4067175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9" name="Text Box 10"/>
          <p:cNvSpPr txBox="1">
            <a:spLocks noChangeArrowheads="1"/>
          </p:cNvSpPr>
          <p:nvPr/>
        </p:nvSpPr>
        <p:spPr bwMode="auto">
          <a:xfrm>
            <a:off x="5056188" y="3330575"/>
            <a:ext cx="32115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000">
                <a:hlinkClick r:id="rId3"/>
              </a:rPr>
              <a:t>http://jitkaneradova.blogspot.com/2010/07/nakupy.htm</a:t>
            </a:r>
            <a:endParaRPr lang="cs-CZ" sz="1000"/>
          </a:p>
          <a:p>
            <a:pPr eaLnBrk="1" hangingPunct="1"/>
            <a:r>
              <a:rPr lang="cs-CZ" sz="1000"/>
              <a:t>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i="1" u="sng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Pokus</a:t>
            </a:r>
            <a:r>
              <a:rPr lang="cs-CZ" smtClean="0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b="1" smtClean="0"/>
              <a:t>Připrav do kádinky kvasnice a zalij je vlahou vodou, přidej cukr (??)</a:t>
            </a:r>
          </a:p>
          <a:p>
            <a:pPr eaLnBrk="1" hangingPunct="1"/>
            <a:r>
              <a:rPr lang="cs-CZ" sz="3600" b="1" smtClean="0"/>
              <a:t>Kádinku dej na radiátor, po chvíli pozoruj změnu</a:t>
            </a:r>
          </a:p>
          <a:p>
            <a:pPr eaLnBrk="1" hangingPunct="1"/>
            <a:r>
              <a:rPr lang="cs-CZ" sz="3600" b="1" smtClean="0"/>
              <a:t>Kapku vzniklé směsi dej na podložní sklíčku a pozoruj pod mikroskopem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>
                <a:hlinkClick r:id="rId2"/>
              </a:rPr>
              <a:t>http://jitkaneradova.blogspot.com/2010/07/nakupy.htm</a:t>
            </a:r>
            <a:endParaRPr lang="cs-CZ" sz="2800" smtClean="0"/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hlinkClick r:id="rId3"/>
              </a:rPr>
              <a:t>http://www.listyjm.cz/folklor-a-vinarstvi/hustopece-v-knize-rekordu-diky-obrimu-hroznu.html</a:t>
            </a:r>
            <a:endParaRPr lang="cs-CZ" sz="2800" smtClean="0"/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hlinkClick r:id="rId4"/>
              </a:rPr>
              <a:t>http://projektysipvz.gytool.cz/ProjektySIPVZ/Default.aspx?uid=48</a:t>
            </a:r>
            <a:endParaRPr lang="cs-CZ" sz="2800" smtClean="0"/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ČERNÍK, Vladimír, et al. </a:t>
            </a:r>
            <a:r>
              <a:rPr lang="cs-CZ" sz="2800" i="1" smtClean="0"/>
              <a:t>Přírodopis I</a:t>
            </a:r>
            <a:r>
              <a:rPr lang="cs-CZ" sz="2800" smtClean="0"/>
              <a:t>. 1. vydání. Praha : SPN, 2002. Jednobuněčné organismy, s. 103. ISBN 80-7235-068-4.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 flipV="1">
            <a:off x="468313" y="5842000"/>
            <a:ext cx="91424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1000"/>
          </a:p>
          <a:p>
            <a:pPr eaLnBrk="1" hangingPunct="1"/>
            <a:endParaRPr 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314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Calibri</vt:lpstr>
      <vt:lpstr>Výchozí návrh</vt:lpstr>
      <vt:lpstr>Prezentace aplikace PowerPoint</vt:lpstr>
      <vt:lpstr>VY_32_INOVACE_12.1.10</vt:lpstr>
      <vt:lpstr>JEDNOBUNĚČNÉ  ŘASY</vt:lpstr>
      <vt:lpstr>Prezentace aplikace PowerPoint</vt:lpstr>
      <vt:lpstr>Zrněnka </vt:lpstr>
      <vt:lpstr>Zelenivka </vt:lpstr>
      <vt:lpstr>Krásnoočko </vt:lpstr>
      <vt:lpstr>Váleč koulivý</vt:lpstr>
      <vt:lpstr>Prezentace aplikace PowerPoint</vt:lpstr>
      <vt:lpstr>Zdroje </vt:lpstr>
      <vt:lpstr>JEDNOBUNĚČNÉ HOUBY</vt:lpstr>
      <vt:lpstr>Prezentace aplikace PowerPoint</vt:lpstr>
      <vt:lpstr>Kvasinky </vt:lpstr>
      <vt:lpstr>Alkoholové kvašení</vt:lpstr>
      <vt:lpstr>Prezentace aplikace PowerPoint</vt:lpstr>
      <vt:lpstr>Kvasinka vinná</vt:lpstr>
      <vt:lpstr>Kvasinka pivní </vt:lpstr>
      <vt:lpstr>Pokus </vt:lpstr>
      <vt:lpstr>Prezentace aplikace PowerPoint</vt:lpstr>
    </vt:vector>
  </TitlesOfParts>
  <Company>ZŠ V Domcích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matenova</dc:creator>
  <cp:lastModifiedBy>Jana Matěnová</cp:lastModifiedBy>
  <cp:revision>4</cp:revision>
  <dcterms:created xsi:type="dcterms:W3CDTF">2011-10-27T12:05:29Z</dcterms:created>
  <dcterms:modified xsi:type="dcterms:W3CDTF">2012-09-22T19:24:23Z</dcterms:modified>
</cp:coreProperties>
</file>