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3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2" autoAdjust="0"/>
    <p:restoredTop sz="94660"/>
  </p:normalViewPr>
  <p:slideViewPr>
    <p:cSldViewPr>
      <p:cViewPr varScale="1">
        <p:scale>
          <a:sx n="91" d="100"/>
          <a:sy n="91" d="100"/>
        </p:scale>
        <p:origin x="-13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795D5B0-5E08-449C-B19F-1196EB9DC4DA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ADA8A11-43AA-4CED-9D16-31D9FBDD3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%C5%BEena_N%C4%9Bmcov%C3%A1_1860.jpg" TargetMode="External"/><Relationship Id="rId3" Type="http://schemas.openxmlformats.org/officeDocument/2006/relationships/hyperlink" Target="http://upload.wikimedia.org/wikipedia/commons/6/69/PalackyLitho.jpg" TargetMode="External"/><Relationship Id="rId7" Type="http://schemas.openxmlformats.org/officeDocument/2006/relationships/hyperlink" Target="http://upload.wikimedia.org/wikipedia/commons/9/98/Bo%C5%BEena_N%C4%9Bmcov%C3%A1_1860.jpg" TargetMode="External"/><Relationship Id="rId2" Type="http://schemas.openxmlformats.org/officeDocument/2006/relationships/hyperlink" Target="http://upload.wikimedia.org/wikipedia/commons/2/25/Jan_Vil%C3%ADmek_-_Josef_Kajet%C3%A1n_Ty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enceslav_cerny_erben_baje_a_povesti_slovanske.jpg" TargetMode="External"/><Relationship Id="rId5" Type="http://schemas.openxmlformats.org/officeDocument/2006/relationships/hyperlink" Target="http://upload.wikimedia.org/wikipedia/commons/7/79/Venceslav_cerny_erben_baje_a_povesti_slovanske.jpg" TargetMode="External"/><Relationship Id="rId10" Type="http://schemas.openxmlformats.org/officeDocument/2006/relationships/hyperlink" Target="http://cs.wikipedia.org/wiki/Soubor:Souso%C5%A1%C3%AD_Babi%C4%8Dky_v_Ratibo%C5%99ic%C3%ADch.jpg" TargetMode="External"/><Relationship Id="rId4" Type="http://schemas.openxmlformats.org/officeDocument/2006/relationships/hyperlink" Target="http://cs.wikipedia.org/wiki/Soubor:PalackyLitho.jpg" TargetMode="External"/><Relationship Id="rId9" Type="http://schemas.openxmlformats.org/officeDocument/2006/relationships/hyperlink" Target="http://upload.wikimedia.org/wikipedia/commons/4/46/Souso%C5%A1%C3%AD_Babi%C4%8Dky_v_Ratibo%C5%99ic%C3%AD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188640"/>
          <a:ext cx="8893511" cy="6669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042030" imgH="2281602" progId="PowerPoint.Show.12">
                  <p:embed/>
                </p:oleObj>
              </mc:Choice>
              <mc:Fallback>
                <p:oleObj name="Prezentace" r:id="rId4" imgW="3042030" imgH="2281602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8893511" cy="66693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obsahuje prezentaci hlavních představitelů národního obrození. Materiál navazuje na znalosti dětí získané v hodinách českého jazyka, kde četly ukázky z tvorby některých autorů.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Pilotáž</a:t>
            </a:r>
            <a:r>
              <a:rPr lang="cs-CZ" u="sng" dirty="0" smtClean="0"/>
              <a:t>: </a:t>
            </a:r>
            <a:endParaRPr lang="cs-CZ" u="sng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Prezentace </a:t>
            </a:r>
            <a:r>
              <a:rPr lang="cs-CZ" dirty="0" smtClean="0"/>
              <a:t>byla pilotována v 5.ročníku. V hodinách čtení byla doplněna o ukázky z čítanky pro 5.ročník nakladatelství Alter.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Josef Kajetán Tyl</a:t>
            </a:r>
            <a:br>
              <a:rPr lang="cs-CZ" dirty="0" smtClean="0"/>
            </a:br>
            <a:r>
              <a:rPr lang="cs-CZ" dirty="0" smtClean="0"/>
              <a:t>(1808 – 1856)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Český dramatik a spisovatel</a:t>
            </a:r>
          </a:p>
          <a:p>
            <a:r>
              <a:rPr lang="cs-CZ" dirty="0" smtClean="0"/>
              <a:t>Založil vlastní divadlo</a:t>
            </a:r>
          </a:p>
          <a:p>
            <a:r>
              <a:rPr lang="cs-CZ" dirty="0" smtClean="0"/>
              <a:t>Autor divadelní hry </a:t>
            </a:r>
            <a:r>
              <a:rPr lang="cs-CZ" i="1" dirty="0" smtClean="0"/>
              <a:t>Fidlovačka aneb žádný hněv a žádná rvačka</a:t>
            </a:r>
            <a:endParaRPr lang="cs-CZ" dirty="0" smtClean="0"/>
          </a:p>
          <a:p>
            <a:r>
              <a:rPr lang="cs-CZ" dirty="0" smtClean="0"/>
              <a:t>1834 poprvé zazněla píseň Kde domov můj</a:t>
            </a:r>
          </a:p>
          <a:p>
            <a:r>
              <a:rPr lang="cs-CZ" dirty="0" smtClean="0"/>
              <a:t>Strakonický dudák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Jan_Vilímek_-_Josef_Kajetán_Tyl.jpg (540×71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143500" cy="68103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80920" cy="2060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dirty="0" smtClean="0"/>
              <a:t>(1798 – 1876)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19256" cy="3777283"/>
          </a:xfrm>
        </p:spPr>
        <p:txBody>
          <a:bodyPr/>
          <a:lstStyle/>
          <a:p>
            <a:r>
              <a:rPr lang="cs-CZ" dirty="0" smtClean="0"/>
              <a:t>Český historik, politik, spisovatel</a:t>
            </a:r>
          </a:p>
          <a:p>
            <a:r>
              <a:rPr lang="cs-CZ" dirty="0" smtClean="0"/>
              <a:t>Autor knihy </a:t>
            </a:r>
            <a:r>
              <a:rPr lang="cs-CZ" i="1" dirty="0" smtClean="0"/>
              <a:t>Dějiny národu českého v Čechách a na Moravě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PalackyLitho.jpg (722×93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0"/>
            <a:ext cx="5312743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Karel Jaromír Erben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  sbírky básní </a:t>
            </a:r>
            <a:r>
              <a:rPr lang="cs-CZ" i="1" dirty="0" smtClean="0"/>
              <a:t>Kytice</a:t>
            </a:r>
          </a:p>
          <a:p>
            <a:r>
              <a:rPr lang="cs-CZ" dirty="0" smtClean="0"/>
              <a:t>Autor řady pohádek pro děti, např. </a:t>
            </a:r>
            <a:r>
              <a:rPr lang="cs-CZ" i="1" dirty="0" smtClean="0"/>
              <a:t>Zlatovláska</a:t>
            </a:r>
          </a:p>
          <a:p>
            <a:endParaRPr lang="cs-CZ" i="1" dirty="0"/>
          </a:p>
        </p:txBody>
      </p:sp>
      <p:pic>
        <p:nvPicPr>
          <p:cNvPr id="17410" name="Picture 2" descr="Venceslav_cerny_erben_baje_a_povesti_slovanske.jpg (1728×256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708920"/>
            <a:ext cx="2664296" cy="39532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B</a:t>
            </a:r>
            <a:r>
              <a:rPr lang="cs-CZ" b="1" dirty="0" smtClean="0"/>
              <a:t>ožena Němcová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Autorka pohádek pro děti</a:t>
            </a:r>
          </a:p>
          <a:p>
            <a:r>
              <a:rPr lang="cs-CZ" dirty="0" smtClean="0"/>
              <a:t>Kniha </a:t>
            </a:r>
            <a:r>
              <a:rPr lang="cs-CZ" i="1" dirty="0" smtClean="0"/>
              <a:t>Babička</a:t>
            </a:r>
            <a:endParaRPr lang="cs-CZ" i="1" dirty="0"/>
          </a:p>
        </p:txBody>
      </p:sp>
      <p:pic>
        <p:nvPicPr>
          <p:cNvPr id="23554" name="Picture 2" descr="Božena_Němcová_1860.jpg (851×16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268760"/>
            <a:ext cx="2824975" cy="5311352"/>
          </a:xfrm>
          <a:prstGeom prst="rect">
            <a:avLst/>
          </a:prstGeom>
          <a:noFill/>
        </p:spPr>
      </p:pic>
      <p:pic>
        <p:nvPicPr>
          <p:cNvPr id="23556" name="Picture 4" descr="Sousoší_Babičky_v_Ratibořicích.jpg (700×465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212976"/>
            <a:ext cx="4687788" cy="31140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Úkoly pro další aktivity: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Znáte i filmové zpracování některé z her J</a:t>
            </a:r>
            <a:r>
              <a:rPr lang="cs-CZ" dirty="0" smtClean="0"/>
              <a:t>. K. Tyla 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Jaký vztah má J</a:t>
            </a:r>
            <a:r>
              <a:rPr lang="cs-CZ" dirty="0" smtClean="0"/>
              <a:t>. K. Tyl </a:t>
            </a:r>
            <a:r>
              <a:rPr lang="cs-CZ" dirty="0" smtClean="0"/>
              <a:t>k našemu regionu?</a:t>
            </a:r>
          </a:p>
          <a:p>
            <a:r>
              <a:rPr lang="cs-CZ" dirty="0" smtClean="0"/>
              <a:t>Co spojuje Tyla s Palackým v souvislosti s naším regionem?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Film Strakonický dudák, Hvězda padá vzhůru v hlavní roli s K</a:t>
            </a:r>
            <a:r>
              <a:rPr lang="cs-CZ" dirty="0" smtClean="0"/>
              <a:t>. Gottem</a:t>
            </a:r>
            <a:endParaRPr lang="cs-CZ" dirty="0" smtClean="0"/>
          </a:p>
          <a:p>
            <a:r>
              <a:rPr lang="cs-CZ" dirty="0" smtClean="0"/>
              <a:t>Tyl má pochovanou dceru na hřbitově v nedalekých </a:t>
            </a:r>
            <a:r>
              <a:rPr lang="cs-CZ" dirty="0" err="1" smtClean="0"/>
              <a:t>Morkovicích</a:t>
            </a:r>
            <a:r>
              <a:rPr lang="cs-CZ" dirty="0" smtClean="0"/>
              <a:t> </a:t>
            </a:r>
          </a:p>
          <a:p>
            <a:r>
              <a:rPr lang="cs-CZ" dirty="0" smtClean="0"/>
              <a:t>Oba dva byli poslanci Říšské sněmu v Kroměříži v letech 1848 - 1849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073427"/>
          </a:xfrm>
        </p:spPr>
        <p:txBody>
          <a:bodyPr>
            <a:noAutofit/>
          </a:bodyPr>
          <a:lstStyle/>
          <a:p>
            <a:r>
              <a:rPr lang="cs-CZ" sz="1600" dirty="0" smtClean="0"/>
              <a:t>VILÍMEK,</a:t>
            </a:r>
            <a:r>
              <a:rPr lang="cs-CZ" sz="1600" dirty="0" err="1" smtClean="0"/>
              <a:t>Jan.Http</a:t>
            </a:r>
            <a:r>
              <a:rPr lang="cs-CZ" sz="1600" dirty="0" smtClean="0"/>
              <a:t>://</a:t>
            </a:r>
            <a:r>
              <a:rPr lang="cs-CZ" sz="1600" dirty="0" err="1" smtClean="0"/>
              <a:t>cs.wikipedia.org</a:t>
            </a:r>
            <a:r>
              <a:rPr lang="cs-CZ" sz="1600" dirty="0" smtClean="0"/>
              <a:t>[online].</a:t>
            </a:r>
            <a:r>
              <a:rPr lang="cs-CZ" sz="1600" b="1" dirty="0" smtClean="0">
                <a:hlinkClick r:id="rId2"/>
              </a:rPr>
              <a:t> 15. 1. 2009, </a:t>
            </a:r>
            <a:r>
              <a:rPr lang="cs-CZ" sz="1600" dirty="0" smtClean="0">
                <a:hlinkClick r:id="rId2"/>
              </a:rPr>
              <a:t>12:17</a:t>
            </a:r>
            <a:r>
              <a:rPr lang="cs-CZ" sz="1600" dirty="0" smtClean="0"/>
              <a:t>[cit.2011-10-02].File:Jan Vilímek - Josef Kajetán </a:t>
            </a:r>
            <a:r>
              <a:rPr lang="cs-CZ" sz="1600" dirty="0" err="1" smtClean="0"/>
              <a:t>Tyl</a:t>
            </a:r>
            <a:r>
              <a:rPr lang="cs-CZ" sz="1600" dirty="0" smtClean="0"/>
              <a:t>.</a:t>
            </a:r>
            <a:r>
              <a:rPr lang="cs-CZ" sz="1600" dirty="0" err="1" smtClean="0"/>
              <a:t>jpg.Dostupné</a:t>
            </a:r>
            <a:r>
              <a:rPr lang="cs-CZ" sz="1600" dirty="0" smtClean="0"/>
              <a:t> z WWW:&lt;</a:t>
            </a:r>
            <a:r>
              <a:rPr lang="cs-CZ" sz="1600" dirty="0" err="1" smtClean="0"/>
              <a:t>cs.wikipedia.org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/Soubor:Jan_Vilímek_-_Josef_Kajetán_Tyl.</a:t>
            </a:r>
            <a:r>
              <a:rPr lang="cs-CZ" sz="1600" dirty="0" err="1" smtClean="0"/>
              <a:t>jpg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/>
              <a:t>DAUTHAGE,</a:t>
            </a:r>
            <a:r>
              <a:rPr lang="cs-CZ" sz="1600" dirty="0" err="1" smtClean="0"/>
              <a:t>Adolf.Http</a:t>
            </a:r>
            <a:r>
              <a:rPr lang="cs-CZ" sz="1600" dirty="0" smtClean="0"/>
              <a:t>://</a:t>
            </a:r>
            <a:r>
              <a:rPr lang="cs-CZ" sz="1600" dirty="0" err="1" smtClean="0"/>
              <a:t>cs.wikipedia.org</a:t>
            </a:r>
            <a:r>
              <a:rPr lang="cs-CZ" sz="1600" dirty="0" smtClean="0"/>
              <a:t>[online].</a:t>
            </a:r>
            <a:r>
              <a:rPr lang="cs-CZ" sz="1600" b="1" dirty="0" smtClean="0">
                <a:hlinkClick r:id="rId3"/>
              </a:rPr>
              <a:t> </a:t>
            </a:r>
            <a:r>
              <a:rPr lang="cs-CZ" sz="1600" dirty="0" smtClean="0">
                <a:hlinkClick r:id="rId3"/>
              </a:rPr>
              <a:t>23. 8. 2008, 18:35</a:t>
            </a:r>
            <a:r>
              <a:rPr lang="cs-CZ" sz="1600" dirty="0" smtClean="0"/>
              <a:t>[cit.2011-10-02].File:PalackyLitho.jpg.Dostupné z WWW:&lt;</a:t>
            </a:r>
            <a:r>
              <a:rPr lang="cs-CZ" sz="1600" dirty="0" smtClean="0">
                <a:hlinkClick r:id="rId4"/>
              </a:rPr>
              <a:t>http://cs.wikipedia.org/wiki/Soubor:PalackyLitho.jpg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/>
              <a:t>VOLNÉ </a:t>
            </a:r>
            <a:r>
              <a:rPr lang="cs-CZ" sz="1600" dirty="0" err="1" smtClean="0"/>
              <a:t>DÍLO</a:t>
            </a:r>
            <a:r>
              <a:rPr lang="cs-CZ" sz="1600" dirty="0" smtClean="0"/>
              <a:t>.Http://cs.wikipedia.org[online].</a:t>
            </a:r>
            <a:r>
              <a:rPr lang="cs-CZ" sz="1600" b="1" dirty="0" smtClean="0">
                <a:hlinkClick r:id="rId5"/>
              </a:rPr>
              <a:t> </a:t>
            </a:r>
            <a:r>
              <a:rPr lang="cs-CZ" sz="1600" dirty="0" smtClean="0">
                <a:hlinkClick r:id="rId5"/>
              </a:rPr>
              <a:t>28. 12. 2006, 18:16</a:t>
            </a:r>
            <a:r>
              <a:rPr lang="cs-CZ" sz="1600" dirty="0" smtClean="0"/>
              <a:t>[cit.2011-10-02g.File:Venceslav </a:t>
            </a:r>
            <a:r>
              <a:rPr lang="cs-CZ" sz="1600" dirty="0" err="1" smtClean="0"/>
              <a:t>cerny</a:t>
            </a:r>
            <a:r>
              <a:rPr lang="cs-CZ" sz="1600" dirty="0" smtClean="0"/>
              <a:t> </a:t>
            </a:r>
            <a:r>
              <a:rPr lang="cs-CZ" sz="1600" dirty="0" err="1" smtClean="0"/>
              <a:t>erben</a:t>
            </a:r>
            <a:r>
              <a:rPr lang="cs-CZ" sz="1600" dirty="0" smtClean="0"/>
              <a:t> </a:t>
            </a:r>
            <a:r>
              <a:rPr lang="cs-CZ" sz="1600" dirty="0" err="1" smtClean="0"/>
              <a:t>baje</a:t>
            </a:r>
            <a:r>
              <a:rPr lang="cs-CZ" sz="1600" dirty="0" smtClean="0"/>
              <a:t> a </a:t>
            </a:r>
            <a:r>
              <a:rPr lang="cs-CZ" sz="1600" dirty="0" err="1" smtClean="0"/>
              <a:t>povesti</a:t>
            </a:r>
            <a:r>
              <a:rPr lang="cs-CZ" sz="1600" dirty="0" smtClean="0"/>
              <a:t> </a:t>
            </a:r>
            <a:r>
              <a:rPr lang="cs-CZ" sz="1600" dirty="0" err="1" smtClean="0"/>
              <a:t>slovanske.jpg.Dostupné</a:t>
            </a:r>
            <a:r>
              <a:rPr lang="cs-CZ" sz="1600" dirty="0" smtClean="0"/>
              <a:t> z WWW:&lt;</a:t>
            </a:r>
            <a:r>
              <a:rPr lang="cs-CZ" sz="1600" dirty="0" smtClean="0">
                <a:hlinkClick r:id="rId6"/>
              </a:rPr>
              <a:t>http://cs.wikipedia.org/wiki/Soubor:Venceslav_cerny_erben_baje_a_povesti_slovanske.jpg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/>
              <a:t>VOLNÉ </a:t>
            </a:r>
            <a:r>
              <a:rPr lang="cs-CZ" sz="1600" dirty="0" err="1" smtClean="0"/>
              <a:t>DÍLO</a:t>
            </a:r>
            <a:r>
              <a:rPr lang="cs-CZ" sz="1600" dirty="0" smtClean="0"/>
              <a:t>.Http://cs.wikipedia.org[online].</a:t>
            </a:r>
            <a:r>
              <a:rPr lang="cs-CZ" sz="1600" b="1" dirty="0" smtClean="0">
                <a:hlinkClick r:id="rId7"/>
              </a:rPr>
              <a:t> </a:t>
            </a:r>
            <a:r>
              <a:rPr lang="cs-CZ" sz="1600" dirty="0" smtClean="0">
                <a:hlinkClick r:id="rId7"/>
              </a:rPr>
              <a:t>31. 3. 2010, 09:52</a:t>
            </a:r>
            <a:r>
              <a:rPr lang="cs-CZ" sz="1600" dirty="0" smtClean="0"/>
              <a:t>[cit.2011-10-02].File:Božena Němcová 1860.jpg.Dospupné z WWW:&lt;</a:t>
            </a:r>
            <a:r>
              <a:rPr lang="cs-CZ" sz="1600" dirty="0" smtClean="0">
                <a:hlinkClick r:id="rId8"/>
              </a:rPr>
              <a:t>http://cs.wikipedia.org/wiki/Soubor:Bo%C5%BEena_N%C4%9Bmcov%C3%A1_1860.jpg</a:t>
            </a:r>
            <a:r>
              <a:rPr lang="cs-CZ" sz="1600" dirty="0" smtClean="0"/>
              <a:t>&gt;.</a:t>
            </a:r>
          </a:p>
          <a:p>
            <a:r>
              <a:rPr lang="cs-CZ" sz="1600" dirty="0" err="1" smtClean="0"/>
              <a:t>KARPAC.Http</a:t>
            </a:r>
            <a:r>
              <a:rPr lang="cs-CZ" sz="1600" dirty="0" smtClean="0"/>
              <a:t>://</a:t>
            </a:r>
            <a:r>
              <a:rPr lang="cs-CZ" sz="1600" dirty="0" err="1" smtClean="0"/>
              <a:t>cs.wikipedia.org</a:t>
            </a:r>
            <a:r>
              <a:rPr lang="cs-CZ" sz="1600" dirty="0" smtClean="0"/>
              <a:t>[online].</a:t>
            </a:r>
            <a:r>
              <a:rPr lang="cs-CZ" sz="1600" b="1" dirty="0" smtClean="0">
                <a:hlinkClick r:id="rId9"/>
              </a:rPr>
              <a:t> </a:t>
            </a:r>
            <a:r>
              <a:rPr lang="cs-CZ" sz="1600" dirty="0" smtClean="0">
                <a:hlinkClick r:id="rId9"/>
              </a:rPr>
              <a:t>9. 9. 2010, 16:20</a:t>
            </a:r>
            <a:r>
              <a:rPr lang="cs-CZ" sz="1600" dirty="0" smtClean="0"/>
              <a:t>[cit.2011-10-02].Dostupné z WWW:</a:t>
            </a:r>
            <a:r>
              <a:rPr lang="cs-CZ" sz="1600" b="1" dirty="0" smtClean="0"/>
              <a:t>&lt;</a:t>
            </a:r>
            <a:r>
              <a:rPr lang="cs-CZ" sz="1600" dirty="0" smtClean="0">
                <a:hlinkClick r:id="rId10"/>
              </a:rPr>
              <a:t>http://cs.wikipedia.org/wiki/Soubor:Souso%C5%A1%C3%AD_Babi%C4%8Dky_v_Ratibo%C5%99ic%C3%ADch.jpg</a:t>
            </a:r>
            <a:r>
              <a:rPr lang="cs-CZ" sz="1600" dirty="0" smtClean="0"/>
              <a:t>&gt;.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59</TotalTime>
  <Words>320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Technický</vt:lpstr>
      <vt:lpstr>Prezentace</vt:lpstr>
      <vt:lpstr>Prezentace aplikace PowerPoint</vt:lpstr>
      <vt:lpstr>Anotace</vt:lpstr>
      <vt:lpstr>Josef Kajetán Tyl (1808 – 1856)</vt:lpstr>
      <vt:lpstr>Prezentace aplikace PowerPoint</vt:lpstr>
      <vt:lpstr>František Palacký (1798 – 1876) </vt:lpstr>
      <vt:lpstr>Prezentace aplikace PowerPoint</vt:lpstr>
      <vt:lpstr>    Karel Jaromír Erben</vt:lpstr>
      <vt:lpstr>       Božena Němcová</vt:lpstr>
      <vt:lpstr>   Úkoly pro další aktivity:</vt:lpstr>
      <vt:lpstr>                  Řešení: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59</cp:revision>
  <dcterms:created xsi:type="dcterms:W3CDTF">2012-02-06T15:59:06Z</dcterms:created>
  <dcterms:modified xsi:type="dcterms:W3CDTF">2012-05-25T10:19:02Z</dcterms:modified>
</cp:coreProperties>
</file>