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1381A-D793-4EA2-B09E-CEC769800D9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6907F-1466-4ED3-A197-7915B247BD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1381A-D793-4EA2-B09E-CEC769800D9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6907F-1466-4ED3-A197-7915B247B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1381A-D793-4EA2-B09E-CEC769800D9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0236907F-1466-4ED3-A197-7915B247B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1381A-D793-4EA2-B09E-CEC769800D9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6907F-1466-4ED3-A197-7915B247B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1381A-D793-4EA2-B09E-CEC769800D9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6907F-1466-4ED3-A197-7915B247B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1381A-D793-4EA2-B09E-CEC769800D9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6907F-1466-4ED3-A197-7915B247B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1381A-D793-4EA2-B09E-CEC769800D9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6907F-1466-4ED3-A197-7915B247B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1381A-D793-4EA2-B09E-CEC769800D9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6907F-1466-4ED3-A197-7915B247B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1381A-D793-4EA2-B09E-CEC769800D9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6907F-1466-4ED3-A197-7915B247B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1381A-D793-4EA2-B09E-CEC769800D9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6907F-1466-4ED3-A197-7915B247B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1381A-D793-4EA2-B09E-CEC769800D9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6907F-1466-4ED3-A197-7915B247B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761381A-D793-4EA2-B09E-CEC769800D92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236907F-1466-4ED3-A197-7915B247B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ranzferdinand.jpg" TargetMode="External"/><Relationship Id="rId3" Type="http://schemas.openxmlformats.org/officeDocument/2006/relationships/hyperlink" Target="http://cs.wikipedia.org/wiki/Soubor:Bundesarchiv_Bild_104-0472A,_Flak-MG-Stellung.jpg" TargetMode="External"/><Relationship Id="rId7" Type="http://schemas.openxmlformats.org/officeDocument/2006/relationships/hyperlink" Target="http://upload.wikimedia.org/wikipedia/commons/a/a9/Franzferdinand.jpg" TargetMode="External"/><Relationship Id="rId2" Type="http://schemas.openxmlformats.org/officeDocument/2006/relationships/hyperlink" Target="http://upload.wikimedia.org/wikipedia/commons/f/ff/Bundesarchiv_Bild_104-0472A,_Flak-MG-Stellun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ranzshirt.jpg" TargetMode="External"/><Relationship Id="rId5" Type="http://schemas.openxmlformats.org/officeDocument/2006/relationships/hyperlink" Target="http://upload.wikimedia.org/wikipedia/commons/0/00/Franzshirt.jpg" TargetMode="External"/><Relationship Id="rId4" Type="http://schemas.openxmlformats.org/officeDocument/2006/relationships/hyperlink" Target="http://upload.wikimedia.org/wikipedia/commons/8/86/WW1_TitlePicture_For_Wikipedia_Artic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0" y="0"/>
          <a:ext cx="8893507" cy="66693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Prezentace" r:id="rId3" imgW="4088963" imgH="3067928" progId="PowerPoint.Show.12">
                  <p:embed/>
                </p:oleObj>
              </mc:Choice>
              <mc:Fallback>
                <p:oleObj name="Prezentace" r:id="rId3" imgW="4088963" imgH="3067928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8893507" cy="666936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obsahuje prezentaci učiva 1.světové války. Slouží k rozšíření probraného učiva.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u="sng" dirty="0" smtClean="0"/>
              <a:t>Pilotáž</a:t>
            </a:r>
            <a:r>
              <a:rPr lang="cs-CZ" u="sng" dirty="0" smtClean="0"/>
              <a:t>: </a:t>
            </a:r>
            <a:endParaRPr lang="cs-CZ" u="sng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Prezentace </a:t>
            </a:r>
            <a:r>
              <a:rPr lang="cs-CZ" dirty="0" smtClean="0"/>
              <a:t>byla pilotována jako rozšiřující učivo pro 5.ročník. Děti měly k dispozici encyklopedie z knihoven a prezentaci aktivně doplňovaly o své znalosti z televize, knih.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1.světová válka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(1914 – 1918)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04864"/>
            <a:ext cx="8147248" cy="3960440"/>
          </a:xfrm>
          <a:noFill/>
        </p:spPr>
        <p:txBody>
          <a:bodyPr/>
          <a:lstStyle/>
          <a:p>
            <a:pPr>
              <a:buNone/>
            </a:pPr>
            <a:r>
              <a:rPr lang="cs-CZ" dirty="0" smtClean="0"/>
              <a:t>Příčiny : - lokální konflikty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- důsledek sporů o rozdělení světa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- záminka – atentát na následníka trůnu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Ferdinanda d´Este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75000"/>
            </a:schemeClr>
          </a:solidFill>
        </p:spPr>
        <p:txBody>
          <a:bodyPr/>
          <a:lstStyle/>
          <a:p>
            <a:r>
              <a:rPr lang="cs-CZ" b="1" dirty="0" smtClean="0"/>
              <a:t>Atentát na následníka trůnu</a:t>
            </a:r>
            <a:endParaRPr lang="cs-CZ" b="1" dirty="0"/>
          </a:p>
        </p:txBody>
      </p:sp>
      <p:pic>
        <p:nvPicPr>
          <p:cNvPr id="2050" name="Picture 2" descr="Franzshirt.jpg (1200×1600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385392"/>
            <a:ext cx="4104456" cy="5472608"/>
          </a:xfrm>
          <a:prstGeom prst="rect">
            <a:avLst/>
          </a:prstGeom>
          <a:noFill/>
        </p:spPr>
      </p:pic>
      <p:pic>
        <p:nvPicPr>
          <p:cNvPr id="2052" name="Picture 4" descr="Franzferdinand.jpg (325×409)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628800"/>
            <a:ext cx="3600400" cy="453096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940966"/>
          </a:xfrm>
          <a:solidFill>
            <a:schemeClr val="accent5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Válka vypukla mezi: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564904"/>
            <a:ext cx="8003232" cy="3561259"/>
          </a:xfrm>
        </p:spPr>
        <p:txBody>
          <a:bodyPr/>
          <a:lstStyle/>
          <a:p>
            <a:r>
              <a:rPr lang="cs-CZ" dirty="0" smtClean="0"/>
              <a:t>Ústředními mocnostmi, tzv. </a:t>
            </a:r>
            <a:r>
              <a:rPr lang="cs-CZ" b="1" dirty="0" smtClean="0"/>
              <a:t>Trojspolek</a:t>
            </a:r>
            <a:r>
              <a:rPr lang="cs-CZ" dirty="0" smtClean="0"/>
              <a:t> (Německo, Rakousko – Uhersko, Itálie) a </a:t>
            </a:r>
            <a:r>
              <a:rPr lang="cs-CZ" b="1" dirty="0" smtClean="0"/>
              <a:t>Dohodou</a:t>
            </a:r>
            <a:r>
              <a:rPr lang="cs-CZ" dirty="0" smtClean="0"/>
              <a:t> ( Anglie, Francie, Rusko)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5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Zbraně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Tanky</a:t>
            </a:r>
          </a:p>
          <a:p>
            <a:r>
              <a:rPr lang="cs-CZ" dirty="0" smtClean="0"/>
              <a:t>Slzný plyn</a:t>
            </a:r>
          </a:p>
          <a:p>
            <a:r>
              <a:rPr lang="cs-CZ" dirty="0" smtClean="0"/>
              <a:t>Zákopová válka</a:t>
            </a:r>
          </a:p>
          <a:p>
            <a:r>
              <a:rPr lang="cs-CZ" dirty="0" smtClean="0"/>
              <a:t>Bojovalo se na zemi, ve vodě, ve vzduchu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WW1_TitlePicture_For_Wikipedia_Article.jpg (700×950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0"/>
            <a:ext cx="5040560" cy="68407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Bundesarchiv_Bild_104-0472A,_Flak-MG-Stellung.jpg (800×491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908720"/>
            <a:ext cx="7620000" cy="46767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Aero_Ae-01.jpg (500×317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764704"/>
            <a:ext cx="7950411" cy="50405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Konec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19256" cy="3921299"/>
          </a:xfrm>
        </p:spPr>
        <p:txBody>
          <a:bodyPr/>
          <a:lstStyle/>
          <a:p>
            <a:r>
              <a:rPr lang="cs-CZ" dirty="0" smtClean="0"/>
              <a:t>Vstup USA do války</a:t>
            </a:r>
          </a:p>
          <a:p>
            <a:r>
              <a:rPr lang="cs-CZ" dirty="0" smtClean="0"/>
              <a:t>1918 porážka Rakouska – Uherska a Německa</a:t>
            </a:r>
          </a:p>
          <a:p>
            <a:r>
              <a:rPr lang="cs-CZ" dirty="0" smtClean="0"/>
              <a:t>Rozpad monarchie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994122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Autofit/>
          </a:bodyPr>
          <a:lstStyle/>
          <a:p>
            <a:r>
              <a:rPr lang="cs-CZ" sz="1800" dirty="0" err="1" smtClean="0">
                <a:solidFill>
                  <a:schemeClr val="accent6">
                    <a:lumMod val="50000"/>
                  </a:schemeClr>
                </a:solidFill>
              </a:rPr>
              <a:t>Bundesarchiv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cs-CZ" sz="1800" dirty="0" err="1" smtClean="0">
                <a:solidFill>
                  <a:schemeClr val="accent6">
                    <a:lumMod val="50000"/>
                  </a:schemeClr>
                </a:solidFill>
              </a:rPr>
              <a:t>Bild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 104-0472A / CC-BY-</a:t>
            </a:r>
            <a:r>
              <a:rPr lang="cs-CZ" sz="1800" dirty="0" err="1" smtClean="0">
                <a:solidFill>
                  <a:schemeClr val="accent6">
                    <a:lumMod val="50000"/>
                  </a:schemeClr>
                </a:solidFill>
              </a:rPr>
              <a:t>SA.Http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://</a:t>
            </a:r>
            <a:r>
              <a:rPr lang="cs-CZ" sz="1800" dirty="0" err="1" smtClean="0">
                <a:solidFill>
                  <a:schemeClr val="accent6">
                    <a:lumMod val="50000"/>
                  </a:schemeClr>
                </a:solidFill>
              </a:rPr>
              <a:t>cs.wikipedia.org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[online].</a:t>
            </a:r>
            <a:r>
              <a:rPr lang="cs-CZ" sz="1800" b="1" dirty="0">
                <a:solidFill>
                  <a:schemeClr val="accent6">
                    <a:lumMod val="50000"/>
                  </a:schemeClr>
                </a:solidFill>
                <a:hlinkClick r:id="rId2"/>
              </a:rPr>
              <a:t> </a:t>
            </a:r>
            <a:r>
              <a:rPr lang="cs-CZ" sz="1800" dirty="0">
                <a:solidFill>
                  <a:schemeClr val="accent6">
                    <a:lumMod val="50000"/>
                  </a:schemeClr>
                </a:solidFill>
                <a:hlinkClick r:id="rId2"/>
              </a:rPr>
              <a:t>12. 12. 2008, 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  <a:hlinkClick r:id="rId2"/>
              </a:rPr>
              <a:t>21:46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[cit.2011-11-22].File:</a:t>
            </a:r>
            <a:r>
              <a:rPr lang="cs-CZ" sz="1800" dirty="0">
                <a:solidFill>
                  <a:schemeClr val="accent6">
                    <a:lumMod val="50000"/>
                  </a:schemeClr>
                </a:solidFill>
              </a:rPr>
              <a:t>Bundesarchiv </a:t>
            </a:r>
            <a:r>
              <a:rPr lang="cs-CZ" sz="1800" dirty="0" err="1">
                <a:solidFill>
                  <a:schemeClr val="accent6">
                    <a:lumMod val="50000"/>
                  </a:schemeClr>
                </a:solidFill>
              </a:rPr>
              <a:t>Bild</a:t>
            </a:r>
            <a:r>
              <a:rPr lang="cs-CZ" sz="1800" dirty="0">
                <a:solidFill>
                  <a:schemeClr val="accent6">
                    <a:lumMod val="50000"/>
                  </a:schemeClr>
                </a:solidFill>
              </a:rPr>
              <a:t> 104-0472A, 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Flak-MG-</a:t>
            </a:r>
            <a:r>
              <a:rPr lang="cs-CZ" sz="1800" dirty="0" err="1" smtClean="0">
                <a:solidFill>
                  <a:schemeClr val="accent6">
                    <a:lumMod val="50000"/>
                  </a:schemeClr>
                </a:solidFill>
              </a:rPr>
              <a:t>Stellung.jpg.Dostupné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 z WWW:&lt;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  <a:hlinkClick r:id="rId3"/>
              </a:rPr>
              <a:t>http://cs.wikipedia.org/wiki/Soubor:Bundesarchiv_Bild_104-0472A,_Flak-MG-Stellung.jpg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&gt;.</a:t>
            </a:r>
          </a:p>
          <a:p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USER:Dna-</a:t>
            </a:r>
            <a:r>
              <a:rPr lang="cs-CZ" sz="1800" dirty="0" err="1" smtClean="0">
                <a:solidFill>
                  <a:schemeClr val="accent6">
                    <a:lumMod val="50000"/>
                  </a:schemeClr>
                </a:solidFill>
              </a:rPr>
              <a:t>webmaster.Http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://</a:t>
            </a:r>
            <a:r>
              <a:rPr lang="cs-CZ" sz="1800" dirty="0" err="1" smtClean="0">
                <a:solidFill>
                  <a:schemeClr val="accent6">
                    <a:lumMod val="50000"/>
                  </a:schemeClr>
                </a:solidFill>
              </a:rPr>
              <a:t>cs.wikipedia.org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[online].</a:t>
            </a:r>
            <a:r>
              <a:rPr lang="cs-CZ" sz="1800" dirty="0">
                <a:solidFill>
                  <a:schemeClr val="accent6">
                    <a:lumMod val="50000"/>
                  </a:schemeClr>
                </a:solidFill>
                <a:hlinkClick r:id="rId4"/>
              </a:rPr>
              <a:t> 6. 10. 2007, 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  <a:hlinkClick r:id="rId4"/>
              </a:rPr>
              <a:t>09:05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[cit.2011-11-22].File: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</a:rPr>
              <a:t>WW1 </a:t>
            </a:r>
            <a:r>
              <a:rPr lang="en-US" sz="1800" dirty="0" err="1">
                <a:solidFill>
                  <a:schemeClr val="accent6">
                    <a:lumMod val="50000"/>
                  </a:schemeClr>
                </a:solidFill>
              </a:rPr>
              <a:t>TitlePicture</a:t>
            </a:r>
            <a:r>
              <a:rPr lang="en-US" sz="1800" dirty="0">
                <a:solidFill>
                  <a:schemeClr val="accent6">
                    <a:lumMod val="50000"/>
                  </a:schemeClr>
                </a:solidFill>
              </a:rPr>
              <a:t> For Wikipedia </a:t>
            </a:r>
            <a:r>
              <a:rPr lang="en-US" sz="1800" dirty="0" smtClean="0">
                <a:solidFill>
                  <a:schemeClr val="accent6">
                    <a:lumMod val="50000"/>
                  </a:schemeClr>
                </a:solidFill>
              </a:rPr>
              <a:t>Article.jpg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.Dostupné z WWW:&lt;</a:t>
            </a:r>
            <a:r>
              <a:rPr lang="cs-CZ" sz="1800" dirty="0" err="1" smtClean="0">
                <a:solidFill>
                  <a:schemeClr val="accent6">
                    <a:lumMod val="50000"/>
                  </a:schemeClr>
                </a:solidFill>
              </a:rPr>
              <a:t>wikipedia.org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/</a:t>
            </a:r>
            <a:r>
              <a:rPr lang="cs-CZ" sz="1800" dirty="0" err="1" smtClean="0">
                <a:solidFill>
                  <a:schemeClr val="accent6">
                    <a:lumMod val="50000"/>
                  </a:schemeClr>
                </a:solidFill>
              </a:rPr>
              <a:t>wiki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/Soubor:WW1_</a:t>
            </a:r>
            <a:r>
              <a:rPr lang="cs-CZ" sz="1800" dirty="0" err="1" smtClean="0">
                <a:solidFill>
                  <a:schemeClr val="accent6">
                    <a:lumMod val="50000"/>
                  </a:schemeClr>
                </a:solidFill>
              </a:rPr>
              <a:t>TitlePicture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_</a:t>
            </a:r>
            <a:r>
              <a:rPr lang="cs-CZ" sz="1800" dirty="0" err="1" smtClean="0">
                <a:solidFill>
                  <a:schemeClr val="accent6">
                    <a:lumMod val="50000"/>
                  </a:schemeClr>
                </a:solidFill>
              </a:rPr>
              <a:t>For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_</a:t>
            </a:r>
            <a:r>
              <a:rPr lang="cs-CZ" sz="1800" dirty="0" err="1" smtClean="0">
                <a:solidFill>
                  <a:schemeClr val="accent6">
                    <a:lumMod val="50000"/>
                  </a:schemeClr>
                </a:solidFill>
              </a:rPr>
              <a:t>Wikipedia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_</a:t>
            </a:r>
            <a:r>
              <a:rPr lang="cs-CZ" sz="1800" dirty="0" err="1" smtClean="0">
                <a:solidFill>
                  <a:schemeClr val="accent6">
                    <a:lumMod val="50000"/>
                  </a:schemeClr>
                </a:solidFill>
              </a:rPr>
              <a:t>Article.jpg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&gt;.</a:t>
            </a:r>
          </a:p>
          <a:p>
            <a:r>
              <a:rPr lang="cs-CZ" sz="1800" dirty="0" err="1" smtClean="0">
                <a:solidFill>
                  <a:schemeClr val="accent6">
                    <a:lumMod val="50000"/>
                  </a:schemeClr>
                </a:solidFill>
              </a:rPr>
              <a:t>DUNNO.Http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://</a:t>
            </a:r>
            <a:r>
              <a:rPr lang="cs-CZ" sz="1800" dirty="0" err="1" smtClean="0">
                <a:solidFill>
                  <a:schemeClr val="accent6">
                    <a:lumMod val="50000"/>
                  </a:schemeClr>
                </a:solidFill>
              </a:rPr>
              <a:t>cs.wikipedia.org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[online].</a:t>
            </a:r>
            <a:r>
              <a:rPr lang="cs-CZ" sz="1800" b="1" u="sng" dirty="0">
                <a:solidFill>
                  <a:schemeClr val="accent6">
                    <a:lumMod val="50000"/>
                  </a:schemeClr>
                </a:solidFill>
                <a:hlinkClick r:id="rId5"/>
              </a:rPr>
              <a:t> </a:t>
            </a:r>
            <a:r>
              <a:rPr lang="cs-CZ" sz="1800" u="sng" dirty="0">
                <a:solidFill>
                  <a:schemeClr val="accent6">
                    <a:lumMod val="50000"/>
                  </a:schemeClr>
                </a:solidFill>
                <a:hlinkClick r:id="rId5"/>
              </a:rPr>
              <a:t>15. 12. 2008, </a:t>
            </a:r>
            <a:r>
              <a:rPr lang="cs-CZ" sz="1800" u="sng" dirty="0" smtClean="0">
                <a:solidFill>
                  <a:schemeClr val="accent6">
                    <a:lumMod val="50000"/>
                  </a:schemeClr>
                </a:solidFill>
                <a:hlinkClick r:id="rId5"/>
              </a:rPr>
              <a:t>13:14</a:t>
            </a:r>
            <a:r>
              <a:rPr lang="cs-CZ" sz="1800" u="sng" dirty="0" smtClean="0">
                <a:solidFill>
                  <a:schemeClr val="accent6">
                    <a:lumMod val="50000"/>
                  </a:schemeClr>
                </a:solidFill>
              </a:rPr>
              <a:t>[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cit.2011-11-22].File:Franzshirt.jpg.ostupné z WWW:&lt;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  <a:hlinkClick r:id="rId6"/>
              </a:rPr>
              <a:t>http://cs.wikipedia.org/wiki/Soubor:Franzshirt.jpg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&gt;.</a:t>
            </a:r>
          </a:p>
          <a:p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VOLNÉ </a:t>
            </a:r>
            <a:r>
              <a:rPr lang="cs-CZ" sz="1800" dirty="0" err="1" smtClean="0">
                <a:solidFill>
                  <a:schemeClr val="accent6">
                    <a:lumMod val="50000"/>
                  </a:schemeClr>
                </a:solidFill>
              </a:rPr>
              <a:t>DÍLO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.Http://cs.wikipedia.org[online].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  <a:hlinkClick r:id="rId5"/>
              </a:rPr>
              <a:t> 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  <a:hlinkClick r:id="rId5"/>
              </a:rPr>
              <a:t>15. 12. 2008, 13:14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[cit.2011-11-22].File:Franzshirt.jpg.Dostupné z WWW:&lt;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  <a:hlinkClick r:id="rId6"/>
              </a:rPr>
              <a:t>http://cs.wikipedia.org/wiki/Soubor:Franzshirt.jpg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&gt;.</a:t>
            </a:r>
          </a:p>
          <a:p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VOLNÉ </a:t>
            </a:r>
            <a:r>
              <a:rPr lang="cs-CZ" sz="1800" dirty="0" err="1" smtClean="0">
                <a:solidFill>
                  <a:schemeClr val="accent6">
                    <a:lumMod val="50000"/>
                  </a:schemeClr>
                </a:solidFill>
              </a:rPr>
              <a:t>DÍLO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.Http://cs.wikipedia.org[online].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  <a:hlinkClick r:id="rId7"/>
              </a:rPr>
              <a:t> 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  <a:hlinkClick r:id="rId7"/>
              </a:rPr>
              <a:t>20. 9. 2005, 00:31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[cit.2011-11-22].File:Franzferdinand.jpg.Dostupné z WWW:&lt;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  <a:hlinkClick r:id="rId8"/>
              </a:rPr>
              <a:t>http://cs.wikipedia.org/wiki/Soubor:Franzferdinand.jpg</a:t>
            </a:r>
            <a:r>
              <a:rPr lang="cs-CZ" sz="1800" dirty="0" smtClean="0"/>
              <a:t>&gt;.</a:t>
            </a:r>
          </a:p>
          <a:p>
            <a:pPr>
              <a:buNone/>
            </a:pP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endParaRPr lang="cs-CZ" sz="1800" dirty="0"/>
          </a:p>
          <a:p>
            <a:endParaRPr lang="en-US" sz="1800" dirty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75</TotalTime>
  <Words>248</Words>
  <Application>Microsoft Office PowerPoint</Application>
  <PresentationFormat>Předvádění na obrazovce (4:3)</PresentationFormat>
  <Paragraphs>32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Vrchol</vt:lpstr>
      <vt:lpstr>Prezentace</vt:lpstr>
      <vt:lpstr>Prezentace aplikace PowerPoint</vt:lpstr>
      <vt:lpstr>Anotace</vt:lpstr>
      <vt:lpstr>1.světová válka (1914 – 1918)</vt:lpstr>
      <vt:lpstr>Atentát na následníka trůnu</vt:lpstr>
      <vt:lpstr> Válka vypukla mezi: </vt:lpstr>
      <vt:lpstr>Zbraně</vt:lpstr>
      <vt:lpstr>Prezentace aplikace PowerPoint</vt:lpstr>
      <vt:lpstr>Prezentace aplikace PowerPoint</vt:lpstr>
      <vt:lpstr>Prezentace aplikace PowerPoint</vt:lpstr>
      <vt:lpstr>Konec války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55</cp:revision>
  <dcterms:created xsi:type="dcterms:W3CDTF">2012-02-11T17:43:25Z</dcterms:created>
  <dcterms:modified xsi:type="dcterms:W3CDTF">2012-05-25T10:24:59Z</dcterms:modified>
</cp:coreProperties>
</file>