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pptx" ContentType="application/vnd.openxmlformats-officedocument.presentationml.presentation"/>
  <Override PartName="/ppt/slideLayouts/slideLayout10.xml" ContentType="application/vnd.openxmlformats-officedocument.presentationml.slideLayout+xml"/>
  <Default Extension="vml" ContentType="application/vnd.openxmlformats-officedocument.vmlDrawing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sldIdLst>
    <p:sldId id="256" r:id="rId2"/>
    <p:sldId id="257" r:id="rId3"/>
    <p:sldId id="258" r:id="rId4"/>
    <p:sldId id="259" r:id="rId5"/>
    <p:sldId id="265" r:id="rId6"/>
    <p:sldId id="260" r:id="rId7"/>
    <p:sldId id="261" r:id="rId8"/>
    <p:sldId id="262" r:id="rId9"/>
    <p:sldId id="263" r:id="rId10"/>
    <p:sldId id="267" r:id="rId11"/>
    <p:sldId id="264" r:id="rId12"/>
    <p:sldId id="268" r:id="rId13"/>
    <p:sldId id="269" r:id="rId14"/>
    <p:sldId id="266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B1F1E-B200-45D0-A889-92096EE873D6}" type="datetimeFigureOut">
              <a:rPr lang="cs-CZ" smtClean="0"/>
              <a:pPr/>
              <a:t>7.10.2013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ED024-8C02-4347-9465-031F4DBAF07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B1F1E-B200-45D0-A889-92096EE873D6}" type="datetimeFigureOut">
              <a:rPr lang="cs-CZ" smtClean="0"/>
              <a:pPr/>
              <a:t>7.10.2013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ED024-8C02-4347-9465-031F4DBAF07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B1F1E-B200-45D0-A889-92096EE873D6}" type="datetimeFigureOut">
              <a:rPr lang="cs-CZ" smtClean="0"/>
              <a:pPr/>
              <a:t>7.10.2013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7A9ED024-8C02-4347-9465-031F4DBAF07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B1F1E-B200-45D0-A889-92096EE873D6}" type="datetimeFigureOut">
              <a:rPr lang="cs-CZ" smtClean="0"/>
              <a:pPr/>
              <a:t>7.10.2013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ED024-8C02-4347-9465-031F4DBAF07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B1F1E-B200-45D0-A889-92096EE873D6}" type="datetimeFigureOut">
              <a:rPr lang="cs-CZ" smtClean="0"/>
              <a:pPr/>
              <a:t>7.10.2013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ED024-8C02-4347-9465-031F4DBAF07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B1F1E-B200-45D0-A889-92096EE873D6}" type="datetimeFigureOut">
              <a:rPr lang="cs-CZ" smtClean="0"/>
              <a:pPr/>
              <a:t>7.10.2013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ED024-8C02-4347-9465-031F4DBAF07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B1F1E-B200-45D0-A889-92096EE873D6}" type="datetimeFigureOut">
              <a:rPr lang="cs-CZ" smtClean="0"/>
              <a:pPr/>
              <a:t>7.10.2013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ED024-8C02-4347-9465-031F4DBAF07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B1F1E-B200-45D0-A889-92096EE873D6}" type="datetimeFigureOut">
              <a:rPr lang="cs-CZ" smtClean="0"/>
              <a:pPr/>
              <a:t>7.10.2013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ED024-8C02-4347-9465-031F4DBAF07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Klepnutím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B1F1E-B200-45D0-A889-92096EE873D6}" type="datetimeFigureOut">
              <a:rPr lang="cs-CZ" smtClean="0"/>
              <a:pPr/>
              <a:t>7.10.2013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ED024-8C02-4347-9465-031F4DBAF07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B1F1E-B200-45D0-A889-92096EE873D6}" type="datetimeFigureOut">
              <a:rPr lang="cs-CZ" smtClean="0"/>
              <a:pPr/>
              <a:t>7.10.2013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ED024-8C02-4347-9465-031F4DBAF07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B1F1E-B200-45D0-A889-92096EE873D6}" type="datetimeFigureOut">
              <a:rPr lang="cs-CZ" smtClean="0"/>
              <a:pPr/>
              <a:t>7.10.2013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ED024-8C02-4347-9465-031F4DBAF07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FA1B1F1E-B200-45D0-A889-92096EE873D6}" type="datetimeFigureOut">
              <a:rPr lang="cs-CZ" smtClean="0"/>
              <a:pPr/>
              <a:t>7.10.2013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A9ED024-8C02-4347-9465-031F4DBAF07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Prezentace_aplikace_Microsoft_Office_PowerPoint1.ppt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Ol%C5%A1ansk%C3%A9_h%C5%99bitovy,_Rusk%C3%A1_osvobozeneck%C3%A1_arm%C3%A1da.jpg" TargetMode="External"/><Relationship Id="rId13" Type="http://schemas.openxmlformats.org/officeDocument/2006/relationships/hyperlink" Target="http://upload.wikimedia.org/wikipedia/commons/0/06/La_Panne_Belgie_1945.jpg" TargetMode="External"/><Relationship Id="rId3" Type="http://schemas.openxmlformats.org/officeDocument/2006/relationships/hyperlink" Target="http://cs.wikipedia.org/wiki/Soubor:Bundesarchiv_Bild_146-1972-039-44,_Heydrich-Attentat.jpg" TargetMode="External"/><Relationship Id="rId7" Type="http://schemas.openxmlformats.org/officeDocument/2006/relationships/hyperlink" Target="http://upload.wikimedia.org/wikipedia/commons/f/f6/Ol%C5%A1ansk%C3%A9_h%C5%99bitovy,_Rusk%C3%A1_osvobozeneck%C3%A1_arm%C3%A1da.jpg" TargetMode="External"/><Relationship Id="rId12" Type="http://schemas.openxmlformats.org/officeDocument/2006/relationships/hyperlink" Target="http://cs.wikipedia.org/wiki/Soubor:Poh%C5%99eb_Jana_Opletala.gif" TargetMode="External"/><Relationship Id="rId2" Type="http://schemas.openxmlformats.org/officeDocument/2006/relationships/hyperlink" Target="http://upload.wikimedia.org/wikipedia/commons/2/27/Bundesarchiv_Bild_146-1972-039-44,_Heydrich-Attentat.jpg" TargetMode="External"/><Relationship Id="rId16" Type="http://schemas.openxmlformats.org/officeDocument/2006/relationships/hyperlink" Target="http://commons.wikimedia.org/wiki/File:Uprchl%C3%ADci_z_B%C5%99eclavska.gif?uselang=c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User:Dezidor" TargetMode="External"/><Relationship Id="rId11" Type="http://schemas.openxmlformats.org/officeDocument/2006/relationships/hyperlink" Target="http://upload.wikimedia.org/wikipedia/commons/5/56/Poh%C5%99eb_Jana_Opletala.gif" TargetMode="External"/><Relationship Id="rId5" Type="http://schemas.openxmlformats.org/officeDocument/2006/relationships/hyperlink" Target="http://http/cs.wikipedia.org/wiki/Soubor:Bundesarchiv_Bild_146-1993-020-26A,_Lidice,_Ort_nach_Zerst%C3%B6rung.jpg" TargetMode="External"/><Relationship Id="rId15" Type="http://schemas.openxmlformats.org/officeDocument/2006/relationships/hyperlink" Target="http://upload.wikimedia.org/wikipedia/commons/a/ab/Uprchl%C3%ADci_z_B%C5%99eclavska.gif" TargetMode="External"/><Relationship Id="rId10" Type="http://schemas.openxmlformats.org/officeDocument/2006/relationships/hyperlink" Target="http://cs.wikipedia.org/wiki/Soubor:Krypta-pamatnik.jpg" TargetMode="External"/><Relationship Id="rId4" Type="http://schemas.openxmlformats.org/officeDocument/2006/relationships/hyperlink" Target="http://upload.wikimedia.org/wikipedia/commons/4/4d/Bundesarchiv_Bild_146-1993-020-26A,_Lidice,_Ort_nach_Zerst%C3%B6rung.jpg" TargetMode="External"/><Relationship Id="rId9" Type="http://schemas.openxmlformats.org/officeDocument/2006/relationships/hyperlink" Target="http://upload.wikimedia.org/wikipedia/commons/0/04/Krypta-pamatnik.jpg" TargetMode="External"/><Relationship Id="rId14" Type="http://schemas.openxmlformats.org/officeDocument/2006/relationships/hyperlink" Target="http://cs.wikipedia.org/wiki/Soubor:La_Panne_Belgie_1945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467544" y="188640"/>
          <a:ext cx="8316416" cy="6236591"/>
        </p:xfrm>
        <a:graphic>
          <a:graphicData uri="http://schemas.openxmlformats.org/presentationml/2006/ole">
            <p:oleObj spid="_x0000_s1028" name="Prezentace" r:id="rId3" imgW="3389332" imgH="2542151" progId="PowerPoint.Show.12">
              <p:embed/>
            </p:oleObj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obsahuje přehled české domácího       a zahraničního odboje během 2</a:t>
            </a:r>
            <a:r>
              <a:rPr lang="cs-CZ" dirty="0" smtClean="0"/>
              <a:t>. sv</a:t>
            </a:r>
            <a:r>
              <a:rPr lang="cs-CZ" dirty="0" smtClean="0"/>
              <a:t>. války.       Na závěr žáci plní úkoly k zamyšlení.</a:t>
            </a:r>
          </a:p>
          <a:p>
            <a:endParaRPr lang="cs-CZ" dirty="0" smtClean="0"/>
          </a:p>
          <a:p>
            <a:pPr>
              <a:buNone/>
            </a:pPr>
            <a:r>
              <a:rPr lang="cs-CZ" dirty="0" smtClean="0"/>
              <a:t>    </a:t>
            </a:r>
            <a:r>
              <a:rPr lang="cs-CZ" u="sng" dirty="0" smtClean="0"/>
              <a:t>Pilotáž: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Prezentace byla pilotována žáky 5.ročníku</a:t>
            </a:r>
            <a:r>
              <a:rPr lang="cs-CZ" dirty="0" smtClean="0"/>
              <a:t>. </a:t>
            </a:r>
            <a:r>
              <a:rPr lang="cs-CZ" dirty="0" smtClean="0"/>
              <a:t>Ú</a:t>
            </a:r>
            <a:r>
              <a:rPr lang="cs-CZ" dirty="0" smtClean="0"/>
              <a:t>koly </a:t>
            </a:r>
            <a:r>
              <a:rPr lang="cs-CZ" dirty="0" smtClean="0"/>
              <a:t>jsou zaměřeny na regionální dějiny. Prezentaci je možné doplnit vhodnými dokumentárními filmy.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Boj proti nacistům</a:t>
            </a:r>
            <a:endParaRPr lang="cs-CZ" dirty="0"/>
          </a:p>
        </p:txBody>
      </p:sp>
      <p:pic>
        <p:nvPicPr>
          <p:cNvPr id="17410" name="Picture 2" descr="Krypta-pamatnik.jpg (2000×1500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196752"/>
            <a:ext cx="7272808" cy="545460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15.3.1939- Vyhlášení Protektorátu Čechy - Morava</a:t>
            </a:r>
            <a:endParaRPr lang="cs-CZ" dirty="0"/>
          </a:p>
        </p:txBody>
      </p:sp>
      <p:pic>
        <p:nvPicPr>
          <p:cNvPr id="7172" name="Picture 4" descr="Uprchlíci_z_Břeclavska.gif (600×463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1700808"/>
            <a:ext cx="6192688" cy="47786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Rozkas_pro_Obyvatele.gif (525×800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0"/>
            <a:ext cx="4422249" cy="6738664"/>
          </a:xfrm>
          <a:prstGeom prst="rect">
            <a:avLst/>
          </a:prstGeom>
          <a:noFill/>
        </p:spPr>
      </p:pic>
      <p:pic>
        <p:nvPicPr>
          <p:cNvPr id="22532" name="Picture 4" descr="Prague_Germans_salute_Adolf_Hitler.gif (365×500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764704"/>
            <a:ext cx="3476625" cy="4762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17.11.1939 – uzavření vysokých škol</a:t>
            </a:r>
            <a:endParaRPr lang="cs-CZ" dirty="0"/>
          </a:p>
        </p:txBody>
      </p:sp>
      <p:pic>
        <p:nvPicPr>
          <p:cNvPr id="6146" name="Picture 2" descr="Pohřeb_Jana_Opletala.gif (600×398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340768"/>
            <a:ext cx="7920880" cy="525418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1942 – atentát na </a:t>
            </a:r>
            <a:r>
              <a:rPr lang="cs-CZ" dirty="0" err="1" smtClean="0"/>
              <a:t>Heydricha</a:t>
            </a:r>
            <a:endParaRPr lang="cs-CZ" dirty="0"/>
          </a:p>
        </p:txBody>
      </p:sp>
      <p:pic>
        <p:nvPicPr>
          <p:cNvPr id="5122" name="Picture 2" descr="Bundesarchiv_Bild_146-1972-039-44,_Heydrich-Attentat.jpg (800×510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340768"/>
            <a:ext cx="8019713" cy="51125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1942- vypálení Lidic, Ležák</a:t>
            </a:r>
            <a:endParaRPr lang="cs-CZ" dirty="0"/>
          </a:p>
        </p:txBody>
      </p:sp>
      <p:pic>
        <p:nvPicPr>
          <p:cNvPr id="4098" name="Picture 2" descr="Bundesarchiv_Bild_146-1993-020-26A,_Lidice,_Ort_nach_Zerstörung.jpg (800×584)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1340768"/>
            <a:ext cx="7132423" cy="520666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Zahraniční odboj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Anglie, Francie</a:t>
            </a:r>
          </a:p>
          <a:p>
            <a:r>
              <a:rPr lang="cs-CZ" dirty="0" smtClean="0"/>
              <a:t>SSSR</a:t>
            </a:r>
            <a:endParaRPr lang="cs-CZ" dirty="0"/>
          </a:p>
        </p:txBody>
      </p:sp>
      <p:pic>
        <p:nvPicPr>
          <p:cNvPr id="3074" name="Picture 2" descr="Olšanské_hřbitovy,_Ruská_osvobozenecká_armáda.jpg (864×1152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1268760"/>
            <a:ext cx="3942437" cy="52565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La_Panne_Belgie_1945.jpg (1523×972)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76672"/>
            <a:ext cx="9139014" cy="58326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Domácí odboj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204864"/>
            <a:ext cx="8147248" cy="3921299"/>
          </a:xfrm>
        </p:spPr>
        <p:txBody>
          <a:bodyPr/>
          <a:lstStyle/>
          <a:p>
            <a:r>
              <a:rPr lang="cs-CZ" dirty="0" smtClean="0"/>
              <a:t>Květen 1945 povstání v Přerově a Praze</a:t>
            </a:r>
          </a:p>
          <a:p>
            <a:r>
              <a:rPr lang="cs-CZ" dirty="0" smtClean="0"/>
              <a:t>Partyzánský odboj</a:t>
            </a:r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Úkoly na závěr: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Kdy bylo vaše město, vesnice osvobozeny?</a:t>
            </a:r>
          </a:p>
          <a:p>
            <a:r>
              <a:rPr lang="cs-CZ" dirty="0" smtClean="0"/>
              <a:t>Jaké armády se podílely na osvobození vašeho města?</a:t>
            </a:r>
          </a:p>
          <a:p>
            <a:r>
              <a:rPr lang="cs-CZ" dirty="0" smtClean="0"/>
              <a:t>Máte ve městě nějaké pomníky z 2</a:t>
            </a:r>
            <a:r>
              <a:rPr lang="cs-CZ" dirty="0" smtClean="0"/>
              <a:t>. sv</a:t>
            </a:r>
            <a:r>
              <a:rPr lang="cs-CZ" dirty="0" smtClean="0"/>
              <a:t>. války?</a:t>
            </a:r>
          </a:p>
          <a:p>
            <a:r>
              <a:rPr lang="cs-CZ" dirty="0" smtClean="0"/>
              <a:t>Jaká významná osoba je spojována s vaším městem?</a:t>
            </a:r>
          </a:p>
          <a:p>
            <a:r>
              <a:rPr lang="cs-CZ" dirty="0" smtClean="0"/>
              <a:t>Existovaly v blízkosti vašeho města nějaké partyzánské oddíly?</a:t>
            </a:r>
            <a:endParaRPr lang="cs-CZ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Kroměříž byla osvobozena 5.5.1945 Rumunskou armádou</a:t>
            </a:r>
          </a:p>
          <a:p>
            <a:r>
              <a:rPr lang="cs-CZ" dirty="0" smtClean="0"/>
              <a:t>Ludvík Svoboda – sloužil v Žižkových kasárnách před válkou, je zde i pochován společně se svým </a:t>
            </a:r>
            <a:r>
              <a:rPr lang="cs-CZ" dirty="0" smtClean="0"/>
              <a:t>synem (</a:t>
            </a:r>
            <a:r>
              <a:rPr lang="cs-CZ" dirty="0" smtClean="0"/>
              <a:t>bývalý prezident Československa). Nachází se zde i pamětní deska na domě, kde žil.</a:t>
            </a:r>
          </a:p>
          <a:p>
            <a:r>
              <a:rPr lang="cs-CZ" dirty="0" smtClean="0"/>
              <a:t>V Hostýnských vrších partyzánská oddíl OLGA</a:t>
            </a:r>
            <a:endParaRPr lang="cs-CZ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184616"/>
          </a:xfrm>
        </p:spPr>
        <p:txBody>
          <a:bodyPr>
            <a:noAutofit/>
          </a:bodyPr>
          <a:lstStyle/>
          <a:p>
            <a:r>
              <a:rPr lang="de-DE" sz="1300" dirty="0"/>
              <a:t>Bundesarchiv, Bild 146-1972-039-44 / </a:t>
            </a:r>
            <a:r>
              <a:rPr lang="de-DE" sz="1300" dirty="0" err="1"/>
              <a:t>neznámý</a:t>
            </a:r>
            <a:r>
              <a:rPr lang="de-DE" sz="1300" dirty="0"/>
              <a:t> / </a:t>
            </a:r>
            <a:r>
              <a:rPr lang="de-DE" sz="1300" dirty="0" smtClean="0"/>
              <a:t>CC-BY-SA</a:t>
            </a:r>
            <a:r>
              <a:rPr lang="cs-CZ" sz="1300" dirty="0" smtClean="0"/>
              <a:t>.Http://cs.wikipedia.org[online</a:t>
            </a:r>
            <a:r>
              <a:rPr lang="cs-CZ" sz="1300" b="1" dirty="0" smtClean="0"/>
              <a:t>].</a:t>
            </a:r>
            <a:r>
              <a:rPr lang="cs-CZ" sz="1300" b="1" dirty="0">
                <a:hlinkClick r:id="rId2"/>
              </a:rPr>
              <a:t> </a:t>
            </a:r>
            <a:r>
              <a:rPr lang="cs-CZ" sz="1300" dirty="0">
                <a:hlinkClick r:id="rId2"/>
              </a:rPr>
              <a:t>27. 5. 2009, </a:t>
            </a:r>
            <a:r>
              <a:rPr lang="cs-CZ" sz="1300" dirty="0" smtClean="0">
                <a:hlinkClick r:id="rId2"/>
              </a:rPr>
              <a:t>19:27</a:t>
            </a:r>
            <a:r>
              <a:rPr lang="cs-CZ" sz="1300" dirty="0" smtClean="0"/>
              <a:t>[cit.2011-12-15].File:</a:t>
            </a:r>
            <a:r>
              <a:rPr lang="cs-CZ" sz="1300" dirty="0"/>
              <a:t>Bundesarchiv </a:t>
            </a:r>
            <a:r>
              <a:rPr lang="cs-CZ" sz="1300" dirty="0" err="1"/>
              <a:t>Bild</a:t>
            </a:r>
            <a:r>
              <a:rPr lang="cs-CZ" sz="1300" dirty="0"/>
              <a:t> 146-1972-039-44, </a:t>
            </a:r>
            <a:r>
              <a:rPr lang="cs-CZ" sz="1300" dirty="0" err="1" smtClean="0"/>
              <a:t>Heydrich</a:t>
            </a:r>
            <a:r>
              <a:rPr lang="cs-CZ" sz="1300" dirty="0" smtClean="0"/>
              <a:t>-</a:t>
            </a:r>
            <a:r>
              <a:rPr lang="cs-CZ" sz="1300" dirty="0" err="1" smtClean="0"/>
              <a:t>Attentat.jpg.Dostupné</a:t>
            </a:r>
            <a:r>
              <a:rPr lang="cs-CZ" sz="1300" dirty="0" smtClean="0"/>
              <a:t> z WWW:</a:t>
            </a:r>
            <a:r>
              <a:rPr lang="cs-CZ" sz="1300" dirty="0" smtClean="0">
                <a:hlinkClick r:id="rId3"/>
              </a:rPr>
              <a:t>http://</a:t>
            </a:r>
            <a:r>
              <a:rPr lang="cs-CZ" sz="1300" dirty="0" err="1" smtClean="0">
                <a:hlinkClick r:id="rId3"/>
              </a:rPr>
              <a:t>cs.wikipedia.org</a:t>
            </a:r>
            <a:r>
              <a:rPr lang="cs-CZ" sz="1300" dirty="0" smtClean="0">
                <a:hlinkClick r:id="rId3"/>
              </a:rPr>
              <a:t>/</a:t>
            </a:r>
            <a:r>
              <a:rPr lang="cs-CZ" sz="1300" dirty="0" err="1" smtClean="0">
                <a:hlinkClick r:id="rId3"/>
              </a:rPr>
              <a:t>wiki</a:t>
            </a:r>
            <a:r>
              <a:rPr lang="cs-CZ" sz="1300" dirty="0" smtClean="0">
                <a:hlinkClick r:id="rId3"/>
              </a:rPr>
              <a:t>/Soubor:</a:t>
            </a:r>
            <a:r>
              <a:rPr lang="cs-CZ" sz="1300" dirty="0" err="1" smtClean="0">
                <a:hlinkClick r:id="rId3"/>
              </a:rPr>
              <a:t>Bundesarchiv</a:t>
            </a:r>
            <a:r>
              <a:rPr lang="cs-CZ" sz="1300" dirty="0" smtClean="0">
                <a:hlinkClick r:id="rId3"/>
              </a:rPr>
              <a:t>_</a:t>
            </a:r>
            <a:r>
              <a:rPr lang="cs-CZ" sz="1300" dirty="0" err="1" smtClean="0">
                <a:hlinkClick r:id="rId3"/>
              </a:rPr>
              <a:t>Bild</a:t>
            </a:r>
            <a:r>
              <a:rPr lang="cs-CZ" sz="1300" dirty="0" smtClean="0">
                <a:hlinkClick r:id="rId3"/>
              </a:rPr>
              <a:t>_146-1972-039-44,_</a:t>
            </a:r>
            <a:r>
              <a:rPr lang="cs-CZ" sz="1300" dirty="0" err="1" smtClean="0">
                <a:hlinkClick r:id="rId3"/>
              </a:rPr>
              <a:t>Heydrich</a:t>
            </a:r>
            <a:r>
              <a:rPr lang="cs-CZ" sz="1300" dirty="0" smtClean="0">
                <a:hlinkClick r:id="rId3"/>
              </a:rPr>
              <a:t>-</a:t>
            </a:r>
            <a:r>
              <a:rPr lang="cs-CZ" sz="1300" dirty="0" err="1" smtClean="0">
                <a:hlinkClick r:id="rId3"/>
              </a:rPr>
              <a:t>Attentat.jpg</a:t>
            </a:r>
            <a:r>
              <a:rPr lang="cs-CZ" sz="1300" dirty="0" smtClean="0"/>
              <a:t>&gt;.</a:t>
            </a:r>
            <a:endParaRPr lang="cs-CZ" sz="1300" dirty="0"/>
          </a:p>
          <a:p>
            <a:r>
              <a:rPr lang="cs-CZ" sz="1300" dirty="0" err="1"/>
              <a:t>Bundesarchiv</a:t>
            </a:r>
            <a:r>
              <a:rPr lang="cs-CZ" sz="1300" dirty="0"/>
              <a:t>, </a:t>
            </a:r>
            <a:r>
              <a:rPr lang="cs-CZ" sz="1300" dirty="0" err="1"/>
              <a:t>Bild</a:t>
            </a:r>
            <a:r>
              <a:rPr lang="cs-CZ" sz="1300" dirty="0"/>
              <a:t> 146-1993-020-26A / neznámý / </a:t>
            </a:r>
            <a:r>
              <a:rPr lang="cs-CZ" sz="1300" dirty="0" smtClean="0"/>
              <a:t>CC-BY-</a:t>
            </a:r>
            <a:r>
              <a:rPr lang="cs-CZ" sz="1300" dirty="0" err="1" smtClean="0"/>
              <a:t>SA.Http</a:t>
            </a:r>
            <a:r>
              <a:rPr lang="cs-CZ" sz="1300" dirty="0" smtClean="0"/>
              <a:t>://</a:t>
            </a:r>
            <a:r>
              <a:rPr lang="cs-CZ" sz="1300" dirty="0" err="1" smtClean="0"/>
              <a:t>cs.wikipedia.org</a:t>
            </a:r>
            <a:r>
              <a:rPr lang="cs-CZ" sz="1300" dirty="0" smtClean="0"/>
              <a:t>[online].</a:t>
            </a:r>
            <a:r>
              <a:rPr lang="cs-CZ" sz="1300" dirty="0">
                <a:hlinkClick r:id="rId4"/>
              </a:rPr>
              <a:t> </a:t>
            </a:r>
            <a:br>
              <a:rPr lang="cs-CZ" sz="1300" dirty="0">
                <a:hlinkClick r:id="rId4"/>
              </a:rPr>
            </a:br>
            <a:r>
              <a:rPr lang="cs-CZ" sz="1300" dirty="0">
                <a:hlinkClick r:id="rId4"/>
              </a:rPr>
              <a:t>26. 9. 2009, </a:t>
            </a:r>
            <a:r>
              <a:rPr lang="cs-CZ" sz="1300" dirty="0" smtClean="0">
                <a:hlinkClick r:id="rId4"/>
              </a:rPr>
              <a:t>20:09</a:t>
            </a:r>
            <a:r>
              <a:rPr lang="cs-CZ" sz="1300" dirty="0" smtClean="0"/>
              <a:t>[cit.2011-12-15].File:</a:t>
            </a:r>
            <a:r>
              <a:rPr lang="de-DE" sz="1300" dirty="0"/>
              <a:t>Bundesarchiv Bild 146-1993-020-26A, </a:t>
            </a:r>
            <a:r>
              <a:rPr lang="de-DE" sz="1300" dirty="0" err="1"/>
              <a:t>Lidice</a:t>
            </a:r>
            <a:r>
              <a:rPr lang="de-DE" sz="1300" dirty="0"/>
              <a:t>, Ort nach </a:t>
            </a:r>
            <a:r>
              <a:rPr lang="de-DE" sz="1300" dirty="0" smtClean="0"/>
              <a:t>Zerstörung.jpg</a:t>
            </a:r>
            <a:r>
              <a:rPr lang="cs-CZ" sz="1300" dirty="0" smtClean="0"/>
              <a:t>.Dostupné z WWW:</a:t>
            </a:r>
            <a:r>
              <a:rPr lang="cs-CZ" sz="1300" dirty="0" smtClean="0">
                <a:hlinkClick r:id="rId5"/>
              </a:rPr>
              <a:t>http://http://</a:t>
            </a:r>
            <a:r>
              <a:rPr lang="cs-CZ" sz="1300" dirty="0" err="1" smtClean="0">
                <a:hlinkClick r:id="rId5"/>
              </a:rPr>
              <a:t>cs.wikipedia.org</a:t>
            </a:r>
            <a:r>
              <a:rPr lang="cs-CZ" sz="1300" dirty="0" smtClean="0">
                <a:hlinkClick r:id="rId5"/>
              </a:rPr>
              <a:t>/</a:t>
            </a:r>
            <a:r>
              <a:rPr lang="cs-CZ" sz="1300" dirty="0" err="1" smtClean="0">
                <a:hlinkClick r:id="rId5"/>
              </a:rPr>
              <a:t>wiki</a:t>
            </a:r>
            <a:r>
              <a:rPr lang="cs-CZ" sz="1300" dirty="0" smtClean="0">
                <a:hlinkClick r:id="rId5"/>
              </a:rPr>
              <a:t>/Soubor:</a:t>
            </a:r>
            <a:r>
              <a:rPr lang="cs-CZ" sz="1300" dirty="0" err="1" smtClean="0">
                <a:hlinkClick r:id="rId5"/>
              </a:rPr>
              <a:t>Bundesarchiv</a:t>
            </a:r>
            <a:r>
              <a:rPr lang="cs-CZ" sz="1300" dirty="0" smtClean="0">
                <a:hlinkClick r:id="rId5"/>
              </a:rPr>
              <a:t>_</a:t>
            </a:r>
            <a:r>
              <a:rPr lang="cs-CZ" sz="1300" dirty="0" err="1" smtClean="0">
                <a:hlinkClick r:id="rId5"/>
              </a:rPr>
              <a:t>Bild</a:t>
            </a:r>
            <a:r>
              <a:rPr lang="cs-CZ" sz="1300" dirty="0" smtClean="0">
                <a:hlinkClick r:id="rId5"/>
              </a:rPr>
              <a:t>_146-1993-020-26A,_Lidice,_Ort_nach_</a:t>
            </a:r>
            <a:r>
              <a:rPr lang="cs-CZ" sz="1300" dirty="0" err="1" smtClean="0">
                <a:hlinkClick r:id="rId5"/>
              </a:rPr>
              <a:t>Zerst</a:t>
            </a:r>
            <a:r>
              <a:rPr lang="cs-CZ" sz="1300" dirty="0" smtClean="0">
                <a:hlinkClick r:id="rId5"/>
              </a:rPr>
              <a:t>%C3%B6rung.jpg</a:t>
            </a:r>
            <a:r>
              <a:rPr lang="cs-CZ" sz="1300" dirty="0" smtClean="0"/>
              <a:t>&gt;.</a:t>
            </a:r>
            <a:endParaRPr lang="de-DE" sz="1300" dirty="0"/>
          </a:p>
          <a:p>
            <a:r>
              <a:rPr lang="cs-CZ" sz="1300" dirty="0" err="1" smtClean="0">
                <a:hlinkClick r:id="rId6" tooltip="cs:User:Dezidor"/>
              </a:rPr>
              <a:t>Dezidor</a:t>
            </a:r>
            <a:r>
              <a:rPr lang="cs-CZ" sz="1300" dirty="0" err="1" smtClean="0"/>
              <a:t>.Http</a:t>
            </a:r>
            <a:r>
              <a:rPr lang="cs-CZ" sz="1300" dirty="0" smtClean="0"/>
              <a:t>://</a:t>
            </a:r>
            <a:r>
              <a:rPr lang="cs-CZ" sz="1300" dirty="0" err="1" smtClean="0"/>
              <a:t>cs.wikipedia.org</a:t>
            </a:r>
            <a:r>
              <a:rPr lang="cs-CZ" sz="1300" dirty="0" smtClean="0"/>
              <a:t>[online</a:t>
            </a:r>
            <a:r>
              <a:rPr lang="cs-CZ" sz="1300" b="1" dirty="0" smtClean="0"/>
              <a:t>].</a:t>
            </a:r>
            <a:r>
              <a:rPr lang="cs-CZ" sz="1300" b="1" u="sng" dirty="0">
                <a:hlinkClick r:id="rId7"/>
              </a:rPr>
              <a:t> </a:t>
            </a:r>
            <a:r>
              <a:rPr lang="cs-CZ" sz="1300" dirty="0">
                <a:hlinkClick r:id="rId7"/>
              </a:rPr>
              <a:t>8. 4. 2007, </a:t>
            </a:r>
            <a:r>
              <a:rPr lang="cs-CZ" sz="1300" dirty="0" smtClean="0">
                <a:hlinkClick r:id="rId7"/>
              </a:rPr>
              <a:t>13:23</a:t>
            </a:r>
            <a:r>
              <a:rPr lang="cs-CZ" sz="1300" dirty="0" smtClean="0"/>
              <a:t>[cit.2011-12-15].File:</a:t>
            </a:r>
            <a:r>
              <a:rPr lang="cs-CZ" sz="1300" dirty="0"/>
              <a:t>Olšanské hřbitovy, Ruská osvobozenecká </a:t>
            </a:r>
            <a:r>
              <a:rPr lang="cs-CZ" sz="1300" dirty="0" smtClean="0"/>
              <a:t>armáda.</a:t>
            </a:r>
            <a:r>
              <a:rPr lang="cs-CZ" sz="1300" dirty="0" err="1" smtClean="0"/>
              <a:t>jpg.Dostupné</a:t>
            </a:r>
            <a:r>
              <a:rPr lang="cs-CZ" sz="1300" dirty="0" smtClean="0"/>
              <a:t> z WWW:</a:t>
            </a:r>
            <a:r>
              <a:rPr lang="cs-CZ" sz="1300" dirty="0" smtClean="0">
                <a:hlinkClick r:id="rId8"/>
              </a:rPr>
              <a:t>http://</a:t>
            </a:r>
            <a:r>
              <a:rPr lang="cs-CZ" sz="1300" dirty="0" err="1" smtClean="0">
                <a:hlinkClick r:id="rId8"/>
              </a:rPr>
              <a:t>cs.wikipedia.org</a:t>
            </a:r>
            <a:r>
              <a:rPr lang="cs-CZ" sz="1300" dirty="0" smtClean="0">
                <a:hlinkClick r:id="rId8"/>
              </a:rPr>
              <a:t>/</a:t>
            </a:r>
            <a:r>
              <a:rPr lang="cs-CZ" sz="1300" dirty="0" err="1" smtClean="0">
                <a:hlinkClick r:id="rId8"/>
              </a:rPr>
              <a:t>wiki</a:t>
            </a:r>
            <a:r>
              <a:rPr lang="cs-CZ" sz="1300" dirty="0" smtClean="0">
                <a:hlinkClick r:id="rId8"/>
              </a:rPr>
              <a:t>/Soubor:Ol%C5%A1ansk%C3%A9_h%C5%99bitovy,_</a:t>
            </a:r>
            <a:r>
              <a:rPr lang="cs-CZ" sz="1300" dirty="0" err="1" smtClean="0">
                <a:hlinkClick r:id="rId8"/>
              </a:rPr>
              <a:t>Rusk</a:t>
            </a:r>
            <a:r>
              <a:rPr lang="cs-CZ" sz="1300" dirty="0" smtClean="0">
                <a:hlinkClick r:id="rId8"/>
              </a:rPr>
              <a:t>%C3%A1_</a:t>
            </a:r>
            <a:r>
              <a:rPr lang="cs-CZ" sz="1300" dirty="0" err="1" smtClean="0">
                <a:hlinkClick r:id="rId8"/>
              </a:rPr>
              <a:t>osvobozeneck</a:t>
            </a:r>
            <a:r>
              <a:rPr lang="cs-CZ" sz="1300" dirty="0" smtClean="0">
                <a:hlinkClick r:id="rId8"/>
              </a:rPr>
              <a:t>%C3%A1_</a:t>
            </a:r>
            <a:r>
              <a:rPr lang="cs-CZ" sz="1300" dirty="0" err="1" smtClean="0">
                <a:hlinkClick r:id="rId8"/>
              </a:rPr>
              <a:t>arm</a:t>
            </a:r>
            <a:r>
              <a:rPr lang="cs-CZ" sz="1300" dirty="0" smtClean="0">
                <a:hlinkClick r:id="rId8"/>
              </a:rPr>
              <a:t>%C3%A1da.jpg</a:t>
            </a:r>
            <a:r>
              <a:rPr lang="cs-CZ" sz="1300" dirty="0" smtClean="0"/>
              <a:t>&gt;.</a:t>
            </a:r>
            <a:endParaRPr lang="cs-CZ" sz="1300" dirty="0"/>
          </a:p>
          <a:p>
            <a:r>
              <a:rPr lang="cs-CZ" sz="1300" dirty="0" smtClean="0"/>
              <a:t>GROH,</a:t>
            </a:r>
            <a:r>
              <a:rPr lang="cs-CZ" sz="1300" dirty="0" err="1" smtClean="0"/>
              <a:t>Honza</a:t>
            </a:r>
            <a:r>
              <a:rPr lang="cs-CZ" sz="1300" dirty="0" smtClean="0"/>
              <a:t>.Http://cs.wikipedia.org[online].</a:t>
            </a:r>
            <a:r>
              <a:rPr lang="cs-CZ" sz="1300" b="1" u="sng" dirty="0">
                <a:hlinkClick r:id="rId9"/>
              </a:rPr>
              <a:t> </a:t>
            </a:r>
            <a:r>
              <a:rPr lang="cs-CZ" sz="1300" u="sng" dirty="0">
                <a:hlinkClick r:id="rId9"/>
              </a:rPr>
              <a:t>7. 5. 2008, </a:t>
            </a:r>
            <a:r>
              <a:rPr lang="cs-CZ" sz="1300" dirty="0" smtClean="0">
                <a:hlinkClick r:id="rId9"/>
              </a:rPr>
              <a:t>17:05</a:t>
            </a:r>
            <a:r>
              <a:rPr lang="cs-CZ" sz="1300" dirty="0" smtClean="0"/>
              <a:t>[cit.2011-12-15].File:Krypta-pamatnik.jpg.Dostupné z WWW:&lt;</a:t>
            </a:r>
            <a:r>
              <a:rPr lang="cs-CZ" sz="1300" dirty="0" smtClean="0">
                <a:hlinkClick r:id="rId10"/>
              </a:rPr>
              <a:t>http://cs.wikipedia.org/wiki/Soubor:Krypta-pamatnik.jpg</a:t>
            </a:r>
            <a:r>
              <a:rPr lang="cs-CZ" sz="1300" dirty="0" smtClean="0"/>
              <a:t>&gt;.</a:t>
            </a:r>
            <a:endParaRPr lang="cs-CZ" sz="1300" dirty="0"/>
          </a:p>
          <a:p>
            <a:r>
              <a:rPr lang="cs-CZ" sz="1300" dirty="0" smtClean="0"/>
              <a:t>VOLNÉ </a:t>
            </a:r>
            <a:r>
              <a:rPr lang="cs-CZ" sz="1300" dirty="0" err="1" smtClean="0"/>
              <a:t>DÍLO</a:t>
            </a:r>
            <a:r>
              <a:rPr lang="cs-CZ" sz="1300" dirty="0" smtClean="0"/>
              <a:t>.Http://cs.wikipedia.org[online].</a:t>
            </a:r>
            <a:r>
              <a:rPr lang="cs-CZ" sz="1300" b="1" dirty="0" smtClean="0">
                <a:hlinkClick r:id="rId11"/>
              </a:rPr>
              <a:t> </a:t>
            </a:r>
            <a:r>
              <a:rPr lang="cs-CZ" sz="1300" dirty="0" smtClean="0">
                <a:hlinkClick r:id="rId11"/>
              </a:rPr>
              <a:t>25. 11. 2011, 16:19</a:t>
            </a:r>
            <a:r>
              <a:rPr lang="cs-CZ" sz="1300" dirty="0" smtClean="0"/>
              <a:t>[cit.2011-12-15g.File:Pohřeb Jana </a:t>
            </a:r>
            <a:r>
              <a:rPr lang="cs-CZ" sz="1300" dirty="0" err="1" smtClean="0"/>
              <a:t>Opletala</a:t>
            </a:r>
            <a:r>
              <a:rPr lang="cs-CZ" sz="1300" dirty="0" smtClean="0"/>
              <a:t>.</a:t>
            </a:r>
            <a:r>
              <a:rPr lang="cs-CZ" sz="1300" dirty="0" err="1" smtClean="0"/>
              <a:t>gif.Dostupné</a:t>
            </a:r>
            <a:r>
              <a:rPr lang="cs-CZ" sz="1300" dirty="0" smtClean="0"/>
              <a:t> z WWW:&lt;</a:t>
            </a:r>
            <a:r>
              <a:rPr lang="cs-CZ" sz="1300" dirty="0" smtClean="0">
                <a:hlinkClick r:id="rId12"/>
              </a:rPr>
              <a:t>http://cs.wikipedia.org/wiki/Soubor:Poh%C5%99eb_Jana_Opletala.gif</a:t>
            </a:r>
            <a:r>
              <a:rPr lang="cs-CZ" sz="1300" dirty="0" smtClean="0"/>
              <a:t>&gt;.</a:t>
            </a:r>
          </a:p>
          <a:p>
            <a:r>
              <a:rPr lang="cs-CZ" sz="1300" dirty="0" smtClean="0"/>
              <a:t>VOLNË </a:t>
            </a:r>
            <a:r>
              <a:rPr lang="cs-CZ" sz="1300" dirty="0" err="1" smtClean="0"/>
              <a:t>DÍLO</a:t>
            </a:r>
            <a:r>
              <a:rPr lang="cs-CZ" sz="1300" dirty="0" smtClean="0"/>
              <a:t>.Http://cs.wikipedia.org[online].</a:t>
            </a:r>
            <a:r>
              <a:rPr lang="cs-CZ" sz="1300" b="1" dirty="0" smtClean="0">
                <a:hlinkClick r:id="rId13"/>
              </a:rPr>
              <a:t> </a:t>
            </a:r>
            <a:r>
              <a:rPr lang="cs-CZ" sz="1300" dirty="0" smtClean="0">
                <a:hlinkClick r:id="rId13"/>
              </a:rPr>
              <a:t>28. 10. 2008, 14:12</a:t>
            </a:r>
            <a:r>
              <a:rPr lang="cs-CZ" sz="1300" dirty="0" smtClean="0"/>
              <a:t>[cit.2011-12-15].File:La </a:t>
            </a:r>
            <a:r>
              <a:rPr lang="cs-CZ" sz="1300" dirty="0" err="1" smtClean="0"/>
              <a:t>Panne</a:t>
            </a:r>
            <a:r>
              <a:rPr lang="cs-CZ" sz="1300" dirty="0" smtClean="0"/>
              <a:t> Belgie 1945.jpg</a:t>
            </a:r>
          </a:p>
          <a:p>
            <a:r>
              <a:rPr lang="cs-CZ" sz="1300" dirty="0" smtClean="0"/>
              <a:t>.Dostupné z WWW:&lt;</a:t>
            </a:r>
            <a:r>
              <a:rPr lang="cs-CZ" sz="1300" dirty="0" smtClean="0">
                <a:hlinkClick r:id="rId14"/>
              </a:rPr>
              <a:t>http://cs.wikipedia.org/wiki/Soubor:La_Panne_Belgie_1945.jpg</a:t>
            </a:r>
            <a:r>
              <a:rPr lang="cs-CZ" sz="1300" dirty="0" smtClean="0"/>
              <a:t>&gt;.</a:t>
            </a:r>
          </a:p>
          <a:p>
            <a:r>
              <a:rPr lang="cs-CZ" sz="1300" dirty="0" smtClean="0"/>
              <a:t>VOLNÉ </a:t>
            </a:r>
            <a:r>
              <a:rPr lang="cs-CZ" sz="1300" dirty="0" err="1" smtClean="0"/>
              <a:t>DÍLO</a:t>
            </a:r>
            <a:r>
              <a:rPr lang="cs-CZ" sz="1300" dirty="0" smtClean="0"/>
              <a:t>.Http://ccommonswikipedia.org[online].</a:t>
            </a:r>
            <a:r>
              <a:rPr lang="cs-CZ" sz="1300" b="1" dirty="0" smtClean="0">
                <a:hlinkClick r:id="rId15"/>
              </a:rPr>
              <a:t> 25. 2. 2009, </a:t>
            </a:r>
            <a:r>
              <a:rPr lang="cs-CZ" sz="1300" dirty="0" smtClean="0">
                <a:hlinkClick r:id="rId15"/>
              </a:rPr>
              <a:t>19:19</a:t>
            </a:r>
            <a:r>
              <a:rPr lang="cs-CZ" sz="1300" dirty="0" smtClean="0"/>
              <a:t>[cit.2011-12-15].File:Uprchlíci z </a:t>
            </a:r>
            <a:r>
              <a:rPr lang="cs-CZ" sz="1300" dirty="0" err="1" smtClean="0"/>
              <a:t>Břeclavska.gif.Dostupné</a:t>
            </a:r>
            <a:r>
              <a:rPr lang="cs-CZ" sz="1300" dirty="0" smtClean="0"/>
              <a:t> z WWW:&lt;</a:t>
            </a:r>
            <a:r>
              <a:rPr lang="cs-CZ" sz="1300" dirty="0" smtClean="0">
                <a:hlinkClick r:id="rId16"/>
              </a:rPr>
              <a:t>http://commons.wikimedia.org/wiki/File:Uprchl%C3%ADci_z_B%C5%99eclavska.gif?uselang=cs</a:t>
            </a:r>
            <a:r>
              <a:rPr lang="cs-CZ" sz="1300" dirty="0" smtClean="0"/>
              <a:t>&gt;.</a:t>
            </a:r>
          </a:p>
          <a:p>
            <a:pPr>
              <a:buNone/>
            </a:pPr>
            <a:r>
              <a:rPr lang="cs-CZ" sz="1400" dirty="0" smtClean="0"/>
              <a:t/>
            </a:r>
            <a:br>
              <a:rPr lang="cs-CZ" sz="1400" dirty="0" smtClean="0"/>
            </a:br>
            <a:r>
              <a:rPr lang="cs-CZ" sz="1400" b="1" dirty="0" smtClean="0"/>
              <a:t/>
            </a:r>
            <a:br>
              <a:rPr lang="cs-CZ" sz="1400" b="1" dirty="0" smtClean="0"/>
            </a:br>
            <a:r>
              <a:rPr lang="cs-CZ" sz="1400" dirty="0" smtClean="0"/>
              <a:t/>
            </a:r>
            <a:br>
              <a:rPr lang="cs-CZ" sz="1400" dirty="0" smtClean="0"/>
            </a:br>
            <a:r>
              <a:rPr lang="cs-CZ" sz="1400" dirty="0"/>
              <a:t/>
            </a:r>
            <a:br>
              <a:rPr lang="cs-CZ" sz="1400" dirty="0"/>
            </a:br>
            <a:r>
              <a:rPr lang="de-DE" sz="1400" dirty="0"/>
              <a:t/>
            </a:r>
            <a:br>
              <a:rPr lang="de-DE" sz="1400" dirty="0"/>
            </a:br>
            <a:r>
              <a:rPr lang="cs-CZ" sz="1400" dirty="0"/>
              <a:t/>
            </a:r>
            <a:br>
              <a:rPr lang="cs-CZ" sz="1400" dirty="0"/>
            </a:br>
            <a:endParaRPr lang="cs-CZ" sz="14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rchol">
  <a:themeElements>
    <a:clrScheme name="Vrchol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132</TotalTime>
  <Words>234</Words>
  <Application>Microsoft Office PowerPoint</Application>
  <PresentationFormat>Předvádění na obrazovce (4:3)</PresentationFormat>
  <Paragraphs>36</Paragraphs>
  <Slides>14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6" baseType="lpstr">
      <vt:lpstr>Vrchol</vt:lpstr>
      <vt:lpstr>Prezentace</vt:lpstr>
      <vt:lpstr>Snímek 1</vt:lpstr>
      <vt:lpstr>Anotace</vt:lpstr>
      <vt:lpstr>Boj proti nacistům</vt:lpstr>
      <vt:lpstr>15.3.1939- Vyhlášení Protektorátu Čechy - Morava</vt:lpstr>
      <vt:lpstr>Snímek 5</vt:lpstr>
      <vt:lpstr>17.11.1939 – uzavření vysokých škol</vt:lpstr>
      <vt:lpstr>1942 – atentát na Heydricha</vt:lpstr>
      <vt:lpstr>1942- vypálení Lidic, Ležák</vt:lpstr>
      <vt:lpstr>Zahraniční odboj</vt:lpstr>
      <vt:lpstr>Snímek 10</vt:lpstr>
      <vt:lpstr>Domácí odboj</vt:lpstr>
      <vt:lpstr>Úkoly na závěr:</vt:lpstr>
      <vt:lpstr>Řešení:</vt:lpstr>
      <vt:lpstr>Citace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Rudolf Mlýnek</dc:creator>
  <cp:lastModifiedBy>Dum</cp:lastModifiedBy>
  <cp:revision>70</cp:revision>
  <dcterms:created xsi:type="dcterms:W3CDTF">2012-05-08T12:45:28Z</dcterms:created>
  <dcterms:modified xsi:type="dcterms:W3CDTF">2013-10-07T12:21:56Z</dcterms:modified>
</cp:coreProperties>
</file>