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86A00A-FD02-4600-888C-C40F6EEB2F5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38EE1D-A647-4A73-9219-8368D718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elsinki_demonstration_against_the_invasion_of_Czechoslovakia_in_1968.jpg" TargetMode="External"/><Relationship Id="rId7" Type="http://schemas.openxmlformats.org/officeDocument/2006/relationships/hyperlink" Target="http://cs.wikipedia.org/wiki/Soubor:Prague_November89_-_Wenceslas_Monument.jpg" TargetMode="External"/><Relationship Id="rId2" Type="http://schemas.openxmlformats.org/officeDocument/2006/relationships/hyperlink" Target="http://upload.wikimedia.org/wikipedia/commons/0/01/Helsinki_demonstration_against_the_invasion_of_Czechoslovakia_in_196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4/Prague_November89_-_Wenceslas_Monument.jpg" TargetMode="External"/><Relationship Id="rId5" Type="http://schemas.openxmlformats.org/officeDocument/2006/relationships/hyperlink" Target="http://en.wikipedia.org/wiki/User:Piercetp" TargetMode="Externa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683568" y="188640"/>
          <a:ext cx="8219242" cy="6163716"/>
        </p:xfrm>
        <a:graphic>
          <a:graphicData uri="http://schemas.openxmlformats.org/presentationml/2006/ole">
            <p:oleObj spid="_x0000_s1027" name="Prezentace" r:id="rId3" imgW="4105484" imgH="3080163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  <a:solidFill>
            <a:srgbClr val="FFFF00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Prezentace slouží jako prostředek k doplnění informací o pádu totalitního režimu</a:t>
            </a:r>
            <a:r>
              <a:rPr lang="cs-CZ" dirty="0" smtClean="0"/>
              <a:t>. V </a:t>
            </a:r>
            <a:r>
              <a:rPr lang="cs-CZ" dirty="0" smtClean="0"/>
              <a:t>rámci prezentace se seznamují s pojmy:</a:t>
            </a:r>
          </a:p>
          <a:p>
            <a:pPr>
              <a:buNone/>
            </a:pPr>
            <a:r>
              <a:rPr lang="cs-CZ" dirty="0" smtClean="0"/>
              <a:t>-Pražské jaro</a:t>
            </a:r>
          </a:p>
          <a:p>
            <a:pPr>
              <a:buNone/>
            </a:pPr>
            <a:r>
              <a:rPr lang="cs-CZ" dirty="0" smtClean="0"/>
              <a:t>-Charta 77</a:t>
            </a:r>
          </a:p>
          <a:p>
            <a:pPr>
              <a:buNone/>
            </a:pPr>
            <a:r>
              <a:rPr lang="cs-CZ" dirty="0" smtClean="0"/>
              <a:t>-Sametová revoluce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u="sng" dirty="0" smtClean="0"/>
              <a:t>Pilotáž: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Prezentace byla prezentována v 5</a:t>
            </a:r>
            <a:r>
              <a:rPr lang="cs-CZ" dirty="0" smtClean="0"/>
              <a:t>. ročníku</a:t>
            </a:r>
            <a:r>
              <a:rPr lang="cs-CZ" dirty="0" smtClean="0"/>
              <a:t>. Žáci si doplní informace, které znají</a:t>
            </a:r>
            <a:r>
              <a:rPr lang="cs-CZ" dirty="0" smtClean="0"/>
              <a:t>, slouží               </a:t>
            </a:r>
            <a:r>
              <a:rPr lang="cs-CZ" dirty="0" smtClean="0"/>
              <a:t>k dalšímu samostudiu.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 totality k demokracii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Rok 1968 – A. </a:t>
            </a:r>
            <a:r>
              <a:rPr lang="cs-CZ" dirty="0" err="1" smtClean="0"/>
              <a:t>Dubček</a:t>
            </a:r>
            <a:r>
              <a:rPr lang="cs-CZ" dirty="0" smtClean="0"/>
              <a:t> - „</a:t>
            </a:r>
            <a:r>
              <a:rPr lang="cs-CZ" b="1" dirty="0" smtClean="0"/>
              <a:t>Socialismus s lidskou tváří“</a:t>
            </a:r>
          </a:p>
          <a:p>
            <a:r>
              <a:rPr lang="cs-CZ" b="1" dirty="0" smtClean="0"/>
              <a:t>Jaro 1968 </a:t>
            </a:r>
            <a:r>
              <a:rPr lang="cs-CZ" dirty="0" smtClean="0"/>
              <a:t>– reformy, zrušení cenzury tzv. </a:t>
            </a:r>
            <a:r>
              <a:rPr lang="cs-CZ" b="1" dirty="0" smtClean="0"/>
              <a:t>Pražské jaro</a:t>
            </a:r>
          </a:p>
        </p:txBody>
      </p:sp>
      <p:pic>
        <p:nvPicPr>
          <p:cNvPr id="11266" name="Picture 2" descr="Helsinki_demonstration_against_the_invasion_of_Czechoslovakia_in_1968.jpg (832×56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501008"/>
            <a:ext cx="4536504" cy="30534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91264" cy="5577483"/>
          </a:xfrm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Srpen 1968 </a:t>
            </a:r>
            <a:r>
              <a:rPr lang="cs-CZ" dirty="0" smtClean="0"/>
              <a:t>– okupace vojsky varšavské smlouvy</a:t>
            </a:r>
          </a:p>
          <a:p>
            <a:r>
              <a:rPr lang="cs-CZ" dirty="0" smtClean="0"/>
              <a:t>Obnova totality</a:t>
            </a:r>
          </a:p>
          <a:p>
            <a:r>
              <a:rPr lang="cs-CZ" b="1" dirty="0" smtClean="0"/>
              <a:t>Jaro 1969- </a:t>
            </a:r>
            <a:r>
              <a:rPr lang="cs-CZ" dirty="0" smtClean="0"/>
              <a:t>počátek normalizace</a:t>
            </a:r>
          </a:p>
          <a:p>
            <a:endParaRPr lang="cs-CZ" dirty="0"/>
          </a:p>
        </p:txBody>
      </p:sp>
      <p:pic>
        <p:nvPicPr>
          <p:cNvPr id="16386" name="Picture 2" descr="C:\Documents and Settings\Ruda\Local Settings\Temporary Internet Files\Content.IE5\495NU8VN\MP9004224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996952"/>
            <a:ext cx="4824536" cy="33997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003232" cy="4569371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1977 – </a:t>
            </a:r>
            <a:r>
              <a:rPr lang="cs-CZ" b="1" dirty="0" smtClean="0"/>
              <a:t>Charta77</a:t>
            </a:r>
            <a:r>
              <a:rPr lang="cs-CZ" dirty="0" smtClean="0"/>
              <a:t> v čele s Václavem Havlem</a:t>
            </a:r>
          </a:p>
          <a:p>
            <a:r>
              <a:rPr lang="cs-CZ" dirty="0" smtClean="0"/>
              <a:t>Růst nespokojenosti</a:t>
            </a:r>
            <a:endParaRPr lang="cs-CZ" dirty="0"/>
          </a:p>
        </p:txBody>
      </p:sp>
      <p:pic>
        <p:nvPicPr>
          <p:cNvPr id="17411" name="Picture 3" descr="C:\Documents and Settings\Ruda\Local Settings\Temporary Internet Files\Content.IE5\ODE6PK7M\MC900310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2420888"/>
            <a:ext cx="3672284" cy="35725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Rok 1989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Demonstrace</a:t>
            </a:r>
          </a:p>
          <a:p>
            <a:r>
              <a:rPr lang="cs-CZ" dirty="0" smtClean="0"/>
              <a:t>Srážky s policií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pic>
        <p:nvPicPr>
          <p:cNvPr id="18437" name="Picture 5" descr="C:\Documents and Settings\Ruda\Local Settings\Temporary Internet Files\Content.IE5\ODE6PK7M\MC9000568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772816"/>
            <a:ext cx="4588334" cy="46805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17.11.1989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886003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Průvod studentů v Praze</a:t>
            </a:r>
          </a:p>
          <a:p>
            <a:r>
              <a:rPr lang="cs-CZ" dirty="0" smtClean="0"/>
              <a:t>Napadení policií</a:t>
            </a:r>
          </a:p>
          <a:p>
            <a:r>
              <a:rPr lang="cs-CZ" dirty="0" smtClean="0"/>
              <a:t>Tzv.„</a:t>
            </a:r>
            <a:r>
              <a:rPr lang="cs-CZ" b="1" dirty="0" smtClean="0"/>
              <a:t>Sametová revoluce</a:t>
            </a:r>
            <a:r>
              <a:rPr lang="cs-CZ" dirty="0" smtClean="0"/>
              <a:t>“</a:t>
            </a:r>
            <a:endParaRPr lang="cs-CZ" dirty="0"/>
          </a:p>
        </p:txBody>
      </p:sp>
      <p:pic>
        <p:nvPicPr>
          <p:cNvPr id="19458" name="Picture 2" descr="Prague_November89_-_Wenceslas_Monument.jpg (727×399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212976"/>
            <a:ext cx="6048672" cy="33196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Vznik OF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Konec komunistické vlády</a:t>
            </a:r>
          </a:p>
          <a:p>
            <a:r>
              <a:rPr lang="cs-CZ" dirty="0" smtClean="0"/>
              <a:t>Nastolení svobody, demokracie</a:t>
            </a:r>
          </a:p>
          <a:p>
            <a:r>
              <a:rPr lang="cs-CZ" dirty="0" smtClean="0"/>
              <a:t>Svobodné volby</a:t>
            </a:r>
          </a:p>
          <a:p>
            <a:r>
              <a:rPr lang="cs-CZ" dirty="0" smtClean="0"/>
              <a:t>Možnost podnikání</a:t>
            </a:r>
          </a:p>
          <a:p>
            <a:endParaRPr lang="cs-CZ" dirty="0"/>
          </a:p>
        </p:txBody>
      </p:sp>
      <p:pic>
        <p:nvPicPr>
          <p:cNvPr id="21506" name="Picture 2" descr="C:\Documents and Settings\Ruda\Local Settings\Temporary Internet Files\Content.IE5\ODE6PK7M\MP900362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140968"/>
            <a:ext cx="4287590" cy="2858393"/>
          </a:xfrm>
          <a:prstGeom prst="rect">
            <a:avLst/>
          </a:prstGeom>
          <a:noFill/>
        </p:spPr>
      </p:pic>
      <p:pic>
        <p:nvPicPr>
          <p:cNvPr id="21509" name="Picture 5" descr="C:\Documents and Settings\Ruda\Local Settings\Temporary Internet Files\Content.IE5\ODE6PK7M\MC9003013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801097"/>
            <a:ext cx="2173560" cy="30569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K jakým změnám docházelo v roce 1968?</a:t>
            </a:r>
          </a:p>
          <a:p>
            <a:r>
              <a:rPr lang="cs-CZ" dirty="0" smtClean="0"/>
              <a:t>Co to bylo „Pražské jaro?“</a:t>
            </a:r>
          </a:p>
          <a:p>
            <a:r>
              <a:rPr lang="cs-CZ" dirty="0" smtClean="0"/>
              <a:t>Jaké změny nastaly po „Sametové revoluci“?</a:t>
            </a:r>
          </a:p>
          <a:p>
            <a:r>
              <a:rPr lang="cs-CZ" dirty="0" smtClean="0"/>
              <a:t>Oslovte své rodiče, prarodiče, aby zavzpomínali na události roku 1968, 1989 a seznamte s nimi ostatní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fontScale="77500" lnSpcReduction="20000"/>
          </a:bodyPr>
          <a:lstStyle/>
          <a:p>
            <a:r>
              <a:rPr lang="cs-CZ" dirty="0" err="1" smtClean="0"/>
              <a:t>SZILAS.Http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u="sng" dirty="0">
                <a:hlinkClick r:id="rId2"/>
              </a:rPr>
              <a:t> 21. 5. </a:t>
            </a:r>
            <a:r>
              <a:rPr lang="cs-CZ" dirty="0">
                <a:hlinkClick r:id="rId2"/>
              </a:rPr>
              <a:t>2008, </a:t>
            </a:r>
            <a:r>
              <a:rPr lang="cs-CZ" dirty="0" smtClean="0">
                <a:hlinkClick r:id="rId2"/>
              </a:rPr>
              <a:t>17:43</a:t>
            </a:r>
            <a:r>
              <a:rPr lang="cs-CZ" dirty="0" smtClean="0"/>
              <a:t>[cit.2011-12-20].File:</a:t>
            </a:r>
            <a:r>
              <a:rPr lang="en-US" dirty="0"/>
              <a:t>Helsinki demonstration against the invasion of Czechoslovakia in </a:t>
            </a:r>
            <a:r>
              <a:rPr lang="en-US" dirty="0" smtClean="0"/>
              <a:t>1968.jpg</a:t>
            </a:r>
            <a:r>
              <a:rPr lang="cs-CZ" dirty="0" smtClean="0"/>
              <a:t>.Dostupné z WWW:&lt;</a:t>
            </a:r>
            <a:r>
              <a:rPr lang="cs-CZ" dirty="0" smtClean="0">
                <a:hlinkClick r:id="rId3"/>
              </a:rPr>
              <a:t>http://cs.wikipedia.org/wiki/Soubor:Helsinki_demonstration_against_the_invasion_of_Czechoslovakia_in_1968.jpg</a:t>
            </a:r>
            <a:r>
              <a:rPr lang="cs-CZ" dirty="0" smtClean="0"/>
              <a:t>&gt;.</a:t>
            </a:r>
          </a:p>
          <a:p>
            <a:r>
              <a:rPr lang="cs-CZ" dirty="0" smtClean="0">
                <a:hlinkClick r:id="rId4"/>
              </a:rPr>
              <a:t>www.office.</a:t>
            </a:r>
            <a:r>
              <a:rPr lang="cs-CZ" dirty="0" err="1" smtClean="0">
                <a:hlinkClick r:id="rId4"/>
              </a:rPr>
              <a:t>microsoft.com</a:t>
            </a:r>
            <a:endParaRPr lang="cs-CZ" dirty="0" smtClean="0"/>
          </a:p>
          <a:p>
            <a:r>
              <a:rPr lang="cs-CZ" dirty="0" err="1" smtClean="0">
                <a:hlinkClick r:id="rId5" tooltip="en:User:Piercetp"/>
              </a:rPr>
              <a:t>en</a:t>
            </a:r>
            <a:r>
              <a:rPr lang="cs-CZ" dirty="0" smtClean="0">
                <a:hlinkClick r:id="rId5" tooltip="en:User:Piercetp"/>
              </a:rPr>
              <a:t>:User:</a:t>
            </a:r>
            <a:r>
              <a:rPr lang="cs-CZ" dirty="0" err="1" smtClean="0">
                <a:hlinkClick r:id="rId5" tooltip="en:User:Piercetp"/>
              </a:rPr>
              <a:t>Piercetp</a:t>
            </a:r>
            <a:r>
              <a:rPr lang="cs-CZ" dirty="0" err="1" smtClean="0"/>
              <a:t>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6"/>
              </a:rPr>
              <a:t> </a:t>
            </a:r>
            <a:r>
              <a:rPr lang="cs-CZ" dirty="0">
                <a:hlinkClick r:id="rId6"/>
              </a:rPr>
              <a:t>10. 11. 2006, </a:t>
            </a:r>
            <a:r>
              <a:rPr lang="cs-CZ" dirty="0" smtClean="0">
                <a:hlinkClick r:id="rId6"/>
              </a:rPr>
              <a:t>07:46</a:t>
            </a:r>
            <a:r>
              <a:rPr lang="cs-CZ" dirty="0" smtClean="0"/>
              <a:t>[cit.2011-12-20].File:</a:t>
            </a:r>
            <a:r>
              <a:rPr lang="cs-CZ" dirty="0"/>
              <a:t> </a:t>
            </a:r>
            <a:r>
              <a:rPr lang="cs-CZ" dirty="0" err="1"/>
              <a:t>Prague</a:t>
            </a:r>
            <a:r>
              <a:rPr lang="cs-CZ" dirty="0"/>
              <a:t> November89 - </a:t>
            </a:r>
            <a:r>
              <a:rPr lang="cs-CZ" dirty="0" err="1"/>
              <a:t>Wenceslas</a:t>
            </a:r>
            <a:r>
              <a:rPr lang="cs-CZ" dirty="0"/>
              <a:t> </a:t>
            </a:r>
            <a:r>
              <a:rPr lang="cs-CZ" dirty="0" err="1" smtClean="0"/>
              <a:t>Monument</a:t>
            </a:r>
            <a:r>
              <a:rPr lang="cs-CZ" dirty="0" smtClean="0"/>
              <a:t>.</a:t>
            </a:r>
            <a:r>
              <a:rPr lang="cs-CZ" dirty="0" err="1" smtClean="0"/>
              <a:t>jpg.Dostupné</a:t>
            </a:r>
            <a:r>
              <a:rPr lang="cs-CZ" dirty="0" smtClean="0"/>
              <a:t> z WWW:</a:t>
            </a:r>
            <a:r>
              <a:rPr lang="cs-CZ" dirty="0" smtClean="0">
                <a:hlinkClick r:id="rId7"/>
              </a:rPr>
              <a:t> &lt;http://cs.wikipedia.org/wiki/Soubor:Prague_November89_-_Wenceslas_Monument.jpg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endParaRPr lang="cs-CZ" dirty="0" smtClean="0"/>
          </a:p>
          <a:p>
            <a:endParaRPr lang="en-US" dirty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243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Prezentace</vt:lpstr>
      <vt:lpstr>Snímek 1</vt:lpstr>
      <vt:lpstr>Anotace</vt:lpstr>
      <vt:lpstr>Od totality k demokracii</vt:lpstr>
      <vt:lpstr>Snímek 4</vt:lpstr>
      <vt:lpstr>Snímek 5</vt:lpstr>
      <vt:lpstr>Rok 1989</vt:lpstr>
      <vt:lpstr>17.11.1989</vt:lpstr>
      <vt:lpstr>Vznik OF</vt:lpstr>
      <vt:lpstr>Kontrolní otázky: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35</cp:revision>
  <dcterms:created xsi:type="dcterms:W3CDTF">2012-05-08T16:03:25Z</dcterms:created>
  <dcterms:modified xsi:type="dcterms:W3CDTF">2013-10-07T12:24:17Z</dcterms:modified>
</cp:coreProperties>
</file>