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4" r:id="rId8"/>
    <p:sldId id="265" r:id="rId9"/>
    <p:sldId id="261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A6AC3-BDEC-4B4C-B68A-62C48FB7105B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39F064B-CFA4-4CFB-93C9-D575C9EC1C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6CA6AC3-BDEC-4B4C-B68A-62C48FB7105B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639F064B-CFA4-4CFB-93C9-D575C9EC1C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A6AC3-BDEC-4B4C-B68A-62C48FB7105B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F064B-CFA4-4CFB-93C9-D575C9EC1C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A6AC3-BDEC-4B4C-B68A-62C48FB7105B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F064B-CFA4-4CFB-93C9-D575C9EC1C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F064B-CFA4-4CFB-93C9-D575C9EC1C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A6AC3-BDEC-4B4C-B68A-62C48FB7105B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A6AC3-BDEC-4B4C-B68A-62C48FB7105B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F064B-CFA4-4CFB-93C9-D575C9EC1C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A6AC3-BDEC-4B4C-B68A-62C48FB7105B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F064B-CFA4-4CFB-93C9-D575C9EC1C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6CA6AC3-BDEC-4B4C-B68A-62C48FB7105B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39F064B-CFA4-4CFB-93C9-D575C9EC1C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A6AC3-BDEC-4B4C-B68A-62C48FB7105B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39F064B-CFA4-4CFB-93C9-D575C9EC1C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A6AC3-BDEC-4B4C-B68A-62C48FB7105B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F064B-CFA4-4CFB-93C9-D575C9EC1C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A6AC3-BDEC-4B4C-B68A-62C48FB7105B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F064B-CFA4-4CFB-93C9-D575C9EC1C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6CA6AC3-BDEC-4B4C-B68A-62C48FB7105B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639F064B-CFA4-4CFB-93C9-D575C9EC1C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a/Taranis_Jupiter_with_wheel_and_thunderbolt_Le_Chatelet_Gourzon_Haute_Marne.jpg" TargetMode="External"/><Relationship Id="rId2" Type="http://schemas.openxmlformats.org/officeDocument/2006/relationships/hyperlink" Target="http://upload.wikimedia.org/wikipedia/commons/5/52/Bibracte_murus_gallicus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323528" y="188640"/>
          <a:ext cx="8580563" cy="643467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3709337" imgH="2782907" progId="PowerPoint.Show.12">
                  <p:embed/>
                </p:oleObj>
              </mc:Choice>
              <mc:Fallback>
                <p:oleObj name="Prezentace" r:id="rId4" imgW="3709337" imgH="2782907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8" y="188640"/>
                        <a:ext cx="8580563" cy="643467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získání a osvojení znalostí z období Keltů na našem území. Je určen jako součást výkladu učiva. V závěru jsou pro žáky kontrolní úkoly pro domácí přípravu.</a:t>
            </a:r>
          </a:p>
          <a:p>
            <a:r>
              <a:rPr lang="cs-CZ" dirty="0" smtClean="0"/>
              <a:t>Pilotáž: Prezentace byla pilotována ve 4. ročníku a úkoly byly plněny jako samostatný úkol na doma.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Období 400 př.n.l.</a:t>
            </a:r>
          </a:p>
          <a:p>
            <a:r>
              <a:rPr lang="cs-CZ" dirty="0" smtClean="0"/>
              <a:t>V čele kmene stál vůdce, král</a:t>
            </a:r>
          </a:p>
          <a:p>
            <a:r>
              <a:rPr lang="cs-CZ" dirty="0" smtClean="0"/>
              <a:t>Bojovníci, stavitelé, zemědělci</a:t>
            </a:r>
          </a:p>
          <a:p>
            <a:r>
              <a:rPr lang="cs-CZ" dirty="0" smtClean="0"/>
              <a:t>Znali hrnčířský kruh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Keltové</a:t>
            </a:r>
            <a:endParaRPr lang="cs-CZ" dirty="0"/>
          </a:p>
        </p:txBody>
      </p:sp>
      <p:pic>
        <p:nvPicPr>
          <p:cNvPr id="2051" name="Picture 3" descr="C:\Documents and Settings\Ruda\Local Settings\Temporary Internet Files\Content.IE5\N6O2ZN0X\MC9002526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90332" y="2636912"/>
            <a:ext cx="4153668" cy="397889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91264" cy="5217443"/>
          </a:xfrm>
        </p:spPr>
        <p:txBody>
          <a:bodyPr/>
          <a:lstStyle/>
          <a:p>
            <a:r>
              <a:rPr lang="cs-CZ" dirty="0" smtClean="0"/>
              <a:t>Vyráběli výrobky z kovu, ze skla</a:t>
            </a:r>
          </a:p>
          <a:p>
            <a:r>
              <a:rPr lang="cs-CZ" dirty="0" smtClean="0"/>
              <a:t>Razili mince STRATERY, DUHOVKY</a:t>
            </a:r>
          </a:p>
          <a:p>
            <a:r>
              <a:rPr lang="cs-CZ" dirty="0" smtClean="0"/>
              <a:t>Centrem tzv. OPPIDA</a:t>
            </a:r>
          </a:p>
          <a:p>
            <a:r>
              <a:rPr lang="cs-CZ" dirty="0" smtClean="0"/>
              <a:t>DRUIDOVÉ – kněží, zabývali se léčitelstvím, astronomií</a:t>
            </a:r>
            <a:endParaRPr lang="cs-CZ" dirty="0"/>
          </a:p>
        </p:txBody>
      </p:sp>
      <p:pic>
        <p:nvPicPr>
          <p:cNvPr id="3074" name="Picture 2" descr="C:\Documents and Settings\Ruda\Local Settings\Temporary Internet Files\Content.IE5\KN94X1AE\MC9002150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3573016"/>
            <a:ext cx="3309938" cy="27416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Oppidum</a:t>
            </a:r>
            <a:endParaRPr lang="cs-CZ" dirty="0"/>
          </a:p>
        </p:txBody>
      </p:sp>
      <p:pic>
        <p:nvPicPr>
          <p:cNvPr id="5122" name="Picture 2" descr="Bibracte_murus_gallicus1.jpg (640×480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241376"/>
            <a:ext cx="7488832" cy="56166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363272" cy="5217443"/>
          </a:xfrm>
        </p:spPr>
        <p:txBody>
          <a:bodyPr/>
          <a:lstStyle/>
          <a:p>
            <a:r>
              <a:rPr lang="cs-CZ" dirty="0" smtClean="0"/>
              <a:t>BÓJOVÉ- kmen, který dostal jméno podle naší vlasti BOHEMIA</a:t>
            </a:r>
          </a:p>
          <a:p>
            <a:r>
              <a:rPr lang="cs-CZ" dirty="0" smtClean="0"/>
              <a:t>V 1.st.n.l. byly kmeny vytlačeny Germány </a:t>
            </a:r>
          </a:p>
          <a:p>
            <a:r>
              <a:rPr lang="cs-CZ" dirty="0" smtClean="0"/>
              <a:t>Náboženství POLYTEISMUS</a:t>
            </a:r>
            <a:endParaRPr lang="cs-CZ" dirty="0"/>
          </a:p>
        </p:txBody>
      </p:sp>
      <p:pic>
        <p:nvPicPr>
          <p:cNvPr id="4100" name="Picture 4" descr="Taranis_Jupiter_with_wheel_and_thunderbolt_Le_Chatelet_Gourzon_Haute_Marne.jpg (953×1488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780928"/>
            <a:ext cx="2520280" cy="393512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19256" cy="5217443"/>
          </a:xfrm>
        </p:spPr>
        <p:txBody>
          <a:bodyPr/>
          <a:lstStyle/>
          <a:p>
            <a:r>
              <a:rPr lang="cs-CZ" dirty="0" smtClean="0"/>
              <a:t>Posvátná rostlina - </a:t>
            </a:r>
            <a:r>
              <a:rPr lang="cs-CZ" b="1" dirty="0" smtClean="0"/>
              <a:t>jmelí</a:t>
            </a:r>
            <a:endParaRPr lang="cs-CZ" b="1" dirty="0"/>
          </a:p>
        </p:txBody>
      </p:sp>
      <p:pic>
        <p:nvPicPr>
          <p:cNvPr id="21508" name="Picture 4" descr="C:\Documents and Settings\Ruda\Local Settings\Temporary Internet Files\Content.IE5\2DGBQCYF\MP9003829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700808"/>
            <a:ext cx="6400800" cy="4572000"/>
          </a:xfrm>
          <a:prstGeom prst="rect">
            <a:avLst/>
          </a:prstGeom>
          <a:noFill/>
        </p:spPr>
      </p:pic>
      <p:pic>
        <p:nvPicPr>
          <p:cNvPr id="21509" name="Picture 5" descr="C:\Documents and Settings\Ruda\Local Settings\Temporary Internet Files\Content.IE5\2DGBQCYF\MC9001830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5500" y="968375"/>
            <a:ext cx="1558925" cy="1825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19256" cy="5073427"/>
          </a:xfrm>
        </p:spPr>
        <p:txBody>
          <a:bodyPr/>
          <a:lstStyle/>
          <a:p>
            <a:r>
              <a:rPr lang="cs-CZ" dirty="0" smtClean="0"/>
              <a:t>Posvátná zvířata: </a:t>
            </a:r>
            <a:r>
              <a:rPr lang="cs-CZ" b="1" dirty="0" smtClean="0"/>
              <a:t>jeleni, koně, kohouti</a:t>
            </a:r>
          </a:p>
          <a:p>
            <a:r>
              <a:rPr lang="cs-CZ" dirty="0" smtClean="0"/>
              <a:t>Uctívali u stromy, především </a:t>
            </a:r>
            <a:r>
              <a:rPr lang="cs-CZ" b="1" dirty="0" smtClean="0"/>
              <a:t>duby</a:t>
            </a:r>
            <a:endParaRPr lang="cs-CZ" b="1" dirty="0"/>
          </a:p>
        </p:txBody>
      </p:sp>
      <p:pic>
        <p:nvPicPr>
          <p:cNvPr id="22530" name="Picture 2" descr="C:\Documents and Settings\Ruda\Local Settings\Temporary Internet Files\Content.IE5\KN94X1AE\MC9000364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492896"/>
            <a:ext cx="4176464" cy="3918705"/>
          </a:xfrm>
          <a:prstGeom prst="rect">
            <a:avLst/>
          </a:prstGeom>
          <a:noFill/>
        </p:spPr>
      </p:pic>
      <p:pic>
        <p:nvPicPr>
          <p:cNvPr id="22531" name="Picture 3" descr="C:\Documents and Settings\Ruda\Local Settings\Temporary Internet Files\Content.IE5\495NU8VN\MC90019331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3356992"/>
            <a:ext cx="2476377" cy="306286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Vypátrejte, zda ve vašem okolí nebylo postaveno oppidum</a:t>
            </a:r>
          </a:p>
          <a:p>
            <a:r>
              <a:rPr lang="cs-CZ" dirty="0" smtClean="0"/>
              <a:t>Které výrobky ještě dnes nesou název Bohemia?</a:t>
            </a:r>
          </a:p>
          <a:p>
            <a:r>
              <a:rPr lang="cs-CZ" dirty="0" smtClean="0"/>
              <a:t>Existují i v jiných zemích památky na Kelty? </a:t>
            </a:r>
            <a:endParaRPr lang="cs-CZ" dirty="0"/>
          </a:p>
          <a:p>
            <a:r>
              <a:rPr lang="cs-CZ" dirty="0" smtClean="0"/>
              <a:t>Pokuste se zjistit, co ještě dnes za zvyky, tradice dodržujeme, případně k čemu se vracíme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k zamyšlení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err="1" smtClean="0"/>
              <a:t>URBAN.Http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</a:t>
            </a:r>
            <a:r>
              <a:rPr lang="cs-CZ" b="1" dirty="0" smtClean="0"/>
              <a:t>].</a:t>
            </a:r>
            <a:r>
              <a:rPr lang="cs-CZ" b="1" dirty="0">
                <a:hlinkClick r:id="rId2"/>
              </a:rPr>
              <a:t> </a:t>
            </a:r>
            <a:r>
              <a:rPr lang="cs-CZ" dirty="0">
                <a:hlinkClick r:id="rId2"/>
              </a:rPr>
              <a:t>28. 7. 2006, </a:t>
            </a:r>
            <a:r>
              <a:rPr lang="cs-CZ" dirty="0" smtClean="0">
                <a:hlinkClick r:id="rId2"/>
              </a:rPr>
              <a:t>19:01</a:t>
            </a:r>
            <a:r>
              <a:rPr lang="cs-CZ" dirty="0" smtClean="0"/>
              <a:t>[cit.2013-01-16].File:</a:t>
            </a:r>
            <a:r>
              <a:rPr lang="cs-CZ" dirty="0"/>
              <a:t> </a:t>
            </a:r>
            <a:r>
              <a:rPr lang="cs-CZ" dirty="0" err="1"/>
              <a:t>Bibracte</a:t>
            </a:r>
            <a:r>
              <a:rPr lang="cs-CZ" dirty="0"/>
              <a:t> </a:t>
            </a:r>
            <a:r>
              <a:rPr lang="cs-CZ" dirty="0" err="1"/>
              <a:t>murus</a:t>
            </a:r>
            <a:r>
              <a:rPr lang="cs-CZ" dirty="0"/>
              <a:t> </a:t>
            </a:r>
            <a:r>
              <a:rPr lang="cs-CZ" dirty="0" smtClean="0"/>
              <a:t>gallicus1.jpg.Dostupné z www: &lt;http://cs.wikipedia.org/wiki/Soubor:Bibracte_murus_gallicus1.jpg&gt;.</a:t>
            </a:r>
            <a:endParaRPr lang="cs-CZ" dirty="0"/>
          </a:p>
          <a:p>
            <a:r>
              <a:rPr lang="cs-CZ" dirty="0" err="1" smtClean="0"/>
              <a:t>PHGCOM.Http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dirty="0">
                <a:hlinkClick r:id="rId3"/>
              </a:rPr>
              <a:t> 15. 3. 2009, 13:29 </a:t>
            </a:r>
            <a:r>
              <a:rPr lang="cs-CZ" dirty="0" smtClean="0"/>
              <a:t>[cit.2013-01-16].File:</a:t>
            </a:r>
            <a:r>
              <a:rPr lang="cs-CZ" dirty="0"/>
              <a:t> </a:t>
            </a:r>
            <a:r>
              <a:rPr lang="cs-CZ" dirty="0" err="1"/>
              <a:t>Taranis</a:t>
            </a:r>
            <a:r>
              <a:rPr lang="cs-CZ" dirty="0"/>
              <a:t> Jupiter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/>
              <a:t>wheel</a:t>
            </a:r>
            <a:r>
              <a:rPr lang="cs-CZ" dirty="0"/>
              <a:t> </a:t>
            </a:r>
            <a:r>
              <a:rPr lang="cs-CZ" dirty="0" err="1"/>
              <a:t>and</a:t>
            </a:r>
            <a:r>
              <a:rPr lang="cs-CZ" dirty="0"/>
              <a:t> </a:t>
            </a:r>
            <a:r>
              <a:rPr lang="cs-CZ" dirty="0" err="1"/>
              <a:t>thunderbolt</a:t>
            </a:r>
            <a:r>
              <a:rPr lang="cs-CZ" dirty="0"/>
              <a:t> </a:t>
            </a:r>
            <a:r>
              <a:rPr lang="cs-CZ" dirty="0" err="1"/>
              <a:t>Le</a:t>
            </a:r>
            <a:r>
              <a:rPr lang="cs-CZ" dirty="0"/>
              <a:t> </a:t>
            </a:r>
            <a:r>
              <a:rPr lang="cs-CZ" dirty="0" err="1"/>
              <a:t>Chatelet</a:t>
            </a:r>
            <a:r>
              <a:rPr lang="cs-CZ" dirty="0"/>
              <a:t> </a:t>
            </a:r>
            <a:r>
              <a:rPr lang="cs-CZ" dirty="0" err="1"/>
              <a:t>Gourzon</a:t>
            </a:r>
            <a:r>
              <a:rPr lang="cs-CZ" dirty="0"/>
              <a:t> </a:t>
            </a:r>
            <a:r>
              <a:rPr lang="cs-CZ" dirty="0" err="1"/>
              <a:t>Haute</a:t>
            </a:r>
            <a:r>
              <a:rPr lang="cs-CZ" dirty="0"/>
              <a:t> </a:t>
            </a:r>
            <a:r>
              <a:rPr lang="cs-CZ" dirty="0" err="1" smtClean="0"/>
              <a:t>Marne.jpg.Dostupné</a:t>
            </a:r>
            <a:r>
              <a:rPr lang="cs-CZ" dirty="0" smtClean="0"/>
              <a:t> z www: &lt;http://cs.wikipedia.org/wiki/Soubor:Taranis_Jupiter_with_wheel_and_thunderbolt_Le_Chatelet_Gourzon_Haute_Marne.jpg&gt;.</a:t>
            </a:r>
            <a:endParaRPr lang="cs-CZ" dirty="0"/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 </a:t>
            </a:r>
            <a:br>
              <a:rPr lang="cs-CZ" dirty="0"/>
            </a:b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46</TotalTime>
  <Words>244</Words>
  <Application>Microsoft Office PowerPoint</Application>
  <PresentationFormat>Předvádění na obrazovce (4:3)</PresentationFormat>
  <Paragraphs>28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Papír</vt:lpstr>
      <vt:lpstr>Prezentace</vt:lpstr>
      <vt:lpstr>Prezentace aplikace PowerPoint</vt:lpstr>
      <vt:lpstr>Anotace</vt:lpstr>
      <vt:lpstr>Keltové</vt:lpstr>
      <vt:lpstr>Prezentace aplikace PowerPoint</vt:lpstr>
      <vt:lpstr>Oppidum</vt:lpstr>
      <vt:lpstr>Prezentace aplikace PowerPoint</vt:lpstr>
      <vt:lpstr>Prezentace aplikace PowerPoint</vt:lpstr>
      <vt:lpstr>Prezentace aplikace PowerPoint</vt:lpstr>
      <vt:lpstr>Úkoly k zamyšlení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37</cp:revision>
  <dcterms:created xsi:type="dcterms:W3CDTF">2013-02-17T16:45:52Z</dcterms:created>
  <dcterms:modified xsi:type="dcterms:W3CDTF">2013-04-11T11:21:14Z</dcterms:modified>
</cp:coreProperties>
</file>