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8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FFE76-6020-456F-8A52-A70271A81119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77D8124-6120-4ABA-B204-4C1AD844D5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4B691-B80F-420A-B259-5CA97D9DD5CE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93F64-E3FB-4E61-9180-F7834A11AD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E60A76-AD1E-4496-B7E2-E3ACF4783457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80C11B-0EF9-4677-B207-7ED1B7441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7632-E656-4E33-891D-004698C32DA3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8E3697-E0BB-44E8-A150-AD732155A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EC07BF-4D0E-4871-8329-A7EC0F91918D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763AA-EED1-4581-9CE0-1F1A5FC628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73C5A-4026-4FEF-A5B1-022DCF2F57C6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F4F639-8BCD-44C4-9A6C-97D1E670B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C12349-BBD9-428F-B4B7-C366391B0F69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60F43-4B32-42F6-A086-A36A711EE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6263D7-9D44-4E90-B4B0-469B06CBC808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A85FCE-BBE7-40F9-A759-2FFCF5A97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A9658-DFFC-43CC-B3AB-CB2B9BD846C5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234866-9048-4A2B-B650-C8E6C5305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6CF4BD-082A-4605-ABA4-4D585ADB2C4E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751DA-830B-4DAA-8117-01D6BB6790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EE500-BE55-47B1-8F05-D2ABE3068E41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31DA2-7FC2-405A-A44F-2483360320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340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4341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6B9BB4-364A-4785-AB30-B3C7D7D45145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4C2E5E44-CBFC-49FC-80AE-9C994E125B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D8AFB9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DE6C36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DE6C36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4/AnezkaPremyslovna.jpg" TargetMode="External"/><Relationship Id="rId2" Type="http://schemas.openxmlformats.org/officeDocument/2006/relationships/hyperlink" Target="http://upload.wikimedia.org/wikipedia/commons/b/ba/Premek(2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30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endParaRPr lang="cs-CZ" smtClean="0"/>
          </a:p>
        </p:txBody>
      </p:sp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179388" y="188913"/>
          <a:ext cx="8580437" cy="6434137"/>
        </p:xfrm>
        <a:graphic>
          <a:graphicData uri="http://schemas.openxmlformats.org/presentationml/2006/ole">
            <p:oleObj spid="_x0000_s1028" name="Prezentace" r:id="rId3" imgW="3377120" imgH="2532795" progId="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Materiál obsahuje prezentaci posledních vládnoucích Přemyslovců. Seznamuje i se vznikem a rozvojem měst. Určeno 4.ročníku.</a:t>
            </a:r>
          </a:p>
          <a:p>
            <a:r>
              <a:rPr lang="cs-CZ" smtClean="0"/>
              <a:t>Pilotáž: Prezentace byla pilotována ve 4. ročníku. Byla součástí výkladu učiva a je doplněna úkoly, které žáci doma zjišťovali a v další hodině prezentovali.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Rozvoj státu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13.století – vznik prvních měst</a:t>
            </a:r>
          </a:p>
          <a:p>
            <a:r>
              <a:rPr lang="cs-CZ" smtClean="0"/>
              <a:t>Období velkého rozvoje</a:t>
            </a:r>
          </a:p>
          <a:p>
            <a:r>
              <a:rPr lang="cs-CZ" smtClean="0"/>
              <a:t>Budování hradů, kostelů</a:t>
            </a:r>
          </a:p>
          <a:p>
            <a:r>
              <a:rPr lang="cs-CZ" smtClean="0"/>
              <a:t>Rozvoj obchodu, trhu a nových řemesel</a:t>
            </a:r>
          </a:p>
        </p:txBody>
      </p:sp>
      <p:pic>
        <p:nvPicPr>
          <p:cNvPr id="16387" name="Picture 3" descr="C:\Documents and Settings\Ruda\Local Settings\Temporary Internet Files\Content.IE5\2DGBQCYF\MC9002332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05263"/>
            <a:ext cx="3382962" cy="2513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C:\Documents and Settings\Ruda\Local Settings\Temporary Internet Files\Content.IE5\KN94X1AE\MC9001973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4005263"/>
            <a:ext cx="2967038" cy="269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Vznik měst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Vznik měst se zvláštními privilegii</a:t>
            </a:r>
          </a:p>
          <a:p>
            <a:r>
              <a:rPr lang="cs-CZ" smtClean="0"/>
              <a:t>Královská města- zakládal panovník</a:t>
            </a:r>
          </a:p>
          <a:p>
            <a:r>
              <a:rPr lang="cs-CZ" smtClean="0"/>
              <a:t>Poddanská města – zakládala církev, šlechta</a:t>
            </a:r>
          </a:p>
          <a:p>
            <a:r>
              <a:rPr lang="cs-CZ" smtClean="0"/>
              <a:t>Horní města – (Jihlava,Kutná Hora) založená v oblasti horního podnikání</a:t>
            </a:r>
          </a:p>
          <a:p>
            <a:r>
              <a:rPr lang="cs-CZ" smtClean="0"/>
              <a:t>Věnná města – panovník tato města daroval manželce (Hradec Králové)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Společnost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Nejvyšší pravomoc měl panovník, král</a:t>
            </a:r>
          </a:p>
          <a:p>
            <a:r>
              <a:rPr lang="cs-CZ" smtClean="0"/>
              <a:t>Šlechta – bývalí velmoži, členové družiny</a:t>
            </a:r>
          </a:p>
          <a:p>
            <a:r>
              <a:rPr lang="cs-CZ" smtClean="0"/>
              <a:t>Církev</a:t>
            </a:r>
          </a:p>
          <a:p>
            <a:r>
              <a:rPr lang="cs-CZ" smtClean="0"/>
              <a:t>Poddaní</a:t>
            </a:r>
          </a:p>
          <a:p>
            <a:r>
              <a:rPr lang="cs-CZ" smtClean="0"/>
              <a:t>Svobodní sedláci</a:t>
            </a:r>
          </a:p>
          <a:p>
            <a:r>
              <a:rPr lang="cs-CZ" smtClean="0"/>
              <a:t>Měšťané, řemeslníci</a:t>
            </a:r>
          </a:p>
          <a:p>
            <a:r>
              <a:rPr lang="cs-CZ" smtClean="0"/>
              <a:t>Chudina </a:t>
            </a:r>
          </a:p>
        </p:txBody>
      </p:sp>
      <p:pic>
        <p:nvPicPr>
          <p:cNvPr id="18435" name="Picture 2" descr="C:\Documents and Settings\Ruda\Local Settings\Temporary Internet Files\Content.IE5\495NU8VN\MC9003320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2924175"/>
            <a:ext cx="3459162" cy="361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Kultura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Rytířská kultura, rytířské turnaje, rytířská poezie</a:t>
            </a:r>
          </a:p>
          <a:p>
            <a:r>
              <a:rPr lang="cs-CZ" smtClean="0"/>
              <a:t>Gotika</a:t>
            </a:r>
          </a:p>
          <a:p>
            <a:r>
              <a:rPr lang="cs-CZ" smtClean="0"/>
              <a:t>Budování opevněných hradů, tvrzí</a:t>
            </a:r>
          </a:p>
        </p:txBody>
      </p:sp>
      <p:pic>
        <p:nvPicPr>
          <p:cNvPr id="19459" name="Picture 2" descr="C:\Documents and Settings\Ruda\Local Settings\Temporary Internet Files\Content.IE5\KN94X1AE\MC90041599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3659188"/>
            <a:ext cx="3136900" cy="319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Přemysl Otakar I.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Získal 1212 Zlatou bulu sicílskou</a:t>
            </a:r>
          </a:p>
          <a:p>
            <a:r>
              <a:rPr lang="cs-CZ" smtClean="0"/>
              <a:t>Královský titul se dědí z otce na syna</a:t>
            </a:r>
          </a:p>
        </p:txBody>
      </p:sp>
      <p:pic>
        <p:nvPicPr>
          <p:cNvPr id="20483" name="Picture 2" descr="Premek(2).jpg (375×366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2852738"/>
            <a:ext cx="3571875" cy="348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Anežka Česká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Zakladatelka Anežského kláštera v Praze</a:t>
            </a:r>
          </a:p>
          <a:p>
            <a:r>
              <a:rPr lang="cs-CZ" smtClean="0"/>
              <a:t>1989 prohlášena za svatou</a:t>
            </a:r>
          </a:p>
        </p:txBody>
      </p:sp>
      <p:pic>
        <p:nvPicPr>
          <p:cNvPr id="21507" name="Picture 2" descr="AnezkaPremyslovna.jpg (2400×3000)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2717800"/>
            <a:ext cx="3311525" cy="414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Přemysl Otakar II.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Král „železný a zlatý“</a:t>
            </a:r>
          </a:p>
          <a:p>
            <a:r>
              <a:rPr lang="cs-CZ" smtClean="0"/>
              <a:t>Území se rozrostlo na 2 krát větší</a:t>
            </a:r>
          </a:p>
          <a:p>
            <a:r>
              <a:rPr lang="cs-CZ" smtClean="0"/>
              <a:t>Umírá na Moravském poli</a:t>
            </a:r>
          </a:p>
        </p:txBody>
      </p:sp>
      <p:pic>
        <p:nvPicPr>
          <p:cNvPr id="22531" name="Picture 2" descr="C:\Documents and Settings\Ruda\Local Settings\Temporary Internet Files\Content.IE5\RXA1YXYW\MP90017886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063" y="2852738"/>
            <a:ext cx="24257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Documents and Settings\Ruda\Local Settings\Temporary Internet Files\Content.IE5\ODE6PK7M\MC90014932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4800" y="3762375"/>
            <a:ext cx="1371600" cy="229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Václav II.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750" y="1557338"/>
            <a:ext cx="8229600" cy="4525962"/>
          </a:xfrm>
        </p:spPr>
        <p:txBody>
          <a:bodyPr/>
          <a:lstStyle/>
          <a:p>
            <a:r>
              <a:rPr lang="cs-CZ" smtClean="0"/>
              <a:t>Schopný politik</a:t>
            </a:r>
          </a:p>
          <a:p>
            <a:r>
              <a:rPr lang="cs-CZ" smtClean="0"/>
              <a:t>Nechá razit pražské groše</a:t>
            </a:r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                 </a:t>
            </a:r>
            <a:r>
              <a:rPr lang="cs-CZ" sz="4400" b="1" smtClean="0"/>
              <a:t>Václav III.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1306 zavražděn v Olomouci</a:t>
            </a:r>
          </a:p>
        </p:txBody>
      </p:sp>
      <p:pic>
        <p:nvPicPr>
          <p:cNvPr id="23555" name="Picture 2" descr="C:\Documents and Settings\Ruda\Local Settings\Temporary Internet Files\Content.IE5\KN94X1AE\MC90023055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2924175"/>
            <a:ext cx="4075112" cy="346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Otázky: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Pátrejte, kdy vzniklo vaše město.</a:t>
            </a:r>
          </a:p>
          <a:p>
            <a:r>
              <a:rPr lang="cs-CZ" smtClean="0"/>
              <a:t>Navštivte muzeum, knihovnu a vyhledejte záznamy o jeho vzniku. Uspořádejte si výstavu  materiálů</a:t>
            </a:r>
          </a:p>
          <a:p>
            <a:r>
              <a:rPr lang="cs-CZ" smtClean="0"/>
              <a:t>Kde leželo centrum města? Zbyly ještě nějaké památky, které dokazují tyto informace?</a:t>
            </a:r>
          </a:p>
          <a:p>
            <a:r>
              <a:rPr lang="cs-CZ" smtClean="0"/>
              <a:t>Udělejte si procházku městem kolem hradeb.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UNKNOW.Http://cs.wikipedia.org[online].</a:t>
            </a:r>
            <a:r>
              <a:rPr lang="cs-CZ" smtClean="0">
                <a:hlinkClick r:id="rId2"/>
              </a:rPr>
              <a:t> 4. 10. 2011, 21:17</a:t>
            </a:r>
            <a:r>
              <a:rPr lang="cs-CZ" smtClean="0"/>
              <a:t>[cit.2013-02-26].File: Premek(2).jpg.Dostupné z www: &lt;http://cs.wikipedia.org/wiki/Soubor:Premek(2).jpg&gt;.</a:t>
            </a:r>
          </a:p>
          <a:p>
            <a:r>
              <a:rPr lang="cs-CZ" smtClean="0"/>
              <a:t>Http://cs.wikipedia.org[online].</a:t>
            </a:r>
            <a:r>
              <a:rPr lang="cs-CZ" b="1" u="sng" smtClean="0">
                <a:hlinkClick r:id="rId3"/>
              </a:rPr>
              <a:t> 22. 6. 2008, 20:39</a:t>
            </a:r>
            <a:r>
              <a:rPr lang="cs-CZ" smtClean="0"/>
              <a:t>[cit.2013-02-26].File: AnezkaPremyslovna.jpg.Dostupné z www: &lt;http://cs.wikipedia.org/wiki/Soubor:AnezkaPremyslovna.jpg&gt;.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</TotalTime>
  <Words>245</Words>
  <Application>Microsoft Office PowerPoint</Application>
  <PresentationFormat>On-screen Show (4:3)</PresentationFormat>
  <Paragraphs>50</Paragraphs>
  <Slides>12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3" baseType="lpstr">
      <vt:lpstr>Perpetua</vt:lpstr>
      <vt:lpstr>Arial</vt:lpstr>
      <vt:lpstr>Franklin Gothic Book</vt:lpstr>
      <vt:lpstr>Wingdings 2</vt:lpstr>
      <vt:lpstr>Calibri</vt:lpstr>
      <vt:lpstr>Jmění</vt:lpstr>
      <vt:lpstr>Jmění</vt:lpstr>
      <vt:lpstr>Jmění</vt:lpstr>
      <vt:lpstr>Jmění</vt:lpstr>
      <vt:lpstr>Jmění</vt:lpstr>
      <vt:lpstr>Prezentace</vt:lpstr>
      <vt:lpstr>Snímek 1</vt:lpstr>
      <vt:lpstr>Anotace</vt:lpstr>
      <vt:lpstr>Rozvoj státu</vt:lpstr>
      <vt:lpstr>Vznik měst</vt:lpstr>
      <vt:lpstr>Společnost</vt:lpstr>
      <vt:lpstr>Kultura</vt:lpstr>
      <vt:lpstr>Přemysl Otakar I.</vt:lpstr>
      <vt:lpstr>Anežka Česká</vt:lpstr>
      <vt:lpstr>Přemysl Otakar II.</vt:lpstr>
      <vt:lpstr>Václav II.</vt:lpstr>
      <vt:lpstr>Otázky: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39</cp:revision>
  <dcterms:created xsi:type="dcterms:W3CDTF">2013-02-26T06:55:08Z</dcterms:created>
  <dcterms:modified xsi:type="dcterms:W3CDTF">2013-10-07T13:40:09Z</dcterms:modified>
</cp:coreProperties>
</file>