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E66399-1322-495A-9366-B49252194F5D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D6D0222-BAEC-49BD-BD69-38CE243F62F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95536" y="260648"/>
          <a:ext cx="8532440" cy="6398591"/>
        </p:xfrm>
        <a:graphic>
          <a:graphicData uri="http://schemas.openxmlformats.org/presentationml/2006/ole">
            <p:oleObj spid="_x0000_s1028" name="Prezentace" r:id="rId3" imgW="3732323" imgH="2799461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obsahuje prezentaci církevních svátků, které slavíme v ČR. Materiál může být využit před těmito svátky, průběžně v roce ve 4. a 5. ročníku</a:t>
            </a:r>
            <a:r>
              <a:rPr lang="cs-CZ" dirty="0" smtClean="0"/>
              <a:t>, ale </a:t>
            </a:r>
            <a:r>
              <a:rPr lang="cs-CZ" dirty="0" smtClean="0"/>
              <a:t>i jako samostatná kapitola například v 6. ročníku ve výchově k občanství. Možné využít v ČJ nebo ve výtvarné výchově</a:t>
            </a:r>
          </a:p>
          <a:p>
            <a:r>
              <a:rPr lang="cs-CZ" dirty="0" smtClean="0"/>
              <a:t>Pilotáž: Prezentace byla pilotována v 5. ročníku jako </a:t>
            </a:r>
            <a:r>
              <a:rPr lang="cs-CZ" dirty="0" smtClean="0"/>
              <a:t>součást učiva </a:t>
            </a:r>
            <a:r>
              <a:rPr lang="cs-CZ" dirty="0" smtClean="0"/>
              <a:t>o jednotlivých krajích, jejich tradicích a zvycích.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6.leden-Tři králové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Končí vánoční období</a:t>
            </a:r>
          </a:p>
          <a:p>
            <a:r>
              <a:rPr lang="cs-CZ" dirty="0" smtClean="0"/>
              <a:t>Tři koledníci chodí v bílých košilích s papírovými korunami na hlavách</a:t>
            </a:r>
          </a:p>
          <a:p>
            <a:r>
              <a:rPr lang="cs-CZ" dirty="0" smtClean="0"/>
              <a:t>Dnes pořádají sbírky charitativní organizace</a:t>
            </a:r>
            <a:endParaRPr lang="cs-CZ" dirty="0"/>
          </a:p>
        </p:txBody>
      </p:sp>
      <p:pic>
        <p:nvPicPr>
          <p:cNvPr id="2053" name="Picture 5" descr="C:\Documents and Settings\Ruda\Local Settings\Temporary Internet Files\Content.IE5\LYTOE82G\MC9004261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0150" y="4021548"/>
            <a:ext cx="1983978" cy="2417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Masopust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Doba velkého hodování</a:t>
            </a:r>
          </a:p>
          <a:p>
            <a:r>
              <a:rPr lang="cs-CZ" dirty="0" smtClean="0"/>
              <a:t>Po něm následoval čtyřicetidenní půst</a:t>
            </a:r>
            <a:endParaRPr lang="cs-CZ" dirty="0"/>
          </a:p>
        </p:txBody>
      </p:sp>
      <p:pic>
        <p:nvPicPr>
          <p:cNvPr id="3074" name="Picture 2" descr="C:\Documents and Settings\Ruda\Local Settings\Temporary Internet Files\Content.IE5\ODE6PK7M\MP9003849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068960"/>
            <a:ext cx="3244603" cy="3182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Velikonoce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Největší křesťanský svátek</a:t>
            </a:r>
          </a:p>
          <a:p>
            <a:r>
              <a:rPr lang="cs-CZ" dirty="0" smtClean="0"/>
              <a:t>Velký pátek - ukřižování Ježíše Krista</a:t>
            </a:r>
          </a:p>
          <a:p>
            <a:r>
              <a:rPr lang="cs-CZ" dirty="0" smtClean="0"/>
              <a:t>Bílá sobota - uložení Ježíše do hrobu</a:t>
            </a:r>
          </a:p>
          <a:p>
            <a:r>
              <a:rPr lang="cs-CZ" dirty="0" smtClean="0"/>
              <a:t>Boží hod velikonoční - zmrtvýchvstání </a:t>
            </a:r>
          </a:p>
          <a:p>
            <a:r>
              <a:rPr lang="cs-CZ" dirty="0" smtClean="0"/>
              <a:t>Velikonoční pondělí - pomlázka</a:t>
            </a:r>
          </a:p>
          <a:p>
            <a:endParaRPr lang="cs-CZ" dirty="0"/>
          </a:p>
        </p:txBody>
      </p:sp>
      <p:pic>
        <p:nvPicPr>
          <p:cNvPr id="4100" name="Picture 4" descr="C:\Documents and Settings\Ruda\Local Settings\Temporary Internet Files\Content.IE5\2DGBQCYF\MP90042283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356992"/>
            <a:ext cx="2206050" cy="2848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30.4.-1.5.-pálení čarodějnic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Původně keltský svátek</a:t>
            </a:r>
          </a:p>
          <a:p>
            <a:r>
              <a:rPr lang="cs-CZ" dirty="0" smtClean="0"/>
              <a:t>Lidé věřili, že oheň zapálený v tuto noc je ochrání před nadpřirozenými bytostmi</a:t>
            </a:r>
            <a:endParaRPr lang="cs-CZ" dirty="0"/>
          </a:p>
        </p:txBody>
      </p:sp>
      <p:pic>
        <p:nvPicPr>
          <p:cNvPr id="5122" name="Picture 2" descr="C:\Documents and Settings\Ruda\Local Settings\Temporary Internet Files\Content.IE5\495NU8VN\MC9003972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645024"/>
            <a:ext cx="3452341" cy="30049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1.květen-oslavy lásky a jara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předvečer chlapci stavěli na návsi májku</a:t>
            </a:r>
            <a:endParaRPr lang="cs-CZ" dirty="0"/>
          </a:p>
        </p:txBody>
      </p:sp>
      <p:pic>
        <p:nvPicPr>
          <p:cNvPr id="6147" name="Picture 3" descr="C:\Documents and Settings\Ruda\Local Settings\Temporary Internet Files\Content.IE5\KN94X1AE\MC9004148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5913" y="2667000"/>
            <a:ext cx="2081212" cy="3446463"/>
          </a:xfrm>
          <a:prstGeom prst="rect">
            <a:avLst/>
          </a:prstGeom>
          <a:noFill/>
        </p:spPr>
      </p:pic>
      <p:pic>
        <p:nvPicPr>
          <p:cNvPr id="6149" name="Picture 5" descr="C:\Documents and Settings\Ruda\Local Settings\Temporary Internet Files\Content.IE5\N6O2ZN0X\MC9004150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780928"/>
            <a:ext cx="3381375" cy="3457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21.června-letní slunovrat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Tzv. svatojánská noc 24.6. – zapalování ohňů a svatojánské čarování</a:t>
            </a:r>
          </a:p>
          <a:p>
            <a:r>
              <a:rPr lang="cs-CZ" dirty="0" smtClean="0"/>
              <a:t>Svátek letního slunovratu</a:t>
            </a:r>
            <a:endParaRPr lang="cs-CZ" dirty="0"/>
          </a:p>
        </p:txBody>
      </p:sp>
      <p:pic>
        <p:nvPicPr>
          <p:cNvPr id="7171" name="Picture 3" descr="C:\Documents and Settings\Ruda\Local Settings\Temporary Internet Files\Content.IE5\8GE6BQRZ\MC90030863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263833"/>
            <a:ext cx="2744068" cy="35941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Sklizeň obilí, radost z úrody</a:t>
            </a:r>
          </a:p>
          <a:p>
            <a:r>
              <a:rPr lang="cs-CZ" dirty="0" smtClean="0"/>
              <a:t>Dožínky </a:t>
            </a:r>
            <a:endParaRPr lang="cs-CZ" dirty="0"/>
          </a:p>
        </p:txBody>
      </p:sp>
      <p:pic>
        <p:nvPicPr>
          <p:cNvPr id="8194" name="Picture 2" descr="C:\Documents and Settings\Ruda\Local Settings\Temporary Internet Files\Content.IE5\RXA1YXYW\MP9004484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708920"/>
            <a:ext cx="5904656" cy="39133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1.listopad-svátek Všech svatých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Křesťané si připomínají své světce</a:t>
            </a:r>
            <a:endParaRPr lang="cs-CZ" dirty="0"/>
          </a:p>
        </p:txBody>
      </p:sp>
      <p:pic>
        <p:nvPicPr>
          <p:cNvPr id="9218" name="Picture 2" descr="C:\Documents and Settings\Ruda\Local Settings\Temporary Internet Files\Content.IE5\73XHDZZF\MC9004263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780928"/>
            <a:ext cx="2685330" cy="3545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2.listopad-Památka zesnulých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Tzv. dušičky</a:t>
            </a:r>
          </a:p>
          <a:p>
            <a:r>
              <a:rPr lang="cs-CZ" dirty="0" smtClean="0"/>
              <a:t>Návštěva hřbitovů, zapalování svíček</a:t>
            </a:r>
          </a:p>
          <a:p>
            <a:r>
              <a:rPr lang="cs-CZ" dirty="0" smtClean="0"/>
              <a:t>Vzpomínka na zesnulé</a:t>
            </a:r>
            <a:endParaRPr lang="cs-CZ" dirty="0"/>
          </a:p>
        </p:txBody>
      </p:sp>
      <p:pic>
        <p:nvPicPr>
          <p:cNvPr id="10242" name="Picture 2" descr="C:\Documents and Settings\Ruda\Local Settings\Temporary Internet Files\Content.IE5\N6O2ZN0X\MC90014953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05064"/>
            <a:ext cx="3260725" cy="2392362"/>
          </a:xfrm>
          <a:prstGeom prst="rect">
            <a:avLst/>
          </a:prstGeom>
          <a:noFill/>
        </p:spPr>
      </p:pic>
      <p:pic>
        <p:nvPicPr>
          <p:cNvPr id="10243" name="Picture 3" descr="C:\Documents and Settings\Ruda\Local Settings\Temporary Internet Files\Content.IE5\RXA1YXYW\MC9002506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0825" y="3748088"/>
            <a:ext cx="2324100" cy="269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Vánoce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Křesťané si připomínají narození Ježíše Krista</a:t>
            </a:r>
          </a:p>
          <a:p>
            <a:r>
              <a:rPr lang="cs-CZ" dirty="0" smtClean="0"/>
              <a:t>24.12. Štědrý den – podvečer narození</a:t>
            </a:r>
          </a:p>
          <a:p>
            <a:r>
              <a:rPr lang="cs-CZ" dirty="0" smtClean="0"/>
              <a:t>25.12. – Boží hod vánoční – den  narození Ježíše Krista</a:t>
            </a:r>
          </a:p>
          <a:p>
            <a:r>
              <a:rPr lang="cs-CZ" dirty="0" smtClean="0"/>
              <a:t>26.12. –svátek sv. Štěpána - koleda</a:t>
            </a:r>
            <a:endParaRPr lang="cs-CZ" dirty="0"/>
          </a:p>
        </p:txBody>
      </p:sp>
      <p:pic>
        <p:nvPicPr>
          <p:cNvPr id="11269" name="Picture 5" descr="C:\Documents and Settings\Ruda\Local Settings\Temporary Internet Files\Content.IE5\BOMQ7ZAI\MC9003965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077072"/>
            <a:ext cx="1406450" cy="24473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jmenovali tři mudrci z východu?</a:t>
            </a:r>
          </a:p>
          <a:p>
            <a:r>
              <a:rPr lang="cs-CZ" dirty="0" smtClean="0"/>
              <a:t>Povídejte si o velikonočních zvycích. Jaké tradice dodržuje vy doma?</a:t>
            </a:r>
          </a:p>
          <a:p>
            <a:r>
              <a:rPr lang="cs-CZ" dirty="0" smtClean="0"/>
              <a:t>Jak se ve světě slaví velikonoce?</a:t>
            </a:r>
          </a:p>
          <a:p>
            <a:r>
              <a:rPr lang="cs-CZ" dirty="0" smtClean="0"/>
              <a:t>Jak se ve vašem regionu slaví dožínky?</a:t>
            </a:r>
          </a:p>
          <a:p>
            <a:r>
              <a:rPr lang="cs-CZ" dirty="0" smtClean="0"/>
              <a:t>Co je to </a:t>
            </a:r>
            <a:r>
              <a:rPr lang="cs-CZ" dirty="0" err="1" smtClean="0"/>
              <a:t>Halloween</a:t>
            </a:r>
            <a:r>
              <a:rPr lang="cs-CZ" dirty="0" smtClean="0"/>
              <a:t> a kde se slaví?</a:t>
            </a:r>
          </a:p>
          <a:p>
            <a:r>
              <a:rPr lang="cs-CZ" dirty="0" smtClean="0"/>
              <a:t>Jak slavíte vánoce u vás doma?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</TotalTime>
  <Words>299</Words>
  <Application>Microsoft Office PowerPoint</Application>
  <PresentationFormat>Předvádění na obrazovce (4:3)</PresentationFormat>
  <Paragraphs>47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Tok</vt:lpstr>
      <vt:lpstr>Prezentace</vt:lpstr>
      <vt:lpstr>Snímek 1</vt:lpstr>
      <vt:lpstr>Anotace</vt:lpstr>
      <vt:lpstr>6.leden-Tři králové</vt:lpstr>
      <vt:lpstr>Masopust</vt:lpstr>
      <vt:lpstr>Velikonoce</vt:lpstr>
      <vt:lpstr>30.4.-1.5.-pálení čarodějnic</vt:lpstr>
      <vt:lpstr>1.květen-oslavy lásky a jara</vt:lpstr>
      <vt:lpstr>21.června-letní slunovrat</vt:lpstr>
      <vt:lpstr>Žně</vt:lpstr>
      <vt:lpstr>1.listopad-svátek Všech svatých</vt:lpstr>
      <vt:lpstr>2.listopad-Památka zesnulých</vt:lpstr>
      <vt:lpstr>Vánoce</vt:lpstr>
      <vt:lpstr>Otázky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Dum</cp:lastModifiedBy>
  <cp:revision>26</cp:revision>
  <dcterms:created xsi:type="dcterms:W3CDTF">2013-02-26T17:40:54Z</dcterms:created>
  <dcterms:modified xsi:type="dcterms:W3CDTF">2013-10-07T13:22:43Z</dcterms:modified>
</cp:coreProperties>
</file>