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4"/>
          <p:cNvGrpSpPr>
            <a:grpSpLocks/>
          </p:cNvGrpSpPr>
          <p:nvPr/>
        </p:nvGrpSpPr>
        <p:grpSpPr bwMode="auto">
          <a:xfrm>
            <a:off x="0" y="-30163"/>
            <a:ext cx="9067800" cy="6889751"/>
            <a:chOff x="0" y="-30477"/>
            <a:chExt cx="9067800" cy="6889273"/>
          </a:xfrm>
        </p:grpSpPr>
        <p:cxnSp>
          <p:nvCxnSpPr>
            <p:cNvPr id="5" name="Straight Connector 109"/>
            <p:cNvCxnSpPr/>
            <p:nvPr/>
          </p:nvCxnSpPr>
          <p:spPr>
            <a:xfrm rot="16200000" flipH="1">
              <a:off x="-1447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76"/>
            <p:cNvCxnSpPr/>
            <p:nvPr/>
          </p:nvCxnSpPr>
          <p:spPr>
            <a:xfrm rot="16200000" flipH="1">
              <a:off x="-16380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77"/>
            <p:cNvCxnSpPr/>
            <p:nvPr/>
          </p:nvCxnSpPr>
          <p:spPr>
            <a:xfrm rot="5400000">
              <a:off x="-14856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80"/>
            <p:cNvCxnSpPr/>
            <p:nvPr/>
          </p:nvCxnSpPr>
          <p:spPr>
            <a:xfrm rot="5400000">
              <a:off x="-32382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81"/>
            <p:cNvCxnSpPr/>
            <p:nvPr/>
          </p:nvCxnSpPr>
          <p:spPr>
            <a:xfrm rot="16200000" flipH="1">
              <a:off x="-33144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82"/>
            <p:cNvCxnSpPr/>
            <p:nvPr/>
          </p:nvCxnSpPr>
          <p:spPr>
            <a:xfrm rot="16200000" flipH="1">
              <a:off x="-1371362" y="2971246"/>
              <a:ext cx="6857524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83"/>
            <p:cNvCxnSpPr/>
            <p:nvPr/>
          </p:nvCxnSpPr>
          <p:spPr>
            <a:xfrm rot="16200000" flipH="1">
              <a:off x="-2819162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84"/>
            <p:cNvCxnSpPr/>
            <p:nvPr/>
          </p:nvCxnSpPr>
          <p:spPr>
            <a:xfrm rot="5400000">
              <a:off x="-2704862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85"/>
            <p:cNvCxnSpPr/>
            <p:nvPr/>
          </p:nvCxnSpPr>
          <p:spPr>
            <a:xfrm rot="16200000" flipH="1">
              <a:off x="-2133362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86"/>
            <p:cNvCxnSpPr/>
            <p:nvPr/>
          </p:nvCxnSpPr>
          <p:spPr>
            <a:xfrm rot="16200000" flipH="1">
              <a:off x="-31239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87"/>
            <p:cNvCxnSpPr/>
            <p:nvPr/>
          </p:nvCxnSpPr>
          <p:spPr>
            <a:xfrm rot="16200000" flipH="1">
              <a:off x="-1828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8"/>
            <p:cNvCxnSpPr/>
            <p:nvPr/>
          </p:nvCxnSpPr>
          <p:spPr>
            <a:xfrm rot="16200000" flipH="1">
              <a:off x="-28191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89"/>
            <p:cNvCxnSpPr/>
            <p:nvPr/>
          </p:nvCxnSpPr>
          <p:spPr>
            <a:xfrm rot="16200000" flipH="1">
              <a:off x="-2438162" y="3123646"/>
              <a:ext cx="6857524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64"/>
            <p:cNvCxnSpPr/>
            <p:nvPr/>
          </p:nvCxnSpPr>
          <p:spPr>
            <a:xfrm rot="5400000">
              <a:off x="-1731724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65"/>
            <p:cNvCxnSpPr/>
            <p:nvPr/>
          </p:nvCxnSpPr>
          <p:spPr>
            <a:xfrm rot="5400000">
              <a:off x="-1141968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68"/>
            <p:cNvCxnSpPr/>
            <p:nvPr/>
          </p:nvCxnSpPr>
          <p:spPr>
            <a:xfrm rot="5400000">
              <a:off x="-9141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172"/>
            <p:cNvCxnSpPr/>
            <p:nvPr/>
          </p:nvCxnSpPr>
          <p:spPr>
            <a:xfrm rot="5400000">
              <a:off x="-1855549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120"/>
            <p:cNvCxnSpPr/>
            <p:nvPr/>
          </p:nvCxnSpPr>
          <p:spPr>
            <a:xfrm rot="16200000" flipH="1">
              <a:off x="-26429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144"/>
            <p:cNvCxnSpPr/>
            <p:nvPr/>
          </p:nvCxnSpPr>
          <p:spPr>
            <a:xfrm rot="16200000" flipH="1">
              <a:off x="-1953974" y="3325258"/>
              <a:ext cx="6857524" cy="206375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107"/>
            <p:cNvCxnSpPr/>
            <p:nvPr/>
          </p:nvCxnSpPr>
          <p:spPr>
            <a:xfrm rot="16200000" flipH="1">
              <a:off x="-23619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08"/>
            <p:cNvCxnSpPr/>
            <p:nvPr/>
          </p:nvCxnSpPr>
          <p:spPr>
            <a:xfrm rot="16200000" flipH="1">
              <a:off x="-21333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09"/>
            <p:cNvCxnSpPr/>
            <p:nvPr/>
          </p:nvCxnSpPr>
          <p:spPr>
            <a:xfrm rot="16200000" flipH="1">
              <a:off x="106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10"/>
            <p:cNvCxnSpPr/>
            <p:nvPr/>
          </p:nvCxnSpPr>
          <p:spPr>
            <a:xfrm rot="16200000" flipH="1">
              <a:off x="876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11"/>
            <p:cNvCxnSpPr/>
            <p:nvPr/>
          </p:nvCxnSpPr>
          <p:spPr>
            <a:xfrm rot="5400000">
              <a:off x="1028938" y="3237946"/>
              <a:ext cx="6857524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12"/>
            <p:cNvCxnSpPr/>
            <p:nvPr/>
          </p:nvCxnSpPr>
          <p:spPr>
            <a:xfrm rot="5400000">
              <a:off x="-7236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13"/>
            <p:cNvCxnSpPr/>
            <p:nvPr/>
          </p:nvCxnSpPr>
          <p:spPr>
            <a:xfrm rot="16200000" flipH="1">
              <a:off x="-7998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214"/>
            <p:cNvCxnSpPr/>
            <p:nvPr/>
          </p:nvCxnSpPr>
          <p:spPr>
            <a:xfrm rot="5400000">
              <a:off x="-152161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215"/>
            <p:cNvCxnSpPr/>
            <p:nvPr/>
          </p:nvCxnSpPr>
          <p:spPr>
            <a:xfrm rot="16200000" flipH="1">
              <a:off x="-304562" y="3199846"/>
              <a:ext cx="6857524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216"/>
            <p:cNvCxnSpPr/>
            <p:nvPr/>
          </p:nvCxnSpPr>
          <p:spPr>
            <a:xfrm rot="5400000">
              <a:off x="-190262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217"/>
            <p:cNvCxnSpPr/>
            <p:nvPr/>
          </p:nvCxnSpPr>
          <p:spPr>
            <a:xfrm rot="16200000" flipH="1">
              <a:off x="381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218"/>
            <p:cNvCxnSpPr/>
            <p:nvPr/>
          </p:nvCxnSpPr>
          <p:spPr>
            <a:xfrm rot="16200000" flipH="1">
              <a:off x="-6093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219"/>
            <p:cNvCxnSpPr/>
            <p:nvPr/>
          </p:nvCxnSpPr>
          <p:spPr>
            <a:xfrm rot="16200000" flipH="1">
              <a:off x="6860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220"/>
            <p:cNvCxnSpPr/>
            <p:nvPr/>
          </p:nvCxnSpPr>
          <p:spPr>
            <a:xfrm rot="16200000" flipH="1">
              <a:off x="-3045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221"/>
            <p:cNvCxnSpPr/>
            <p:nvPr/>
          </p:nvCxnSpPr>
          <p:spPr>
            <a:xfrm rot="5400000">
              <a:off x="-1028462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222"/>
            <p:cNvCxnSpPr/>
            <p:nvPr/>
          </p:nvCxnSpPr>
          <p:spPr>
            <a:xfrm rot="5400000">
              <a:off x="782876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23"/>
            <p:cNvCxnSpPr/>
            <p:nvPr/>
          </p:nvCxnSpPr>
          <p:spPr>
            <a:xfrm rot="5400000">
              <a:off x="13726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224"/>
            <p:cNvCxnSpPr/>
            <p:nvPr/>
          </p:nvCxnSpPr>
          <p:spPr>
            <a:xfrm rot="5400000">
              <a:off x="1600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225"/>
            <p:cNvCxnSpPr/>
            <p:nvPr/>
          </p:nvCxnSpPr>
          <p:spPr>
            <a:xfrm rot="5400000">
              <a:off x="659051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226"/>
            <p:cNvCxnSpPr/>
            <p:nvPr/>
          </p:nvCxnSpPr>
          <p:spPr>
            <a:xfrm rot="16200000" flipH="1">
              <a:off x="-1283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227"/>
            <p:cNvCxnSpPr/>
            <p:nvPr/>
          </p:nvCxnSpPr>
          <p:spPr>
            <a:xfrm rot="16200000" flipH="1">
              <a:off x="560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228"/>
            <p:cNvCxnSpPr/>
            <p:nvPr/>
          </p:nvCxnSpPr>
          <p:spPr>
            <a:xfrm rot="16200000" flipH="1">
              <a:off x="152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229"/>
            <p:cNvCxnSpPr/>
            <p:nvPr/>
          </p:nvCxnSpPr>
          <p:spPr>
            <a:xfrm rot="16200000" flipH="1">
              <a:off x="381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236"/>
            <p:cNvCxnSpPr/>
            <p:nvPr/>
          </p:nvCxnSpPr>
          <p:spPr>
            <a:xfrm rot="16200000" flipH="1">
              <a:off x="27434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237"/>
            <p:cNvCxnSpPr/>
            <p:nvPr/>
          </p:nvCxnSpPr>
          <p:spPr>
            <a:xfrm rot="16200000" flipH="1">
              <a:off x="20957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238"/>
            <p:cNvCxnSpPr/>
            <p:nvPr/>
          </p:nvCxnSpPr>
          <p:spPr>
            <a:xfrm rot="5400000">
              <a:off x="27053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239"/>
            <p:cNvCxnSpPr/>
            <p:nvPr/>
          </p:nvCxnSpPr>
          <p:spPr>
            <a:xfrm rot="5400000">
              <a:off x="1829038" y="3276046"/>
              <a:ext cx="6857524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240"/>
            <p:cNvCxnSpPr/>
            <p:nvPr/>
          </p:nvCxnSpPr>
          <p:spPr>
            <a:xfrm rot="16200000" flipH="1">
              <a:off x="10670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241"/>
            <p:cNvCxnSpPr/>
            <p:nvPr/>
          </p:nvCxnSpPr>
          <p:spPr>
            <a:xfrm rot="16200000" flipH="1">
              <a:off x="2362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242"/>
            <p:cNvCxnSpPr/>
            <p:nvPr/>
          </p:nvCxnSpPr>
          <p:spPr>
            <a:xfrm rot="5400000">
              <a:off x="2646601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243"/>
            <p:cNvCxnSpPr/>
            <p:nvPr/>
          </p:nvCxnSpPr>
          <p:spPr>
            <a:xfrm rot="5400000">
              <a:off x="30490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244"/>
            <p:cNvCxnSpPr/>
            <p:nvPr/>
          </p:nvCxnSpPr>
          <p:spPr>
            <a:xfrm rot="5400000">
              <a:off x="2895838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245"/>
            <p:cNvCxnSpPr/>
            <p:nvPr/>
          </p:nvCxnSpPr>
          <p:spPr>
            <a:xfrm rot="5400000">
              <a:off x="2389426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246"/>
            <p:cNvCxnSpPr/>
            <p:nvPr/>
          </p:nvCxnSpPr>
          <p:spPr>
            <a:xfrm rot="16200000" flipH="1">
              <a:off x="22370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247"/>
            <p:cNvCxnSpPr/>
            <p:nvPr/>
          </p:nvCxnSpPr>
          <p:spPr>
            <a:xfrm rot="16200000" flipH="1">
              <a:off x="17528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248"/>
            <p:cNvCxnSpPr/>
            <p:nvPr/>
          </p:nvCxnSpPr>
          <p:spPr>
            <a:xfrm rot="16200000" flipH="1">
              <a:off x="19814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249"/>
            <p:cNvCxnSpPr/>
            <p:nvPr/>
          </p:nvCxnSpPr>
          <p:spPr>
            <a:xfrm rot="5400000">
              <a:off x="3467338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250"/>
            <p:cNvCxnSpPr/>
            <p:nvPr/>
          </p:nvCxnSpPr>
          <p:spPr>
            <a:xfrm rot="16200000" flipH="1">
              <a:off x="3467338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251"/>
            <p:cNvCxnSpPr/>
            <p:nvPr/>
          </p:nvCxnSpPr>
          <p:spPr>
            <a:xfrm rot="5400000">
              <a:off x="4038839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252"/>
            <p:cNvCxnSpPr/>
            <p:nvPr/>
          </p:nvCxnSpPr>
          <p:spPr>
            <a:xfrm rot="16200000" flipH="1">
              <a:off x="3886438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253"/>
            <p:cNvCxnSpPr/>
            <p:nvPr/>
          </p:nvCxnSpPr>
          <p:spPr>
            <a:xfrm rot="5400000">
              <a:off x="4000738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254"/>
            <p:cNvCxnSpPr/>
            <p:nvPr/>
          </p:nvCxnSpPr>
          <p:spPr>
            <a:xfrm rot="16200000" flipH="1">
              <a:off x="4572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256"/>
            <p:cNvCxnSpPr/>
            <p:nvPr/>
          </p:nvCxnSpPr>
          <p:spPr>
            <a:xfrm rot="16200000" flipH="1">
              <a:off x="37340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257"/>
            <p:cNvCxnSpPr/>
            <p:nvPr/>
          </p:nvCxnSpPr>
          <p:spPr>
            <a:xfrm rot="5400000">
              <a:off x="3619738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258"/>
            <p:cNvCxnSpPr/>
            <p:nvPr/>
          </p:nvCxnSpPr>
          <p:spPr>
            <a:xfrm rot="16200000" flipH="1">
              <a:off x="42150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259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260"/>
            <p:cNvCxnSpPr/>
            <p:nvPr/>
          </p:nvCxnSpPr>
          <p:spPr>
            <a:xfrm rot="16200000" flipH="1">
              <a:off x="4343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261"/>
            <p:cNvCxnSpPr/>
            <p:nvPr/>
          </p:nvCxnSpPr>
          <p:spPr>
            <a:xfrm rot="16200000" flipH="1">
              <a:off x="4572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263"/>
            <p:cNvCxnSpPr/>
            <p:nvPr/>
          </p:nvCxnSpPr>
          <p:spPr>
            <a:xfrm rot="16200000" flipH="1">
              <a:off x="5258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264"/>
            <p:cNvCxnSpPr/>
            <p:nvPr/>
          </p:nvCxnSpPr>
          <p:spPr>
            <a:xfrm rot="16200000" flipH="1">
              <a:off x="5067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265"/>
            <p:cNvCxnSpPr/>
            <p:nvPr/>
          </p:nvCxnSpPr>
          <p:spPr>
            <a:xfrm rot="5400000">
              <a:off x="5219938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266"/>
            <p:cNvCxnSpPr/>
            <p:nvPr/>
          </p:nvCxnSpPr>
          <p:spPr>
            <a:xfrm rot="16200000" flipH="1">
              <a:off x="487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267"/>
            <p:cNvCxnSpPr/>
            <p:nvPr/>
          </p:nvCxnSpPr>
          <p:spPr>
            <a:xfrm rot="5400000">
              <a:off x="5528707" y="3318116"/>
              <a:ext cx="6887685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269"/>
            <p:cNvCxnSpPr/>
            <p:nvPr/>
          </p:nvCxnSpPr>
          <p:spPr>
            <a:xfrm rot="5400000">
              <a:off x="4850051" y="3226833"/>
              <a:ext cx="6857524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270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277"/>
            <p:cNvCxnSpPr/>
            <p:nvPr/>
          </p:nvCxnSpPr>
          <p:spPr>
            <a:xfrm rot="5400000">
              <a:off x="5562839" y="3428446"/>
              <a:ext cx="6857524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282"/>
            <p:cNvCxnSpPr/>
            <p:nvPr/>
          </p:nvCxnSpPr>
          <p:spPr>
            <a:xfrm rot="5400000">
              <a:off x="2552938" y="3390346"/>
              <a:ext cx="6857524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288"/>
            <p:cNvCxnSpPr/>
            <p:nvPr/>
          </p:nvCxnSpPr>
          <p:spPr>
            <a:xfrm rot="16200000" flipH="1">
              <a:off x="3048238" y="3352246"/>
              <a:ext cx="6857524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291"/>
            <p:cNvCxnSpPr/>
            <p:nvPr/>
          </p:nvCxnSpPr>
          <p:spPr>
            <a:xfrm rot="16200000" flipH="1">
              <a:off x="3238738" y="3237946"/>
              <a:ext cx="6857524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293"/>
            <p:cNvCxnSpPr/>
            <p:nvPr/>
          </p:nvCxnSpPr>
          <p:spPr>
            <a:xfrm rot="5400000">
              <a:off x="2133838" y="3276046"/>
              <a:ext cx="6857524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297"/>
            <p:cNvCxnSpPr/>
            <p:nvPr/>
          </p:nvCxnSpPr>
          <p:spPr>
            <a:xfrm rot="16200000" flipH="1">
              <a:off x="31482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298"/>
            <p:cNvCxnSpPr/>
            <p:nvPr/>
          </p:nvCxnSpPr>
          <p:spPr>
            <a:xfrm rot="5400000">
              <a:off x="37721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301"/>
            <p:cNvCxnSpPr/>
            <p:nvPr/>
          </p:nvCxnSpPr>
          <p:spPr>
            <a:xfrm rot="5400000">
              <a:off x="4229338" y="2933146"/>
              <a:ext cx="6857524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306"/>
            <p:cNvCxnSpPr/>
            <p:nvPr/>
          </p:nvCxnSpPr>
          <p:spPr>
            <a:xfrm rot="16200000" flipH="1">
              <a:off x="1371044" y="3200640"/>
              <a:ext cx="6859112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9" name="Group 93"/>
          <p:cNvGrpSpPr>
            <a:grpSpLocks/>
          </p:cNvGrpSpPr>
          <p:nvPr/>
        </p:nvGrpSpPr>
        <p:grpSpPr bwMode="auto">
          <a:xfrm>
            <a:off x="0" y="2057400"/>
            <a:ext cx="4802188" cy="2820988"/>
            <a:chOff x="0" y="2057400"/>
            <a:chExt cx="4801394" cy="2820988"/>
          </a:xfrm>
        </p:grpSpPr>
        <p:cxnSp>
          <p:nvCxnSpPr>
            <p:cNvPr id="90" name="Straight Connector 116"/>
            <p:cNvCxnSpPr/>
            <p:nvPr/>
          </p:nvCxnSpPr>
          <p:spPr>
            <a:xfrm>
              <a:off x="0" y="20574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117"/>
            <p:cNvCxnSpPr/>
            <p:nvPr/>
          </p:nvCxnSpPr>
          <p:spPr>
            <a:xfrm>
              <a:off x="0" y="48768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119"/>
            <p:cNvCxnSpPr/>
            <p:nvPr/>
          </p:nvCxnSpPr>
          <p:spPr>
            <a:xfrm rot="5400000">
              <a:off x="3391694" y="3467100"/>
              <a:ext cx="2817812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/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B889DB-0063-4EB6-AA06-A8A7280F997C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9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AEF1EE-440F-4B11-9F98-8F9784CED4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DA93BC-12D5-4644-A2D3-257F8705B0D9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985A51-3A28-40DE-9D84-602502BF8D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>
            <a:grpSpLocks/>
          </p:cNvGrpSpPr>
          <p:nvPr/>
        </p:nvGrpSpPr>
        <p:grpSpPr bwMode="auto">
          <a:xfrm>
            <a:off x="0" y="-30163"/>
            <a:ext cx="9067800" cy="4846638"/>
            <a:chOff x="1" y="-30477"/>
            <a:chExt cx="9067799" cy="4526277"/>
          </a:xfrm>
        </p:grpSpPr>
        <p:cxnSp>
          <p:nvCxnSpPr>
            <p:cNvPr id="5" name="Straight Connector 7"/>
            <p:cNvCxnSpPr/>
            <p:nvPr/>
          </p:nvCxnSpPr>
          <p:spPr>
            <a:xfrm rot="16200000" flipH="1">
              <a:off x="-2715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8"/>
            <p:cNvCxnSpPr/>
            <p:nvPr/>
          </p:nvCxnSpPr>
          <p:spPr>
            <a:xfrm rot="16200000" flipH="1">
              <a:off x="-4620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9"/>
            <p:cNvCxnSpPr/>
            <p:nvPr/>
          </p:nvCxnSpPr>
          <p:spPr>
            <a:xfrm rot="5400000">
              <a:off x="-3096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5400000">
              <a:off x="-206226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1"/>
            <p:cNvCxnSpPr/>
            <p:nvPr/>
          </p:nvCxnSpPr>
          <p:spPr>
            <a:xfrm rot="16200000" flipH="1">
              <a:off x="-213846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2"/>
            <p:cNvCxnSpPr/>
            <p:nvPr/>
          </p:nvCxnSpPr>
          <p:spPr>
            <a:xfrm rot="16200000" flipH="1">
              <a:off x="-195360" y="1785840"/>
              <a:ext cx="450552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3"/>
            <p:cNvCxnSpPr/>
            <p:nvPr/>
          </p:nvCxnSpPr>
          <p:spPr>
            <a:xfrm rot="16200000" flipH="1">
              <a:off x="-1643160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4"/>
            <p:cNvCxnSpPr/>
            <p:nvPr/>
          </p:nvCxnSpPr>
          <p:spPr>
            <a:xfrm rot="5400000">
              <a:off x="-152886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5"/>
            <p:cNvCxnSpPr/>
            <p:nvPr/>
          </p:nvCxnSpPr>
          <p:spPr>
            <a:xfrm rot="16200000" flipH="1">
              <a:off x="-95736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6"/>
            <p:cNvCxnSpPr/>
            <p:nvPr/>
          </p:nvCxnSpPr>
          <p:spPr>
            <a:xfrm rot="16200000" flipH="1">
              <a:off x="-194796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7"/>
            <p:cNvCxnSpPr/>
            <p:nvPr/>
          </p:nvCxnSpPr>
          <p:spPr>
            <a:xfrm rot="16200000" flipH="1">
              <a:off x="-652560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"/>
            <p:cNvCxnSpPr/>
            <p:nvPr/>
          </p:nvCxnSpPr>
          <p:spPr>
            <a:xfrm rot="16200000" flipH="1">
              <a:off x="-16431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9"/>
            <p:cNvCxnSpPr/>
            <p:nvPr/>
          </p:nvCxnSpPr>
          <p:spPr>
            <a:xfrm rot="16200000" flipH="1">
              <a:off x="-1790370" y="2019629"/>
              <a:ext cx="4495143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0"/>
            <p:cNvCxnSpPr/>
            <p:nvPr/>
          </p:nvCxnSpPr>
          <p:spPr>
            <a:xfrm rot="5400000">
              <a:off x="-55572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21"/>
            <p:cNvCxnSpPr/>
            <p:nvPr/>
          </p:nvCxnSpPr>
          <p:spPr>
            <a:xfrm rot="5400000">
              <a:off x="34034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22"/>
            <p:cNvCxnSpPr/>
            <p:nvPr/>
          </p:nvCxnSpPr>
          <p:spPr>
            <a:xfrm rot="5400000">
              <a:off x="2618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3"/>
            <p:cNvCxnSpPr/>
            <p:nvPr/>
          </p:nvCxnSpPr>
          <p:spPr>
            <a:xfrm rot="5400000">
              <a:off x="-67954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4"/>
            <p:cNvCxnSpPr/>
            <p:nvPr/>
          </p:nvCxnSpPr>
          <p:spPr>
            <a:xfrm rot="16200000" flipH="1">
              <a:off x="-1466947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5"/>
            <p:cNvCxnSpPr/>
            <p:nvPr/>
          </p:nvCxnSpPr>
          <p:spPr>
            <a:xfrm rot="16200000" flipH="1">
              <a:off x="-777972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6"/>
            <p:cNvCxnSpPr/>
            <p:nvPr/>
          </p:nvCxnSpPr>
          <p:spPr>
            <a:xfrm rot="16200000" flipH="1">
              <a:off x="-11859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7"/>
            <p:cNvCxnSpPr/>
            <p:nvPr/>
          </p:nvCxnSpPr>
          <p:spPr>
            <a:xfrm rot="16200000" flipH="1">
              <a:off x="-9573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8"/>
            <p:cNvCxnSpPr/>
            <p:nvPr/>
          </p:nvCxnSpPr>
          <p:spPr>
            <a:xfrm rot="16200000" flipH="1">
              <a:off x="224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9"/>
            <p:cNvCxnSpPr/>
            <p:nvPr/>
          </p:nvCxnSpPr>
          <p:spPr>
            <a:xfrm rot="16200000" flipH="1">
              <a:off x="2052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30"/>
            <p:cNvCxnSpPr/>
            <p:nvPr/>
          </p:nvCxnSpPr>
          <p:spPr>
            <a:xfrm rot="5400000">
              <a:off x="2204939" y="2052540"/>
              <a:ext cx="450552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31"/>
            <p:cNvCxnSpPr/>
            <p:nvPr/>
          </p:nvCxnSpPr>
          <p:spPr>
            <a:xfrm rot="5400000">
              <a:off x="45234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32"/>
            <p:cNvCxnSpPr/>
            <p:nvPr/>
          </p:nvCxnSpPr>
          <p:spPr>
            <a:xfrm rot="16200000" flipH="1">
              <a:off x="37614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3"/>
            <p:cNvCxnSpPr/>
            <p:nvPr/>
          </p:nvCxnSpPr>
          <p:spPr>
            <a:xfrm rot="5400000">
              <a:off x="1024634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4"/>
            <p:cNvCxnSpPr/>
            <p:nvPr/>
          </p:nvCxnSpPr>
          <p:spPr>
            <a:xfrm rot="16200000" flipH="1">
              <a:off x="871440" y="2014440"/>
              <a:ext cx="450552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5"/>
            <p:cNvCxnSpPr/>
            <p:nvPr/>
          </p:nvCxnSpPr>
          <p:spPr>
            <a:xfrm rot="5400000">
              <a:off x="98574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6"/>
            <p:cNvCxnSpPr/>
            <p:nvPr/>
          </p:nvCxnSpPr>
          <p:spPr>
            <a:xfrm rot="16200000" flipH="1">
              <a:off x="155724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7"/>
            <p:cNvCxnSpPr/>
            <p:nvPr/>
          </p:nvCxnSpPr>
          <p:spPr>
            <a:xfrm rot="16200000" flipH="1">
              <a:off x="5666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8"/>
            <p:cNvCxnSpPr/>
            <p:nvPr/>
          </p:nvCxnSpPr>
          <p:spPr>
            <a:xfrm rot="16200000" flipH="1">
              <a:off x="18620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9"/>
            <p:cNvCxnSpPr/>
            <p:nvPr/>
          </p:nvCxnSpPr>
          <p:spPr>
            <a:xfrm rot="16200000" flipH="1">
              <a:off x="8714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40"/>
            <p:cNvCxnSpPr/>
            <p:nvPr/>
          </p:nvCxnSpPr>
          <p:spPr>
            <a:xfrm rot="5400000">
              <a:off x="147540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41"/>
            <p:cNvCxnSpPr/>
            <p:nvPr/>
          </p:nvCxnSpPr>
          <p:spPr>
            <a:xfrm rot="5400000">
              <a:off x="1958878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42"/>
            <p:cNvCxnSpPr/>
            <p:nvPr/>
          </p:nvCxnSpPr>
          <p:spPr>
            <a:xfrm rot="5400000">
              <a:off x="25486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3"/>
            <p:cNvCxnSpPr/>
            <p:nvPr/>
          </p:nvCxnSpPr>
          <p:spPr>
            <a:xfrm rot="5400000">
              <a:off x="2776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4"/>
            <p:cNvCxnSpPr/>
            <p:nvPr/>
          </p:nvCxnSpPr>
          <p:spPr>
            <a:xfrm rot="5400000">
              <a:off x="1835053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5"/>
            <p:cNvCxnSpPr/>
            <p:nvPr/>
          </p:nvCxnSpPr>
          <p:spPr>
            <a:xfrm rot="16200000" flipH="1">
              <a:off x="1047653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6"/>
            <p:cNvCxnSpPr/>
            <p:nvPr/>
          </p:nvCxnSpPr>
          <p:spPr>
            <a:xfrm rot="16200000" flipH="1">
              <a:off x="1736628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7"/>
            <p:cNvCxnSpPr/>
            <p:nvPr/>
          </p:nvCxnSpPr>
          <p:spPr>
            <a:xfrm rot="16200000" flipH="1">
              <a:off x="13286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8"/>
            <p:cNvCxnSpPr/>
            <p:nvPr/>
          </p:nvCxnSpPr>
          <p:spPr>
            <a:xfrm rot="16200000" flipH="1">
              <a:off x="15572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9"/>
            <p:cNvCxnSpPr/>
            <p:nvPr/>
          </p:nvCxnSpPr>
          <p:spPr>
            <a:xfrm rot="16200000" flipH="1">
              <a:off x="39194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50"/>
            <p:cNvCxnSpPr/>
            <p:nvPr/>
          </p:nvCxnSpPr>
          <p:spPr>
            <a:xfrm rot="16200000" flipH="1">
              <a:off x="32717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51"/>
            <p:cNvCxnSpPr/>
            <p:nvPr/>
          </p:nvCxnSpPr>
          <p:spPr>
            <a:xfrm rot="5400000">
              <a:off x="38813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52"/>
            <p:cNvCxnSpPr/>
            <p:nvPr/>
          </p:nvCxnSpPr>
          <p:spPr>
            <a:xfrm rot="5400000">
              <a:off x="3005039" y="2090640"/>
              <a:ext cx="4505521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3"/>
            <p:cNvCxnSpPr/>
            <p:nvPr/>
          </p:nvCxnSpPr>
          <p:spPr>
            <a:xfrm rot="16200000" flipH="1">
              <a:off x="22430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4"/>
            <p:cNvCxnSpPr/>
            <p:nvPr/>
          </p:nvCxnSpPr>
          <p:spPr>
            <a:xfrm rot="16200000" flipH="1">
              <a:off x="3538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5"/>
            <p:cNvCxnSpPr/>
            <p:nvPr/>
          </p:nvCxnSpPr>
          <p:spPr>
            <a:xfrm rot="5400000">
              <a:off x="382260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6"/>
            <p:cNvCxnSpPr/>
            <p:nvPr/>
          </p:nvCxnSpPr>
          <p:spPr>
            <a:xfrm rot="5400000">
              <a:off x="42250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7"/>
            <p:cNvCxnSpPr/>
            <p:nvPr/>
          </p:nvCxnSpPr>
          <p:spPr>
            <a:xfrm rot="5400000">
              <a:off x="4071839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8"/>
            <p:cNvCxnSpPr/>
            <p:nvPr/>
          </p:nvCxnSpPr>
          <p:spPr>
            <a:xfrm rot="5400000">
              <a:off x="356542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9"/>
            <p:cNvCxnSpPr/>
            <p:nvPr/>
          </p:nvCxnSpPr>
          <p:spPr>
            <a:xfrm rot="16200000" flipH="1">
              <a:off x="34130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60"/>
            <p:cNvCxnSpPr/>
            <p:nvPr/>
          </p:nvCxnSpPr>
          <p:spPr>
            <a:xfrm rot="16200000" flipH="1">
              <a:off x="29288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61"/>
            <p:cNvCxnSpPr/>
            <p:nvPr/>
          </p:nvCxnSpPr>
          <p:spPr>
            <a:xfrm rot="16200000" flipH="1">
              <a:off x="3081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62"/>
            <p:cNvCxnSpPr/>
            <p:nvPr/>
          </p:nvCxnSpPr>
          <p:spPr>
            <a:xfrm rot="5400000">
              <a:off x="4643339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3"/>
            <p:cNvCxnSpPr/>
            <p:nvPr/>
          </p:nvCxnSpPr>
          <p:spPr>
            <a:xfrm rot="16200000" flipH="1">
              <a:off x="4643339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4"/>
            <p:cNvCxnSpPr/>
            <p:nvPr/>
          </p:nvCxnSpPr>
          <p:spPr>
            <a:xfrm rot="5400000">
              <a:off x="5215633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5"/>
            <p:cNvCxnSpPr/>
            <p:nvPr/>
          </p:nvCxnSpPr>
          <p:spPr>
            <a:xfrm rot="16200000" flipH="1">
              <a:off x="5062439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6"/>
            <p:cNvCxnSpPr/>
            <p:nvPr/>
          </p:nvCxnSpPr>
          <p:spPr>
            <a:xfrm rot="5400000">
              <a:off x="5176739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7"/>
            <p:cNvCxnSpPr/>
            <p:nvPr/>
          </p:nvCxnSpPr>
          <p:spPr>
            <a:xfrm rot="16200000" flipH="1">
              <a:off x="57482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8"/>
            <p:cNvCxnSpPr/>
            <p:nvPr/>
          </p:nvCxnSpPr>
          <p:spPr>
            <a:xfrm rot="16200000" flipH="1">
              <a:off x="49100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9"/>
            <p:cNvCxnSpPr/>
            <p:nvPr/>
          </p:nvCxnSpPr>
          <p:spPr>
            <a:xfrm rot="5400000">
              <a:off x="4795739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70"/>
            <p:cNvCxnSpPr/>
            <p:nvPr/>
          </p:nvCxnSpPr>
          <p:spPr>
            <a:xfrm rot="16200000" flipH="1">
              <a:off x="53910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71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72"/>
            <p:cNvCxnSpPr/>
            <p:nvPr/>
          </p:nvCxnSpPr>
          <p:spPr>
            <a:xfrm rot="16200000" flipH="1">
              <a:off x="55196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3"/>
            <p:cNvCxnSpPr/>
            <p:nvPr/>
          </p:nvCxnSpPr>
          <p:spPr>
            <a:xfrm rot="16200000" flipH="1">
              <a:off x="5748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4"/>
            <p:cNvCxnSpPr/>
            <p:nvPr/>
          </p:nvCxnSpPr>
          <p:spPr>
            <a:xfrm rot="16200000" flipH="1">
              <a:off x="6434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5"/>
            <p:cNvCxnSpPr/>
            <p:nvPr/>
          </p:nvCxnSpPr>
          <p:spPr>
            <a:xfrm rot="16200000" flipH="1">
              <a:off x="6243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6"/>
            <p:cNvCxnSpPr/>
            <p:nvPr/>
          </p:nvCxnSpPr>
          <p:spPr>
            <a:xfrm rot="5400000">
              <a:off x="63959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7"/>
            <p:cNvCxnSpPr/>
            <p:nvPr/>
          </p:nvCxnSpPr>
          <p:spPr>
            <a:xfrm rot="16200000" flipH="1">
              <a:off x="605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8"/>
            <p:cNvCxnSpPr/>
            <p:nvPr/>
          </p:nvCxnSpPr>
          <p:spPr>
            <a:xfrm rot="5400000">
              <a:off x="6709412" y="2137412"/>
              <a:ext cx="4526277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9"/>
            <p:cNvCxnSpPr/>
            <p:nvPr/>
          </p:nvCxnSpPr>
          <p:spPr>
            <a:xfrm rot="5400000">
              <a:off x="6026052" y="2041427"/>
              <a:ext cx="4505521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80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81"/>
            <p:cNvCxnSpPr/>
            <p:nvPr/>
          </p:nvCxnSpPr>
          <p:spPr>
            <a:xfrm rot="5400000">
              <a:off x="6738840" y="2241452"/>
              <a:ext cx="4505521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82"/>
            <p:cNvCxnSpPr/>
            <p:nvPr/>
          </p:nvCxnSpPr>
          <p:spPr>
            <a:xfrm rot="5400000">
              <a:off x="3728939" y="2204940"/>
              <a:ext cx="450552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3"/>
            <p:cNvCxnSpPr/>
            <p:nvPr/>
          </p:nvCxnSpPr>
          <p:spPr>
            <a:xfrm rot="16200000" flipH="1">
              <a:off x="4224239" y="2166840"/>
              <a:ext cx="450552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4"/>
            <p:cNvCxnSpPr/>
            <p:nvPr/>
          </p:nvCxnSpPr>
          <p:spPr>
            <a:xfrm rot="16200000" flipH="1">
              <a:off x="4414739" y="2052540"/>
              <a:ext cx="450552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5"/>
            <p:cNvCxnSpPr/>
            <p:nvPr/>
          </p:nvCxnSpPr>
          <p:spPr>
            <a:xfrm rot="5400000">
              <a:off x="3309839" y="2090640"/>
              <a:ext cx="450552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6"/>
            <p:cNvCxnSpPr/>
            <p:nvPr/>
          </p:nvCxnSpPr>
          <p:spPr>
            <a:xfrm rot="16200000" flipH="1">
              <a:off x="43242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7"/>
            <p:cNvCxnSpPr/>
            <p:nvPr/>
          </p:nvCxnSpPr>
          <p:spPr>
            <a:xfrm rot="5400000">
              <a:off x="49481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8"/>
            <p:cNvCxnSpPr/>
            <p:nvPr/>
          </p:nvCxnSpPr>
          <p:spPr>
            <a:xfrm rot="5400000">
              <a:off x="5405339" y="1747740"/>
              <a:ext cx="450552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9"/>
            <p:cNvCxnSpPr/>
            <p:nvPr/>
          </p:nvCxnSpPr>
          <p:spPr>
            <a:xfrm rot="16200000" flipH="1">
              <a:off x="25478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93"/>
          <p:cNvSpPr/>
          <p:nvPr/>
        </p:nvSpPr>
        <p:spPr>
          <a:xfrm>
            <a:off x="0" y="4311650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9" name="Straight Connector 95"/>
          <p:cNvCxnSpPr/>
          <p:nvPr/>
        </p:nvCxnSpPr>
        <p:spPr>
          <a:xfrm>
            <a:off x="0" y="438785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96"/>
          <p:cNvCxnSpPr/>
          <p:nvPr/>
        </p:nvCxnSpPr>
        <p:spPr>
          <a:xfrm>
            <a:off x="0" y="6138863"/>
            <a:ext cx="9144000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27E948-CE29-4E21-B04A-8D66B31F3588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92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3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F55EBA-0B73-4047-B61B-610BC56166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34936-769D-46D5-8305-77A743600E90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559902-EAD4-4FDD-9104-C9CD85FC01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BA98DA-2222-4301-A1BA-7C652DE164B8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34B99E-8892-4CCB-BD98-3F1D0C5A6D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A14989-FCC3-40F7-9DCA-6FECFABD73BD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9E5639-2D9D-4692-8159-090AB57935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65FE70-64B9-486B-AFE2-135970953BE6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99B468-0FBB-4BA9-ABFE-E871E61DE8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6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8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40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2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6C9D9D-5EA5-4F15-B815-9AB97459CB86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DE731-0076-412A-B82B-2628656EA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2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3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34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9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/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378DF3-F6A6-4149-9813-44FE311F2FDA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E836A-1974-485A-A54F-3659B8D28C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F8DF5D-EA00-43AC-A70E-205A7515D537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859605-765F-43E7-98B8-AEF6C75FE1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02422-A746-49FF-9F4E-D9F046DF4DAF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182897-45FE-4E4F-B275-D5E7B4DB01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225" y="136525"/>
            <a:ext cx="8869363" cy="658495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554CB3F-6062-4880-AC42-8FC1ECB11A30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0513" y="6311900"/>
            <a:ext cx="34829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789D70E-B7C4-49A4-A19E-49AFBDB7DC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74" r:id="rId8"/>
    <p:sldLayoutId id="2147483675" r:id="rId9"/>
    <p:sldLayoutId id="2147483666" r:id="rId10"/>
    <p:sldLayoutId id="2147483665" r:id="rId11"/>
  </p:sldLayoutIdLst>
  <p:transition spd="slow">
    <p:fade/>
  </p:transition>
  <p:txStyles>
    <p:titleStyle>
      <a:lvl1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 kern="1200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rgbClr val="FEFEFE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2pPr>
      <a:lvl3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3pPr>
      <a:lvl4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4pPr>
      <a:lvl5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99987F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rgbClr val="90AC97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%C4%9B%C4%8F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nm.cz/m/Historicke-muzeum/Novinky-HM/Prijte-se-podivat-na-Jana-Zizku-z-Trocnova.html" TargetMode="Externa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llkabel.cz/datove-kabely-elektronika-vypocetni-technika-liycy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kdykam.mraveniste.cz/plzen-plzensko-pivovar-plzensky-prazdroj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%C4%9B%C4%8F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hyperlink" Target="http://detektory.hantec.cz/clanky/soucasne-vzacne-obezne-mince-162.html" TargetMode="Externa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m.cz/m/Historicke-muzeum/Novinky-HM/Prijte-se-podivat-na-Jana-Zizku-z-Trocnova.html" TargetMode="External"/><Relationship Id="rId2" Type="http://schemas.openxmlformats.org/officeDocument/2006/relationships/hyperlink" Target="http://cs.wikipedia.org/wiki/M%C4%9B%C4%8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kdykam.mraveniste.cz/plzen-plzensko-pivovar-plzensky-prazdroj/" TargetMode="External"/><Relationship Id="rId5" Type="http://schemas.openxmlformats.org/officeDocument/2006/relationships/hyperlink" Target="http://detektory.hantec.cz/clanky/soucasne-vzacne-obezne-mince-162.html" TargetMode="External"/><Relationship Id="rId4" Type="http://schemas.openxmlformats.org/officeDocument/2006/relationships/hyperlink" Target="http://www.allkabel.cz/datove-kabely-elektronika-vypocetni-technika-liyc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675"/>
            <a:ext cx="8229600" cy="4464050"/>
          </a:xfrm>
        </p:spPr>
        <p:txBody>
          <a:bodyPr rtlCol="0">
            <a:normAutofit fontScale="250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sz="4000" dirty="0">
                <a:solidFill>
                  <a:schemeClr val="bg1"/>
                </a:solidFill>
              </a:rPr>
              <a:t>METODICKÝ LIST PRO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4000" dirty="0">
                <a:solidFill>
                  <a:schemeClr val="bg1"/>
                </a:solidFill>
              </a:rPr>
              <a:t> Pro zpracování vzdělávacích materiálů (VM)v rámci projektu EU peníze školám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4000" dirty="0">
                <a:solidFill>
                  <a:schemeClr val="bg1"/>
                </a:solidFill>
              </a:rPr>
              <a:t>                        Operační program Vzdělávání pro </a:t>
            </a:r>
            <a:r>
              <a:rPr lang="cs-CZ" sz="4000" dirty="0" smtClean="0">
                <a:solidFill>
                  <a:schemeClr val="bg1"/>
                </a:solidFill>
              </a:rPr>
              <a:t>konkurence schopnost</a:t>
            </a:r>
            <a:endParaRPr lang="cs-CZ" sz="4000" dirty="0">
              <a:solidFill>
                <a:schemeClr val="bg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4000" dirty="0">
              <a:solidFill>
                <a:schemeClr val="bg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4000" dirty="0">
              <a:solidFill>
                <a:schemeClr val="bg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4000" dirty="0">
                <a:solidFill>
                  <a:schemeClr val="bg1"/>
                </a:solidFill>
              </a:rPr>
              <a:t>Projekt: Moderní výuka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4000" dirty="0">
              <a:solidFill>
                <a:schemeClr val="bg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4000" dirty="0">
                <a:solidFill>
                  <a:schemeClr val="bg1"/>
                </a:solidFill>
              </a:rPr>
              <a:t>Registrační číslo: CZ.1.07/1.4.00/21.3192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endParaRPr lang="cs-CZ" sz="4000" dirty="0">
              <a:solidFill>
                <a:schemeClr val="bg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4000" dirty="0">
                <a:solidFill>
                  <a:schemeClr val="bg1"/>
                </a:solidFill>
              </a:rPr>
              <a:t>Číslo DUM: </a:t>
            </a:r>
            <a:r>
              <a:rPr lang="cs-CZ" sz="4000" dirty="0" smtClean="0">
                <a:solidFill>
                  <a:schemeClr val="bg1"/>
                </a:solidFill>
              </a:rPr>
              <a:t>VY_32_INOVACE_12.3.13</a:t>
            </a:r>
            <a:r>
              <a:rPr lang="cs-CZ" sz="4000" dirty="0">
                <a:solidFill>
                  <a:schemeClr val="bg1"/>
                </a:solidFill>
              </a:rPr>
              <a:t>	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4000" dirty="0">
              <a:solidFill>
                <a:schemeClr val="bg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4000" dirty="0">
                <a:solidFill>
                  <a:schemeClr val="bg1"/>
                </a:solidFill>
              </a:rPr>
              <a:t>Jméno autora: Mgr. Jana Matěnová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4000" dirty="0">
              <a:solidFill>
                <a:schemeClr val="bg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4000" dirty="0">
                <a:solidFill>
                  <a:schemeClr val="bg1"/>
                </a:solidFill>
              </a:rPr>
              <a:t>Datum, období kdy byl vytvořen: </a:t>
            </a:r>
            <a:r>
              <a:rPr lang="cs-CZ" sz="4000" dirty="0" smtClean="0">
                <a:solidFill>
                  <a:schemeClr val="bg1"/>
                </a:solidFill>
              </a:rPr>
              <a:t>4. </a:t>
            </a:r>
            <a:r>
              <a:rPr lang="cs-CZ" sz="4000" dirty="0">
                <a:solidFill>
                  <a:schemeClr val="bg1"/>
                </a:solidFill>
              </a:rPr>
              <a:t>ledna 2013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4000" dirty="0">
              <a:solidFill>
                <a:schemeClr val="bg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4000" dirty="0">
                <a:solidFill>
                  <a:schemeClr val="bg1"/>
                </a:solidFill>
              </a:rPr>
              <a:t>Název práce: </a:t>
            </a:r>
            <a:r>
              <a:rPr lang="cs-CZ" sz="4000" dirty="0" smtClean="0">
                <a:solidFill>
                  <a:schemeClr val="bg1"/>
                </a:solidFill>
              </a:rPr>
              <a:t>Měď</a:t>
            </a:r>
            <a:endParaRPr lang="cs-CZ" sz="4000" dirty="0">
              <a:solidFill>
                <a:schemeClr val="bg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4000" dirty="0">
              <a:solidFill>
                <a:schemeClr val="bg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4000" dirty="0">
                <a:solidFill>
                  <a:schemeClr val="bg1"/>
                </a:solidFill>
              </a:rPr>
              <a:t>Předmět, pro který je VM určen: Chemie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4000" dirty="0">
              <a:solidFill>
                <a:schemeClr val="bg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4000" dirty="0">
                <a:solidFill>
                  <a:schemeClr val="bg1"/>
                </a:solidFill>
              </a:rPr>
              <a:t>Ročník, pro který je VM určen: 8. ročník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4000" dirty="0">
              <a:solidFill>
                <a:schemeClr val="bg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4000" dirty="0">
                <a:solidFill>
                  <a:schemeClr val="bg1"/>
                </a:solidFill>
              </a:rPr>
              <a:t>Časová dotace: 1vyučovací hodina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4000" dirty="0">
              <a:solidFill>
                <a:schemeClr val="bg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4000" dirty="0">
              <a:solidFill>
                <a:schemeClr val="bg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4000" dirty="0">
                <a:solidFill>
                  <a:schemeClr val="bg1"/>
                </a:solidFill>
              </a:rPr>
              <a:t>Vzdělávací oblast, tematický okruh, téma: Člověk a příroda, Chemie, 8. ročník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4000" dirty="0">
              <a:solidFill>
                <a:schemeClr val="bg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4000" dirty="0">
                <a:solidFill>
                  <a:schemeClr val="bg1"/>
                </a:solidFill>
              </a:rPr>
              <a:t>Metodický list, anotace- výstižný popis způsobu použití VM ve výuce: žáci využívají prezentaci k získání informací o </a:t>
            </a:r>
            <a:r>
              <a:rPr lang="cs-CZ" sz="4000" dirty="0" smtClean="0">
                <a:solidFill>
                  <a:schemeClr val="bg1"/>
                </a:solidFill>
              </a:rPr>
              <a:t>prvku měď. </a:t>
            </a:r>
            <a:r>
              <a:rPr lang="cs-CZ" sz="4000" dirty="0">
                <a:solidFill>
                  <a:schemeClr val="bg1"/>
                </a:solidFill>
              </a:rPr>
              <a:t>Pro žáky je i jednodušší zápis.    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4000" dirty="0">
              <a:solidFill>
                <a:schemeClr val="bg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4000" dirty="0">
                <a:solidFill>
                  <a:schemeClr val="bg1"/>
                </a:solidFill>
              </a:rPr>
              <a:t>Pomůcky: -</a:t>
            </a:r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15888"/>
            <a:ext cx="5773738" cy="1652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650503"/>
          </a:xfrm>
        </p:spPr>
        <p:txBody>
          <a:bodyPr/>
          <a:lstStyle/>
          <a:p>
            <a:pPr algn="r" fontAlgn="auto">
              <a:spcAft>
                <a:spcPts val="0"/>
              </a:spcAft>
              <a:defRPr/>
            </a:pPr>
            <a:r>
              <a:rPr lang="cs-CZ" sz="2000" dirty="0" smtClean="0"/>
              <a:t>VY_32_INOVACE_12.3.13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8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MĚĎ</a:t>
            </a:r>
            <a:endParaRPr lang="cs-CZ" sz="8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i="1" u="sng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VLASTNOSTI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775"/>
            <a:ext cx="8362950" cy="4497388"/>
          </a:xfrm>
        </p:spPr>
        <p:txBody>
          <a:bodyPr>
            <a:normAutofit/>
          </a:bodyPr>
          <a:lstStyle/>
          <a:p>
            <a:r>
              <a:rPr lang="cs-CZ" sz="4000" smtClean="0"/>
              <a:t>Červenohnědý lesklý kov</a:t>
            </a:r>
          </a:p>
          <a:p>
            <a:r>
              <a:rPr lang="cs-CZ" sz="4000" smtClean="0"/>
              <a:t>Stálý, na vzduchu se pokrývá vrstvou </a:t>
            </a:r>
            <a:r>
              <a:rPr lang="cs-CZ" sz="4000" u="sng" smtClean="0">
                <a:solidFill>
                  <a:srgbClr val="F5EE5B"/>
                </a:solidFill>
              </a:rPr>
              <a:t>měděnky </a:t>
            </a:r>
            <a:r>
              <a:rPr lang="cs-CZ" sz="4000" smtClean="0">
                <a:solidFill>
                  <a:srgbClr val="FF0000"/>
                </a:solidFill>
              </a:rPr>
              <a:t>(ochrana před korozí) </a:t>
            </a:r>
          </a:p>
          <a:p>
            <a:endParaRPr lang="cs-CZ" sz="4000" smtClean="0"/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3789363"/>
            <a:ext cx="338455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4" name="TextovéPole 3"/>
          <p:cNvSpPr txBox="1">
            <a:spLocks noChangeArrowheads="1"/>
          </p:cNvSpPr>
          <p:nvPr/>
        </p:nvSpPr>
        <p:spPr bwMode="auto">
          <a:xfrm>
            <a:off x="611188" y="6453188"/>
            <a:ext cx="27828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>
                <a:latin typeface="Tw Cen MT" pitchFamily="34" charset="-18"/>
                <a:hlinkClick r:id="rId3"/>
              </a:rPr>
              <a:t>http://cs.wikipedia.org/wiki/M%C4%9B%C4%8F</a:t>
            </a:r>
            <a:endParaRPr lang="cs-CZ" sz="1000">
              <a:latin typeface="Tw Cen MT" pitchFamily="34" charset="-18"/>
            </a:endParaRPr>
          </a:p>
          <a:p>
            <a:endParaRPr lang="cs-CZ" sz="1000">
              <a:latin typeface="Tw Cen MT" pitchFamily="34" charset="-18"/>
            </a:endParaRPr>
          </a:p>
        </p:txBody>
      </p:sp>
      <p:pic>
        <p:nvPicPr>
          <p:cNvPr id="1536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32363" y="3644900"/>
            <a:ext cx="3810000" cy="2557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6" name="TextovéPole 4"/>
          <p:cNvSpPr txBox="1">
            <a:spLocks noChangeArrowheads="1"/>
          </p:cNvSpPr>
          <p:nvPr/>
        </p:nvSpPr>
        <p:spPr bwMode="auto">
          <a:xfrm>
            <a:off x="4787900" y="6218238"/>
            <a:ext cx="4248150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>
                <a:latin typeface="Tw Cen MT" pitchFamily="34" charset="-18"/>
                <a:hlinkClick r:id="rId5"/>
              </a:rPr>
              <a:t>http://www.nm.cz/m/Historicke-muzeum/Novinky-HM/Prijte-se-podivat-na-Jana-Zizku-z-Trocnova.html</a:t>
            </a:r>
            <a:endParaRPr lang="cs-CZ" sz="1000">
              <a:latin typeface="Tw Cen MT" pitchFamily="34" charset="-18"/>
            </a:endParaRPr>
          </a:p>
          <a:p>
            <a:endParaRPr lang="cs-CZ" sz="1000">
              <a:latin typeface="Tw Cen MT" pitchFamily="34" charset="-18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4000" dirty="0" smtClean="0"/>
              <a:t>Vodič tepla, elektrického proudu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4000" dirty="0" smtClean="0"/>
              <a:t>  (využití v elektrotechnice)</a:t>
            </a:r>
            <a:endParaRPr lang="cs-CZ" sz="4000" dirty="0"/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125" y="3582988"/>
            <a:ext cx="7535863" cy="1293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TextovéPole 3"/>
          <p:cNvSpPr txBox="1">
            <a:spLocks noChangeArrowheads="1"/>
          </p:cNvSpPr>
          <p:nvPr/>
        </p:nvSpPr>
        <p:spPr bwMode="auto">
          <a:xfrm>
            <a:off x="827088" y="5157788"/>
            <a:ext cx="41957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>
                <a:latin typeface="Tw Cen MT" pitchFamily="34" charset="-18"/>
                <a:hlinkClick r:id="rId3"/>
              </a:rPr>
              <a:t>http://www.allkabel.cz/datove-kabely-elektronika-vypocetni-technika-liycy</a:t>
            </a:r>
            <a:r>
              <a:rPr lang="cs-CZ">
                <a:latin typeface="Tw Cen MT" pitchFamily="34" charset="-18"/>
                <a:hlinkClick r:id="rId3"/>
              </a:rPr>
              <a:t>/</a:t>
            </a:r>
            <a:endParaRPr lang="cs-CZ">
              <a:latin typeface="Tw Cen MT" pitchFamily="34" charset="-18"/>
            </a:endParaRPr>
          </a:p>
          <a:p>
            <a:endParaRPr lang="cs-CZ">
              <a:latin typeface="Tw Cen MT" pitchFamily="34" charset="-18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i="1" u="sng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POUŽITÍ </a:t>
            </a:r>
            <a:endParaRPr lang="cs-CZ" i="1" u="sng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b="1" smtClean="0"/>
              <a:t>Elektrotechnika (dráty, antény)</a:t>
            </a:r>
          </a:p>
          <a:p>
            <a:r>
              <a:rPr lang="cs-CZ" sz="4000" b="1" smtClean="0"/>
              <a:t>Kotle v pivovarech </a:t>
            </a:r>
          </a:p>
          <a:p>
            <a:r>
              <a:rPr lang="cs-CZ" sz="4000" b="1" smtClean="0"/>
              <a:t>Složka slitin</a:t>
            </a:r>
          </a:p>
          <a:p>
            <a:endParaRPr lang="cs-CZ" sz="4000" b="1" smtClean="0"/>
          </a:p>
          <a:p>
            <a:endParaRPr lang="cs-CZ" sz="4000" b="1" smtClean="0"/>
          </a:p>
          <a:p>
            <a:endParaRPr lang="cs-CZ" smtClean="0"/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6100" y="3411538"/>
            <a:ext cx="3810000" cy="223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ovéPole 3"/>
          <p:cNvSpPr txBox="1">
            <a:spLocks noChangeArrowheads="1"/>
          </p:cNvSpPr>
          <p:nvPr/>
        </p:nvSpPr>
        <p:spPr bwMode="auto">
          <a:xfrm>
            <a:off x="4356100" y="5876925"/>
            <a:ext cx="41084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>
                <a:latin typeface="Tw Cen MT" pitchFamily="34" charset="-18"/>
                <a:hlinkClick r:id="rId3"/>
              </a:rPr>
              <a:t>http://cokdykam.mraveniste.cz/plzen-plzensko-pivovar-plzensky-prazdroj</a:t>
            </a:r>
            <a:r>
              <a:rPr lang="cs-CZ">
                <a:latin typeface="Tw Cen MT" pitchFamily="34" charset="-18"/>
                <a:hlinkClick r:id="rId3"/>
              </a:rPr>
              <a:t>/</a:t>
            </a:r>
            <a:endParaRPr lang="cs-CZ">
              <a:latin typeface="Tw Cen MT" pitchFamily="34" charset="-18"/>
            </a:endParaRPr>
          </a:p>
          <a:p>
            <a:endParaRPr lang="cs-CZ">
              <a:latin typeface="Tw Cen MT" pitchFamily="34" charset="-18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i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SLITINY</a:t>
            </a:r>
            <a:endParaRPr lang="cs-CZ" i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600" b="1" dirty="0" smtClean="0">
                <a:solidFill>
                  <a:srgbClr val="FFFF00"/>
                </a:solidFill>
              </a:rPr>
              <a:t>BRONZ (</a:t>
            </a:r>
            <a:r>
              <a:rPr lang="cs-CZ" sz="3600" b="1" dirty="0" err="1" smtClean="0">
                <a:solidFill>
                  <a:srgbClr val="FFFF00"/>
                </a:solidFill>
              </a:rPr>
              <a:t>Cu+Sn</a:t>
            </a:r>
            <a:r>
              <a:rPr lang="cs-CZ" sz="3600" b="1" dirty="0" smtClean="0">
                <a:solidFill>
                  <a:srgbClr val="FFFF00"/>
                </a:solidFill>
              </a:rPr>
              <a:t>) </a:t>
            </a:r>
            <a:r>
              <a:rPr lang="cs-CZ" sz="3600" b="1" dirty="0" smtClean="0">
                <a:solidFill>
                  <a:schemeClr val="tx1"/>
                </a:solidFill>
              </a:rPr>
              <a:t>– ložiska 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600" b="1" dirty="0" smtClean="0">
                <a:solidFill>
                  <a:srgbClr val="FFFF00"/>
                </a:solidFill>
              </a:rPr>
              <a:t>MOSAZ (</a:t>
            </a:r>
            <a:r>
              <a:rPr lang="cs-CZ" sz="3600" b="1" dirty="0" err="1" smtClean="0">
                <a:solidFill>
                  <a:srgbClr val="FFFF00"/>
                </a:solidFill>
              </a:rPr>
              <a:t>Cu+Zn</a:t>
            </a:r>
            <a:r>
              <a:rPr lang="cs-CZ" sz="3600" b="1" dirty="0" smtClean="0">
                <a:solidFill>
                  <a:srgbClr val="FFFF00"/>
                </a:solidFill>
              </a:rPr>
              <a:t>) </a:t>
            </a:r>
            <a:r>
              <a:rPr lang="cs-CZ" sz="3600" b="1" dirty="0" smtClean="0">
                <a:solidFill>
                  <a:schemeClr val="tx1"/>
                </a:solidFill>
              </a:rPr>
              <a:t>– hudební 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3600" b="1" dirty="0">
                <a:solidFill>
                  <a:schemeClr val="tx1"/>
                </a:solidFill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</a:rPr>
              <a:t> nástroje, bižuterie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600" b="1" dirty="0" smtClean="0">
                <a:solidFill>
                  <a:srgbClr val="FFFF00"/>
                </a:solidFill>
              </a:rPr>
              <a:t>MINCOVNÍ SLITINY </a:t>
            </a:r>
            <a:r>
              <a:rPr lang="cs-CZ" sz="3600" b="1" dirty="0" smtClean="0">
                <a:solidFill>
                  <a:schemeClr val="tx1"/>
                </a:solidFill>
              </a:rPr>
              <a:t>– zvyšují odolnost mince proti korozi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3600" b="1" dirty="0">
              <a:solidFill>
                <a:srgbClr val="FFFF00"/>
              </a:solidFill>
            </a:endParaRP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64388" y="333375"/>
            <a:ext cx="1414462" cy="259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TextovéPole 3"/>
          <p:cNvSpPr txBox="1">
            <a:spLocks noChangeArrowheads="1"/>
          </p:cNvSpPr>
          <p:nvPr/>
        </p:nvSpPr>
        <p:spPr bwMode="auto">
          <a:xfrm>
            <a:off x="5580063" y="3263900"/>
            <a:ext cx="3313112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>
                <a:latin typeface="Tw Cen MT" pitchFamily="34" charset="-18"/>
                <a:hlinkClick r:id="rId3"/>
              </a:rPr>
              <a:t>http://cs.wikipedia.org/wiki/M%C4%9B%C4%8F#Biologick.C3.BD_v.C3.BDznam</a:t>
            </a:r>
            <a:endParaRPr lang="cs-CZ" sz="1000">
              <a:latin typeface="Tw Cen MT" pitchFamily="34" charset="-18"/>
            </a:endParaRPr>
          </a:p>
          <a:p>
            <a:endParaRPr lang="cs-CZ" sz="1000">
              <a:latin typeface="Tw Cen MT" pitchFamily="34" charset="-18"/>
            </a:endParaRPr>
          </a:p>
        </p:txBody>
      </p:sp>
      <p:pic>
        <p:nvPicPr>
          <p:cNvPr id="1843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0450" y="4292600"/>
            <a:ext cx="2190750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8" name="TextovéPole 4"/>
          <p:cNvSpPr txBox="1">
            <a:spLocks noChangeArrowheads="1"/>
          </p:cNvSpPr>
          <p:nvPr/>
        </p:nvSpPr>
        <p:spPr bwMode="auto">
          <a:xfrm>
            <a:off x="5580063" y="6378575"/>
            <a:ext cx="3313112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>
                <a:latin typeface="Tw Cen MT" pitchFamily="34" charset="-18"/>
                <a:hlinkClick r:id="rId5"/>
              </a:rPr>
              <a:t>http://detektory.hantec.cz/clanky/soucasne-vzacne-obezne-mince-162.html</a:t>
            </a:r>
            <a:endParaRPr lang="cs-CZ" sz="1000">
              <a:latin typeface="Tw Cen MT" pitchFamily="34" charset="-18"/>
            </a:endParaRPr>
          </a:p>
          <a:p>
            <a:endParaRPr lang="cs-CZ" sz="1000">
              <a:latin typeface="Tw Cen MT" pitchFamily="34" charset="-18"/>
            </a:endParaRPr>
          </a:p>
        </p:txBody>
      </p:sp>
      <p:pic>
        <p:nvPicPr>
          <p:cNvPr id="18439" name="Picture 4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476375" y="4652963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0" name="TextovéPole 5"/>
          <p:cNvSpPr txBox="1">
            <a:spLocks noChangeArrowheads="1"/>
          </p:cNvSpPr>
          <p:nvPr/>
        </p:nvSpPr>
        <p:spPr bwMode="auto">
          <a:xfrm>
            <a:off x="1476375" y="6378575"/>
            <a:ext cx="2519363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>
                <a:latin typeface="Tw Cen MT" pitchFamily="34" charset="-18"/>
                <a:hlinkClick r:id="rId3"/>
              </a:rPr>
              <a:t>http://cs.wikipedia.org/wiki/M%C4%9B%C4%8F</a:t>
            </a:r>
            <a:endParaRPr lang="cs-CZ" sz="1000">
              <a:latin typeface="Tw Cen MT" pitchFamily="34" charset="-18"/>
            </a:endParaRPr>
          </a:p>
          <a:p>
            <a:endParaRPr lang="cs-CZ" sz="1000">
              <a:latin typeface="Tw Cen MT" pitchFamily="34" charset="-18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i="1" u="sng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i="1" u="sng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cs.wikipedia.org/wiki/M%C4%9B%C4%8F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www.nm.cz/m/Historicke-muzeum/Novinky-HM/Prijte-se-podivat-na-Jana-Zizku-z-Trocnova.html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hlinkClick r:id="rId4"/>
              </a:rPr>
              <a:t>http://www.allkabel.cz/datove-kabely-elektronika-vypocetni-technika-liycy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cs.wikipedia.org/wiki/M%C4%9B%C4%8F#Biologick.C3.BD_v.C3.BDznam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detektory.hantec.cz/clanky/soucasne-vzacne-obezne-mince-162.html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>
                <a:hlinkClick r:id="rId6"/>
              </a:rPr>
              <a:t>http://cokdykam.mraveniste.cz/plzen-plzensko-pivovar-plzensky-prazdroj</a:t>
            </a:r>
            <a:r>
              <a:rPr lang="cs-CZ" dirty="0" smtClean="0">
                <a:hlinkClick r:id="rId6"/>
              </a:rPr>
              <a:t>/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Došky">
    <a:dk1>
      <a:sysClr val="windowText" lastClr="000000"/>
    </a:dk1>
    <a:lt1>
      <a:sysClr val="window" lastClr="FFFFFF"/>
    </a:lt1>
    <a:dk2>
      <a:srgbClr val="1D3641"/>
    </a:dk2>
    <a:lt2>
      <a:srgbClr val="DFE6D0"/>
    </a:lt2>
    <a:accent1>
      <a:srgbClr val="759AA5"/>
    </a:accent1>
    <a:accent2>
      <a:srgbClr val="CFC60D"/>
    </a:accent2>
    <a:accent3>
      <a:srgbClr val="99987F"/>
    </a:accent3>
    <a:accent4>
      <a:srgbClr val="90AC97"/>
    </a:accent4>
    <a:accent5>
      <a:srgbClr val="FFAD1C"/>
    </a:accent5>
    <a:accent6>
      <a:srgbClr val="B9AB6F"/>
    </a:accent6>
    <a:hlink>
      <a:srgbClr val="66AACD"/>
    </a:hlink>
    <a:folHlink>
      <a:srgbClr val="809DB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113</TotalTime>
  <Words>171</Words>
  <Application>Microsoft Office PowerPoint</Application>
  <PresentationFormat>On-screen Show (4:3)</PresentationFormat>
  <Paragraphs>58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7</vt:i4>
      </vt:variant>
    </vt:vector>
  </HeadingPairs>
  <TitlesOfParts>
    <vt:vector size="15" baseType="lpstr">
      <vt:lpstr>Tw Cen MT</vt:lpstr>
      <vt:lpstr>Arial</vt:lpstr>
      <vt:lpstr>Calibri</vt:lpstr>
      <vt:lpstr>Došky</vt:lpstr>
      <vt:lpstr>Došky</vt:lpstr>
      <vt:lpstr>Došky</vt:lpstr>
      <vt:lpstr>Došky</vt:lpstr>
      <vt:lpstr>Došky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Matěnová</dc:creator>
  <cp:lastModifiedBy>DUM</cp:lastModifiedBy>
  <cp:revision>7</cp:revision>
  <dcterms:created xsi:type="dcterms:W3CDTF">2013-01-04T11:18:26Z</dcterms:created>
  <dcterms:modified xsi:type="dcterms:W3CDTF">2013-10-07T16:33:53Z</dcterms:modified>
</cp:coreProperties>
</file>