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3" r:id="rId2"/>
    <p:sldId id="256" r:id="rId3"/>
    <p:sldId id="258" r:id="rId4"/>
    <p:sldId id="259" r:id="rId5"/>
    <p:sldId id="261" r:id="rId6"/>
    <p:sldId id="262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816" y="82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C1921177-69E2-4B66-8D52-E72208294C68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12E77D22-A20D-4D41-8C8F-3CCECEAAD6A3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21177-69E2-4B66-8D52-E72208294C68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E77D22-A20D-4D41-8C8F-3CCECEAAD6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21177-69E2-4B66-8D52-E72208294C68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E77D22-A20D-4D41-8C8F-3CCECEAAD6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21177-69E2-4B66-8D52-E72208294C68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E77D22-A20D-4D41-8C8F-3CCECEAAD6A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21177-69E2-4B66-8D52-E72208294C68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E77D22-A20D-4D41-8C8F-3CCECEAAD6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21177-69E2-4B66-8D52-E72208294C68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E77D22-A20D-4D41-8C8F-3CCECEAAD6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21177-69E2-4B66-8D52-E72208294C68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E77D22-A20D-4D41-8C8F-3CCECEAAD6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21177-69E2-4B66-8D52-E72208294C68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E77D22-A20D-4D41-8C8F-3CCECEAAD6A3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21177-69E2-4B66-8D52-E72208294C68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E77D22-A20D-4D41-8C8F-3CCECEAAD6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21177-69E2-4B66-8D52-E72208294C68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E77D22-A20D-4D41-8C8F-3CCECEAAD6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21177-69E2-4B66-8D52-E72208294C68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E77D22-A20D-4D41-8C8F-3CCECEAAD6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C1921177-69E2-4B66-8D52-E72208294C68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12E77D22-A20D-4D41-8C8F-3CCECEAAD6A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youtube.com/watch?v=Yqi8aBmZ79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Zlato_2.jpg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gypte_louvre_127.jpg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leOK2Wn5Gcs" TargetMode="External"/><Relationship Id="rId2" Type="http://schemas.openxmlformats.org/officeDocument/2006/relationships/hyperlink" Target="http://www.puncovniurad.cz/cz/znacky.aspx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gypte_louvre_127.jpg" TargetMode="External"/><Relationship Id="rId2" Type="http://schemas.openxmlformats.org/officeDocument/2006/relationships/hyperlink" Target="http://cs.wikipedia.org/wiki/Soubor:Zlato_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leOK2Wn5Gcs" TargetMode="External"/><Relationship Id="rId5" Type="http://schemas.openxmlformats.org/officeDocument/2006/relationships/hyperlink" Target="http://www.puncovniurad.cz/cz/znacky.aspx" TargetMode="External"/><Relationship Id="rId4" Type="http://schemas.openxmlformats.org/officeDocument/2006/relationships/hyperlink" Target="http://www.youtube.com/watch?v=Yqi8aBmZ79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323652"/>
            <a:ext cx="6777317" cy="4201692"/>
          </a:xfrm>
        </p:spPr>
        <p:txBody>
          <a:bodyPr>
            <a:normAutofit fontScale="32500" lnSpcReduction="20000"/>
          </a:bodyPr>
          <a:lstStyle/>
          <a:p>
            <a:r>
              <a:rPr lang="cs-CZ" dirty="0"/>
              <a:t> METODICKÝ LIST PRO ZŠ</a:t>
            </a:r>
          </a:p>
          <a:p>
            <a:r>
              <a:rPr lang="cs-CZ" dirty="0"/>
              <a:t> Pro zpracování vzdělávacích materiálů (VM)v rámci projektu EU peníze školám</a:t>
            </a:r>
          </a:p>
          <a:p>
            <a:r>
              <a:rPr lang="cs-CZ" dirty="0"/>
              <a:t>                        Operační program Vzdělávání pro konkurence schopnost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Projekt: Moderní výuka</a:t>
            </a:r>
          </a:p>
          <a:p>
            <a:endParaRPr lang="cs-CZ" dirty="0"/>
          </a:p>
          <a:p>
            <a:r>
              <a:rPr lang="cs-CZ" dirty="0"/>
              <a:t>Registrační číslo: CZ.1.07/1.4.00/21.3192</a:t>
            </a:r>
          </a:p>
          <a:p>
            <a:endParaRPr lang="cs-CZ" dirty="0"/>
          </a:p>
          <a:p>
            <a:r>
              <a:rPr lang="cs-CZ" dirty="0"/>
              <a:t>Číslo DUM: </a:t>
            </a:r>
            <a:r>
              <a:rPr lang="cs-CZ" dirty="0" smtClean="0"/>
              <a:t>VY_32_INOVACE_12.3.14</a:t>
            </a:r>
            <a:r>
              <a:rPr lang="cs-CZ" dirty="0"/>
              <a:t>	</a:t>
            </a:r>
          </a:p>
          <a:p>
            <a:endParaRPr lang="cs-CZ" dirty="0"/>
          </a:p>
          <a:p>
            <a:r>
              <a:rPr lang="cs-CZ" dirty="0"/>
              <a:t>Jméno autora: Mgr. Jana Matěnová</a:t>
            </a:r>
          </a:p>
          <a:p>
            <a:endParaRPr lang="cs-CZ" dirty="0"/>
          </a:p>
          <a:p>
            <a:r>
              <a:rPr lang="cs-CZ" dirty="0"/>
              <a:t>Datum, období kdy byl vytvořen: 4. ledna 2013</a:t>
            </a:r>
          </a:p>
          <a:p>
            <a:endParaRPr lang="cs-CZ" dirty="0"/>
          </a:p>
          <a:p>
            <a:r>
              <a:rPr lang="cs-CZ" dirty="0"/>
              <a:t>Název práce: </a:t>
            </a:r>
            <a:r>
              <a:rPr lang="cs-CZ" dirty="0" smtClean="0"/>
              <a:t>Zlato</a:t>
            </a:r>
            <a:endParaRPr lang="cs-CZ" dirty="0"/>
          </a:p>
          <a:p>
            <a:endParaRPr lang="cs-CZ" dirty="0"/>
          </a:p>
          <a:p>
            <a:r>
              <a:rPr lang="cs-CZ" dirty="0"/>
              <a:t>Předmět, pro který je VM určen: Chemie</a:t>
            </a:r>
          </a:p>
          <a:p>
            <a:endParaRPr lang="cs-CZ" dirty="0"/>
          </a:p>
          <a:p>
            <a:r>
              <a:rPr lang="cs-CZ" dirty="0"/>
              <a:t>Ročník, pro který je VM určen: 8. ročník</a:t>
            </a:r>
          </a:p>
          <a:p>
            <a:endParaRPr lang="cs-CZ" dirty="0"/>
          </a:p>
          <a:p>
            <a:r>
              <a:rPr lang="cs-CZ" dirty="0"/>
              <a:t>Časová dotace: 1vyučovací hodina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Vzdělávací oblast, tematický okruh, téma: Člověk a příroda, Chemie, 8. ročník</a:t>
            </a:r>
          </a:p>
          <a:p>
            <a:endParaRPr lang="cs-CZ" dirty="0"/>
          </a:p>
          <a:p>
            <a:r>
              <a:rPr lang="cs-CZ" dirty="0"/>
              <a:t>Metodický list, anotace- výstižný popis způsobu použití VM ve výuce: žáci využívají prezentaci k získání informací o </a:t>
            </a:r>
            <a:r>
              <a:rPr lang="cs-CZ"/>
              <a:t>prvku </a:t>
            </a:r>
            <a:r>
              <a:rPr lang="cs-CZ" smtClean="0"/>
              <a:t>zlato. </a:t>
            </a:r>
            <a:r>
              <a:rPr lang="cs-CZ" dirty="0"/>
              <a:t>Pro žáky je i jednodušší zápis.    </a:t>
            </a:r>
          </a:p>
          <a:p>
            <a:endParaRPr lang="cs-CZ" dirty="0"/>
          </a:p>
          <a:p>
            <a:r>
              <a:rPr lang="cs-CZ" dirty="0"/>
              <a:t>Pomůcky: -</a:t>
            </a:r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620688"/>
            <a:ext cx="5773737" cy="1584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68321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432492"/>
          </a:xfrm>
        </p:spPr>
        <p:txBody>
          <a:bodyPr>
            <a:normAutofit/>
          </a:bodyPr>
          <a:lstStyle/>
          <a:p>
            <a:pPr algn="r"/>
            <a:r>
              <a:rPr lang="cs-CZ" sz="1600" dirty="0" smtClean="0"/>
              <a:t>VY_32_INOVACE_12.3.14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733365" y="3717032"/>
            <a:ext cx="3309803" cy="1964677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cs-CZ" sz="7200" b="1" i="1" u="sng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ZLATO</a:t>
            </a:r>
          </a:p>
          <a:p>
            <a:pPr algn="ctr"/>
            <a:r>
              <a:rPr lang="cs-CZ" sz="7200" b="1" i="1" dirty="0" smtClean="0">
                <a:solidFill>
                  <a:schemeClr val="accent5">
                    <a:lumMod val="50000"/>
                  </a:schemeClr>
                </a:solidFill>
              </a:rPr>
              <a:t>Au</a:t>
            </a:r>
            <a:r>
              <a:rPr lang="cs-CZ" sz="7200" b="1" i="1" u="sng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7200" b="1" i="1" u="sng" dirty="0">
              <a:solidFill>
                <a:schemeClr val="accent5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17236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VÝSKYT V PŘÍRODĚ</a:t>
            </a:r>
            <a:endParaRPr lang="cs-CZ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4000" b="1" dirty="0" smtClean="0"/>
              <a:t>V ryzím stavu – rýžování </a:t>
            </a:r>
          </a:p>
          <a:p>
            <a:r>
              <a:rPr lang="cs-CZ" sz="4000" b="1" dirty="0" smtClean="0"/>
              <a:t>Ve slitině – chemickou </a:t>
            </a:r>
          </a:p>
          <a:p>
            <a:pPr marL="68580" indent="0">
              <a:buNone/>
            </a:pPr>
            <a:r>
              <a:rPr lang="cs-CZ" sz="4000" b="1" dirty="0"/>
              <a:t> </a:t>
            </a:r>
            <a:r>
              <a:rPr lang="cs-CZ" sz="4000" b="1" dirty="0" smtClean="0"/>
              <a:t>  cestou</a:t>
            </a:r>
          </a:p>
          <a:p>
            <a:pPr marL="68580" indent="0">
              <a:buNone/>
            </a:pPr>
            <a:endParaRPr lang="cs-CZ" sz="2000" b="1" dirty="0" smtClean="0">
              <a:hlinkClick r:id="rId2"/>
            </a:endParaRPr>
          </a:p>
          <a:p>
            <a:pPr marL="68580" indent="0">
              <a:buNone/>
            </a:pPr>
            <a:endParaRPr lang="cs-CZ" sz="2000" b="1" dirty="0">
              <a:hlinkClick r:id="rId2"/>
            </a:endParaRPr>
          </a:p>
          <a:p>
            <a:pPr marL="68580" indent="0">
              <a:buNone/>
            </a:pPr>
            <a:endParaRPr lang="cs-CZ" sz="2000" b="1" dirty="0" smtClean="0">
              <a:hlinkClick r:id="rId2"/>
            </a:endParaRPr>
          </a:p>
          <a:p>
            <a:pPr marL="68580" indent="0">
              <a:buNone/>
            </a:pPr>
            <a:endParaRPr lang="cs-CZ" sz="2000" b="1" dirty="0" smtClean="0">
              <a:hlinkClick r:id="rId2"/>
            </a:endParaRPr>
          </a:p>
          <a:p>
            <a:pPr marL="68580" indent="0">
              <a:buNone/>
            </a:pPr>
            <a:r>
              <a:rPr lang="cs-CZ" sz="2000" b="1" dirty="0" smtClean="0">
                <a:hlinkClick r:id="rId2"/>
              </a:rPr>
              <a:t>http</a:t>
            </a:r>
            <a:r>
              <a:rPr lang="cs-CZ" sz="2000" b="1" dirty="0">
                <a:hlinkClick r:id="rId2"/>
              </a:rPr>
              <a:t>://</a:t>
            </a:r>
            <a:r>
              <a:rPr lang="cs-CZ" sz="2000" b="1" dirty="0" smtClean="0">
                <a:hlinkClick r:id="rId2"/>
              </a:rPr>
              <a:t>www.youtube.com/watch?v=Yqi8aBmZ79E</a:t>
            </a:r>
            <a:endParaRPr lang="cs-CZ" sz="2000" b="1" dirty="0" smtClean="0"/>
          </a:p>
          <a:p>
            <a:pPr marL="68580" indent="0">
              <a:buNone/>
            </a:pPr>
            <a:endParaRPr lang="cs-CZ" sz="20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559905"/>
            <a:ext cx="3882008" cy="17413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932040" y="3789040"/>
            <a:ext cx="3600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>
                <a:hlinkClick r:id="rId4"/>
              </a:rPr>
              <a:t>http://cs.wikipedia.org/wiki/Soubor:Zlato_2.jpg</a:t>
            </a:r>
            <a:endParaRPr lang="cs-CZ" sz="1000" dirty="0" smtClean="0"/>
          </a:p>
          <a:p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3024997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VLASTNOSTI</a:t>
            </a:r>
            <a:endParaRPr lang="cs-CZ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323652"/>
            <a:ext cx="6912884" cy="3508977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Žlutý, lesklý, kujný kov (</a:t>
            </a:r>
            <a:r>
              <a:rPr lang="cs-CZ" sz="4000" b="1" dirty="0" smtClean="0">
                <a:solidFill>
                  <a:srgbClr val="FF0000"/>
                </a:solidFill>
              </a:rPr>
              <a:t>?</a:t>
            </a:r>
            <a:r>
              <a:rPr lang="cs-CZ" sz="4000" b="1" dirty="0" smtClean="0"/>
              <a:t>)</a:t>
            </a:r>
          </a:p>
          <a:p>
            <a:r>
              <a:rPr lang="cs-CZ" sz="4000" b="1" dirty="0" smtClean="0"/>
              <a:t>Na vzduchu stálý</a:t>
            </a:r>
          </a:p>
          <a:p>
            <a:r>
              <a:rPr lang="cs-CZ" sz="4000" b="1" dirty="0" smtClean="0"/>
              <a:t>Vede teplo a el. proud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2037370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POUŽITÍ </a:t>
            </a:r>
            <a:endParaRPr lang="cs-CZ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2323652"/>
            <a:ext cx="7209249" cy="3841652"/>
          </a:xfrm>
        </p:spPr>
        <p:txBody>
          <a:bodyPr>
            <a:normAutofit lnSpcReduction="10000"/>
          </a:bodyPr>
          <a:lstStyle/>
          <a:p>
            <a:r>
              <a:rPr lang="cs-CZ" sz="3200" b="1" dirty="0" smtClean="0"/>
              <a:t>Šperkařství – punc</a:t>
            </a:r>
          </a:p>
          <a:p>
            <a:r>
              <a:rPr lang="cs-CZ" sz="3200" b="1" dirty="0" smtClean="0"/>
              <a:t>Stomatologie (slitiny)</a:t>
            </a:r>
          </a:p>
          <a:p>
            <a:r>
              <a:rPr lang="cs-CZ" sz="3200" b="1" dirty="0" smtClean="0"/>
              <a:t>Elektrické kontakty</a:t>
            </a:r>
          </a:p>
          <a:p>
            <a:r>
              <a:rPr lang="cs-CZ" sz="3200" b="1" dirty="0" smtClean="0"/>
              <a:t>Platidlo </a:t>
            </a:r>
          </a:p>
          <a:p>
            <a:r>
              <a:rPr lang="cs-CZ" sz="3200" b="1" dirty="0" smtClean="0"/>
              <a:t>Zlatá </a:t>
            </a:r>
          </a:p>
          <a:p>
            <a:pPr marL="68580" indent="0">
              <a:buNone/>
            </a:pPr>
            <a:r>
              <a:rPr lang="cs-CZ" sz="3200" b="1" dirty="0" smtClean="0"/>
              <a:t>  rezerva</a:t>
            </a:r>
          </a:p>
          <a:p>
            <a:pPr marL="68580" indent="0">
              <a:buNone/>
            </a:pPr>
            <a:r>
              <a:rPr lang="cs-CZ" sz="3200" b="1" dirty="0"/>
              <a:t> </a:t>
            </a:r>
            <a:r>
              <a:rPr lang="cs-CZ" sz="3200" b="1" dirty="0" smtClean="0"/>
              <a:t> státu</a:t>
            </a:r>
          </a:p>
          <a:p>
            <a:pPr marL="68580" indent="0">
              <a:buNone/>
            </a:pPr>
            <a:endParaRPr lang="cs-CZ" sz="3200" b="1" dirty="0" smtClean="0"/>
          </a:p>
          <a:p>
            <a:endParaRPr lang="cs-CZ" sz="3600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887814"/>
            <a:ext cx="1160921" cy="944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283968" y="692696"/>
            <a:ext cx="46085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>
                <a:hlinkClick r:id="rId3"/>
              </a:rPr>
              <a:t>http://cs.wikipedia.org/wiki/Soubor:Egypte_louvre_127.jpg</a:t>
            </a:r>
            <a:endParaRPr lang="cs-CZ" sz="1000" dirty="0" smtClean="0"/>
          </a:p>
          <a:p>
            <a:endParaRPr lang="cs-CZ" sz="1000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2490" y="921762"/>
            <a:ext cx="1469685" cy="2736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748495"/>
            <a:ext cx="3407872" cy="2381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077072"/>
            <a:ext cx="2884716" cy="2044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00106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POZNÁTE HODNOTU ZLATÉJO ŠPERKU?</a:t>
            </a:r>
            <a:endParaRPr lang="cs-CZ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U 37</a:t>
            </a:r>
          </a:p>
          <a:p>
            <a:r>
              <a:rPr lang="cs-CZ" sz="3600" dirty="0">
                <a:solidFill>
                  <a:srgbClr val="FF0000"/>
                </a:solidFill>
                <a:hlinkClick r:id="rId2"/>
              </a:rPr>
              <a:t>http://</a:t>
            </a:r>
            <a:r>
              <a:rPr lang="cs-CZ" sz="3600" dirty="0" smtClean="0">
                <a:solidFill>
                  <a:srgbClr val="FF0000"/>
                </a:solidFill>
                <a:hlinkClick r:id="rId2"/>
              </a:rPr>
              <a:t>www.puncovniurad.cz/cz/znacky.aspx</a:t>
            </a:r>
            <a:endParaRPr lang="cs-CZ" sz="3600" dirty="0" smtClean="0">
              <a:solidFill>
                <a:srgbClr val="FF0000"/>
              </a:solidFill>
            </a:endParaRPr>
          </a:p>
          <a:p>
            <a:r>
              <a:rPr lang="cs-CZ" sz="3600" dirty="0">
                <a:solidFill>
                  <a:srgbClr val="FF0000"/>
                </a:solidFill>
                <a:hlinkClick r:id="rId3"/>
              </a:rPr>
              <a:t>http://</a:t>
            </a:r>
            <a:r>
              <a:rPr lang="cs-CZ" sz="3600" dirty="0" smtClean="0">
                <a:solidFill>
                  <a:srgbClr val="FF0000"/>
                </a:solidFill>
                <a:hlinkClick r:id="rId3"/>
              </a:rPr>
              <a:t>www.youtube.com/watch?v=leOK2Wn5Gcs</a:t>
            </a:r>
            <a:endParaRPr lang="cs-CZ" sz="3600" dirty="0" smtClean="0">
              <a:solidFill>
                <a:srgbClr val="FF0000"/>
              </a:solidFill>
            </a:endParaRPr>
          </a:p>
          <a:p>
            <a:endParaRPr lang="cs-CZ" sz="3600" dirty="0" smtClean="0">
              <a:solidFill>
                <a:srgbClr val="FF0000"/>
              </a:solidFill>
            </a:endParaRPr>
          </a:p>
          <a:p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704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 </a:t>
            </a:r>
            <a:endParaRPr lang="cs-CZ" sz="3600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cs.wikipedia.org/wiki/Soubor:Zlato_2.jpg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cs.wikipedia.org/wiki/Soubor:Egypte_louvre_127.jpg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www.youtube.com/watch?v=Yqi8aBmZ79E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www.puncovniurad.cz/cz/znacky.aspx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www.youtube.com/watch?v=leOK2Wn5Gcs</a:t>
            </a:r>
            <a:endParaRPr lang="cs-CZ" dirty="0" smtClean="0"/>
          </a:p>
          <a:p>
            <a:r>
              <a:rPr lang="cs-CZ" dirty="0"/>
              <a:t>BENEŠ, Pavel. Základy praktické chemie: pro 8. ročník ZŠ. 1. vydání. Praha: Nakladatelství Fortuna, 1999, s. 79. </a:t>
            </a:r>
            <a:r>
              <a:rPr lang="cs-CZ"/>
              <a:t>ISBN 80-7168-879-7.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3694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54</TotalTime>
  <Words>157</Words>
  <Application>Microsoft Office PowerPoint</Application>
  <PresentationFormat>Předvádění na obrazovce (4:3)</PresentationFormat>
  <Paragraphs>67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Austin</vt:lpstr>
      <vt:lpstr>Prezentace aplikace PowerPoint</vt:lpstr>
      <vt:lpstr>VY_32_INOVACE_12.3.14</vt:lpstr>
      <vt:lpstr>VÝSKYT V PŘÍRODĚ</vt:lpstr>
      <vt:lpstr>VLASTNOSTI</vt:lpstr>
      <vt:lpstr>POUŽITÍ </vt:lpstr>
      <vt:lpstr>JAK POZNÁTE HODNOTU ZLATÉJO ŠPERKU?</vt:lpstr>
      <vt:lpstr>ZDROJE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Matěnová</dc:creator>
  <cp:lastModifiedBy>Jana Matěnová</cp:lastModifiedBy>
  <cp:revision>7</cp:revision>
  <dcterms:created xsi:type="dcterms:W3CDTF">2013-01-04T13:41:56Z</dcterms:created>
  <dcterms:modified xsi:type="dcterms:W3CDTF">2013-01-04T14:47:15Z</dcterms:modified>
</cp:coreProperties>
</file>