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56" r:id="rId3"/>
    <p:sldId id="257" r:id="rId4"/>
    <p:sldId id="259" r:id="rId5"/>
    <p:sldId id="260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DBA0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9_02.jpg"/>
          <p:cNvPicPr preferRelativeResize="0">
            <a:picLocks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754112" y="0"/>
            <a:ext cx="73152" cy="6858000"/>
          </a:xfrm>
          <a:prstGeom prst="rect">
            <a:avLst/>
          </a:prstGeom>
        </p:spPr>
      </p:pic>
      <p:pic>
        <p:nvPicPr>
          <p:cNvPr id="7" name="Picture 6" descr="1_0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0500" y="0"/>
            <a:ext cx="1333500" cy="685800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0352"/>
            <a:ext cx="9144000" cy="228600"/>
            <a:chOff x="0" y="6582727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7813040" y="6582727"/>
              <a:ext cx="1330960" cy="228600"/>
            </a:xfrm>
            <a:prstGeom prst="rect">
              <a:avLst/>
            </a:pr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134101" y="6582727"/>
              <a:ext cx="1609724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0" y="6582727"/>
              <a:ext cx="6096000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371600"/>
            <a:ext cx="6781800" cy="1069975"/>
          </a:xfrm>
        </p:spPr>
        <p:txBody>
          <a:bodyPr bIns="0" anchor="b" anchorCtr="0">
            <a:noAutofit/>
          </a:bodyPr>
          <a:lstStyle>
            <a:lvl1pPr>
              <a:defRPr sz="4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781800" cy="762000"/>
          </a:xfrm>
        </p:spPr>
        <p:txBody>
          <a:bodyPr lIns="0" tIns="0" rIns="0">
            <a:normAutofit/>
          </a:bodyPr>
          <a:lstStyle>
            <a:lvl1pPr marL="0" indent="0" algn="l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>
          <a:xfrm>
            <a:off x="6210300" y="6610350"/>
            <a:ext cx="1524000" cy="228600"/>
          </a:xfrm>
        </p:spPr>
        <p:txBody>
          <a:bodyPr/>
          <a:lstStyle/>
          <a:p>
            <a:fld id="{A17D1B25-3709-4539-B105-CEDC3ECC8AF7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>
          <a:xfrm>
            <a:off x="7924800" y="6610350"/>
            <a:ext cx="1198880" cy="228600"/>
          </a:xfrm>
        </p:spPr>
        <p:txBody>
          <a:bodyPr/>
          <a:lstStyle/>
          <a:p>
            <a:fld id="{CAC2CE89-4A6E-4EEE-808D-F77BD88F745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>
          <a:xfrm>
            <a:off x="457200" y="6611112"/>
            <a:ext cx="5600700" cy="2286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32" name="Rectangle 3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D1B25-3709-4539-B105-CEDC3ECC8AF7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AC2CE89-4A6E-4EEE-808D-F77BD88F7455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2"/>
          <p:cNvGrpSpPr/>
          <p:nvPr/>
        </p:nvGrpSpPr>
        <p:grpSpPr>
          <a:xfrm>
            <a:off x="1438274" y="6629400"/>
            <a:ext cx="7705726" cy="228600"/>
            <a:chOff x="1438274" y="6629400"/>
            <a:chExt cx="7705726" cy="228600"/>
          </a:xfrm>
        </p:grpSpPr>
        <p:sp>
          <p:nvSpPr>
            <p:cNvPr id="27" name="Rectangle 26"/>
            <p:cNvSpPr/>
            <p:nvPr/>
          </p:nvSpPr>
          <p:spPr>
            <a:xfrm>
              <a:off x="8763000" y="662940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7142480" y="662940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438274" y="6629400"/>
              <a:ext cx="566356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245101"/>
            <a:ext cx="6934199" cy="1155700"/>
          </a:xfrm>
        </p:spPr>
        <p:txBody>
          <a:bodyPr anchor="t">
            <a:normAutofit/>
          </a:bodyPr>
          <a:lstStyle>
            <a:lvl1pPr algn="r">
              <a:defRPr sz="42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130300"/>
          </a:xfrm>
        </p:spPr>
        <p:txBody>
          <a:bodyPr anchor="b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0" name="Picture 9" descr="9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63980" cy="6858000"/>
          </a:xfrm>
          <a:prstGeom prst="rect">
            <a:avLst/>
          </a:prstGeom>
        </p:spPr>
      </p:pic>
      <p:sp>
        <p:nvSpPr>
          <p:cNvPr id="24" name="Date Placeholder 23"/>
          <p:cNvSpPr>
            <a:spLocks noGrp="1"/>
          </p:cNvSpPr>
          <p:nvPr>
            <p:ph type="dt" sz="half" idx="10"/>
          </p:nvPr>
        </p:nvSpPr>
        <p:spPr>
          <a:xfrm>
            <a:off x="7162800" y="6610350"/>
            <a:ext cx="1524000" cy="246888"/>
          </a:xfrm>
        </p:spPr>
        <p:txBody>
          <a:bodyPr/>
          <a:lstStyle/>
          <a:p>
            <a:fld id="{A17D1B25-3709-4539-B105-CEDC3ECC8AF7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1"/>
          </p:nvPr>
        </p:nvSpPr>
        <p:spPr>
          <a:xfrm>
            <a:off x="8742680" y="6610350"/>
            <a:ext cx="381000" cy="246888"/>
          </a:xfrm>
        </p:spPr>
        <p:txBody>
          <a:bodyPr/>
          <a:lstStyle/>
          <a:p>
            <a:fld id="{CAC2CE89-4A6E-4EEE-808D-F77BD88F7455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2"/>
          </p:nvPr>
        </p:nvSpPr>
        <p:spPr>
          <a:xfrm>
            <a:off x="1524000" y="6610350"/>
            <a:ext cx="5562600" cy="247650"/>
          </a:xfrm>
        </p:spPr>
        <p:txBody>
          <a:bodyPr/>
          <a:lstStyle/>
          <a:p>
            <a:endParaRPr lang="cs-CZ"/>
          </a:p>
        </p:txBody>
      </p:sp>
      <p:pic>
        <p:nvPicPr>
          <p:cNvPr id="20" name="Picture 19" descr="vert_bar_02.png"/>
          <p:cNvPicPr preferRelativeResize="0">
            <a:picLocks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362456" y="0"/>
            <a:ext cx="73152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4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3" name="Group 14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A17D1B25-3709-4539-B105-CEDC3ECC8AF7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AC2CE89-4A6E-4EEE-808D-F77BD88F745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5" name="Text Placeholder 2"/>
          <p:cNvSpPr>
            <a:spLocks noGrp="1"/>
          </p:cNvSpPr>
          <p:nvPr>
            <p:ph type="body" idx="13"/>
          </p:nvPr>
        </p:nvSpPr>
        <p:spPr>
          <a:xfrm>
            <a:off x="4648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57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Content Placeholder 18"/>
          <p:cNvSpPr>
            <a:spLocks noGrp="1"/>
          </p:cNvSpPr>
          <p:nvPr>
            <p:ph sz="quarter" idx="15"/>
          </p:nvPr>
        </p:nvSpPr>
        <p:spPr>
          <a:xfrm>
            <a:off x="4648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6" name="Picture 15" descr="bar_06.png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20" name="Rectangle 1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Date Placeholder 2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A17D1B25-3709-4539-B105-CEDC3ECC8AF7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AC2CE89-4A6E-4EEE-808D-F77BD88F7455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Footer Placeholder 24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3" name="Group 11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D1B25-3709-4539-B105-CEDC3ECC8AF7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AC2CE89-4A6E-4EEE-808D-F77BD88F7455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D1B25-3709-4539-B105-CEDC3ECC8AF7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AC2CE89-4A6E-4EEE-808D-F77BD88F745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3" name="Text Placeholder 2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352800" cy="91440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419600" y="1524000"/>
            <a:ext cx="42672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57201" y="2514599"/>
            <a:ext cx="3352800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bar_06.png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A17D1B25-3709-4539-B105-CEDC3ECC8AF7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AC2CE89-4A6E-4EEE-808D-F77BD88F745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048"/>
            <a:ext cx="3355848" cy="914400"/>
          </a:xfrm>
        </p:spPr>
        <p:txBody>
          <a:bodyPr anchor="b">
            <a:normAutofit/>
          </a:bodyPr>
          <a:lstStyle>
            <a:lvl1pPr algn="l">
              <a:defRPr lang="en-US" sz="1800" b="1" i="0" kern="1200" cap="all" spc="1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25696" y="1554480"/>
            <a:ext cx="4270248" cy="4059936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514600"/>
            <a:ext cx="3355848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US" sz="1400" kern="12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D1B25-3709-4539-B105-CEDC3ECC8AF7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CE89-4A6E-4EEE-808D-F77BD88F7455}" type="slidenum">
              <a:rPr lang="cs-CZ" smtClean="0"/>
              <a:t>‹#›</a:t>
            </a:fld>
            <a:endParaRPr lang="cs-CZ"/>
          </a:p>
        </p:txBody>
      </p:sp>
      <p:pic>
        <p:nvPicPr>
          <p:cNvPr id="8" name="Picture 7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9" name="Picture 8" descr="bar_06.png"/>
          <p:cNvPicPr>
            <a:picLocks noChangeAspect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4419600" y="1524000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419600" y="5637212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D1B25-3709-4539-B105-CEDC3ECC8AF7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AC2CE89-4A6E-4EEE-808D-F77BD88F7455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89085"/>
            <a:ext cx="2057400" cy="553707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85216"/>
            <a:ext cx="6019800" cy="55412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D1B25-3709-4539-B105-CEDC3ECC8AF7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AC2CE89-4A6E-4EEE-808D-F77BD88F7455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34000">
                <a:schemeClr val="bg1">
                  <a:lumMod val="75000"/>
                  <a:alpha val="61000"/>
                </a:schemeClr>
              </a:gs>
              <a:gs pos="38000">
                <a:schemeClr val="bg1">
                  <a:lumMod val="75000"/>
                  <a:alpha val="76000"/>
                </a:schemeClr>
              </a:gs>
              <a:gs pos="100000">
                <a:schemeClr val="bg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9144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8229600" cy="4144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610350"/>
            <a:ext cx="1524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A17D1B25-3709-4539-B105-CEDC3ECC8AF7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610350"/>
            <a:ext cx="6629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680" y="6610350"/>
            <a:ext cx="381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CAC2CE89-4A6E-4EEE-808D-F77BD88F745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Char char="§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dragonadam.wz.cz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elektrika.cz/data/clanky/akumulatory/view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ze.tzb-info.cz/7435-akumulace-elektriny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ze.tzb-info.cz/7435-akumulace-elektriny" TargetMode="External"/><Relationship Id="rId2" Type="http://schemas.openxmlformats.org/officeDocument/2006/relationships/hyperlink" Target="http://deosum.com/Articles/436-citronovy-galvanicky-clanek.asp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1200"/>
            <a:ext cx="8229600" cy="4616152"/>
          </a:xfrm>
        </p:spPr>
        <p:txBody>
          <a:bodyPr>
            <a:noAutofit/>
          </a:bodyPr>
          <a:lstStyle/>
          <a:p>
            <a:r>
              <a:rPr lang="cs-CZ" sz="1100" dirty="0"/>
              <a:t> METODICKÝ LIST PRO ZŠ</a:t>
            </a:r>
          </a:p>
          <a:p>
            <a:r>
              <a:rPr lang="cs-CZ" sz="1100" dirty="0"/>
              <a:t> Pro zpracování vzdělávacích materiálů (VM)v rámci projektu EU peníze školám</a:t>
            </a:r>
          </a:p>
          <a:p>
            <a:r>
              <a:rPr lang="cs-CZ" sz="1100" dirty="0"/>
              <a:t>                        Operační program Vzdělávání pro konkurenceschopnost</a:t>
            </a:r>
          </a:p>
          <a:p>
            <a:endParaRPr lang="cs-CZ" sz="1100" dirty="0"/>
          </a:p>
          <a:p>
            <a:r>
              <a:rPr lang="cs-CZ" sz="1100" dirty="0"/>
              <a:t>Projekt: Moderní </a:t>
            </a:r>
            <a:r>
              <a:rPr lang="cs-CZ" sz="1100" dirty="0" smtClean="0"/>
              <a:t>výuka</a:t>
            </a:r>
            <a:endParaRPr lang="cs-CZ" sz="1100" dirty="0"/>
          </a:p>
          <a:p>
            <a:r>
              <a:rPr lang="cs-CZ" sz="1100" dirty="0"/>
              <a:t>Registrační číslo: </a:t>
            </a:r>
            <a:r>
              <a:rPr lang="cs-CZ" sz="1100" dirty="0" smtClean="0"/>
              <a:t>CZ.1.07/1.4.00/21.3192</a:t>
            </a:r>
            <a:endParaRPr lang="cs-CZ" sz="1100" dirty="0"/>
          </a:p>
          <a:p>
            <a:r>
              <a:rPr lang="cs-CZ" sz="1100" dirty="0"/>
              <a:t>Číslo DUM: </a:t>
            </a:r>
            <a:r>
              <a:rPr lang="cs-CZ" sz="1100" dirty="0" smtClean="0"/>
              <a:t>VY_32_INOVACE_12.3.16</a:t>
            </a:r>
            <a:endParaRPr lang="cs-CZ" sz="1100" dirty="0"/>
          </a:p>
          <a:p>
            <a:r>
              <a:rPr lang="cs-CZ" sz="1100" dirty="0" smtClean="0"/>
              <a:t>Jméno </a:t>
            </a:r>
            <a:r>
              <a:rPr lang="cs-CZ" sz="1100" dirty="0"/>
              <a:t>autora: Mgr. Jana </a:t>
            </a:r>
            <a:r>
              <a:rPr lang="cs-CZ" sz="1100" dirty="0" smtClean="0"/>
              <a:t>Matěnová</a:t>
            </a:r>
            <a:endParaRPr lang="cs-CZ" sz="1100" dirty="0"/>
          </a:p>
          <a:p>
            <a:r>
              <a:rPr lang="cs-CZ" sz="1100" dirty="0"/>
              <a:t>Datum, období kdy byl vytvořen: 4. ledna </a:t>
            </a:r>
            <a:r>
              <a:rPr lang="cs-CZ" sz="1100" dirty="0" smtClean="0"/>
              <a:t>2013</a:t>
            </a:r>
            <a:endParaRPr lang="cs-CZ" sz="1100" dirty="0"/>
          </a:p>
          <a:p>
            <a:r>
              <a:rPr lang="cs-CZ" sz="1100" dirty="0"/>
              <a:t>Název práce: </a:t>
            </a:r>
            <a:r>
              <a:rPr lang="cs-CZ" sz="1100" dirty="0" smtClean="0"/>
              <a:t>Galvanický článek</a:t>
            </a:r>
            <a:endParaRPr lang="cs-CZ" sz="1100" dirty="0"/>
          </a:p>
          <a:p>
            <a:r>
              <a:rPr lang="cs-CZ" sz="1100" dirty="0"/>
              <a:t>Předmět, pro který je VM určen: Chemie</a:t>
            </a:r>
          </a:p>
          <a:p>
            <a:r>
              <a:rPr lang="cs-CZ" sz="1100" dirty="0" smtClean="0"/>
              <a:t>Ročník</a:t>
            </a:r>
            <a:r>
              <a:rPr lang="cs-CZ" sz="1100" dirty="0"/>
              <a:t>, pro který je VM určen: 9. </a:t>
            </a:r>
            <a:r>
              <a:rPr lang="cs-CZ" sz="1100" dirty="0" smtClean="0"/>
              <a:t>ročník</a:t>
            </a:r>
            <a:endParaRPr lang="cs-CZ" sz="1100" dirty="0"/>
          </a:p>
          <a:p>
            <a:r>
              <a:rPr lang="cs-CZ" sz="1100" dirty="0" smtClean="0"/>
              <a:t>Časová </a:t>
            </a:r>
            <a:r>
              <a:rPr lang="cs-CZ" sz="1100" dirty="0"/>
              <a:t>dotace: 1vyučovací </a:t>
            </a:r>
            <a:r>
              <a:rPr lang="cs-CZ" sz="1100" dirty="0" smtClean="0"/>
              <a:t>hodina</a:t>
            </a:r>
            <a:endParaRPr lang="cs-CZ" sz="1100" dirty="0"/>
          </a:p>
          <a:p>
            <a:r>
              <a:rPr lang="cs-CZ" sz="1100" dirty="0"/>
              <a:t>Vzdělávací oblast, tematický okruh, téma: Člověk a příroda, Chemie, 9. </a:t>
            </a:r>
            <a:r>
              <a:rPr lang="cs-CZ" sz="1100" dirty="0" smtClean="0"/>
              <a:t>ročník</a:t>
            </a:r>
            <a:endParaRPr lang="cs-CZ" sz="1100" dirty="0"/>
          </a:p>
          <a:p>
            <a:r>
              <a:rPr lang="cs-CZ" sz="1100" dirty="0"/>
              <a:t>Metodický list, anotace- výstižný popis způsobu použití VM ve výuce: žáci využívají prezentaci k získání informací o </a:t>
            </a:r>
            <a:r>
              <a:rPr lang="cs-CZ" sz="1100" dirty="0" smtClean="0"/>
              <a:t>typech galvanických článků a jejich využití. Pro </a:t>
            </a:r>
            <a:r>
              <a:rPr lang="cs-CZ" sz="1100" dirty="0"/>
              <a:t>žáky je i jednodušší zápis.    </a:t>
            </a:r>
          </a:p>
          <a:p>
            <a:r>
              <a:rPr lang="cs-CZ" sz="1100" dirty="0"/>
              <a:t>Pomůcky: -</a:t>
            </a:r>
          </a:p>
          <a:p>
            <a:endParaRPr lang="cs-CZ" sz="11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60648"/>
            <a:ext cx="5773737" cy="1652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71074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1371601"/>
            <a:ext cx="6781800" cy="257200"/>
          </a:xfrm>
        </p:spPr>
        <p:txBody>
          <a:bodyPr/>
          <a:lstStyle/>
          <a:p>
            <a:pPr algn="r"/>
            <a:r>
              <a:rPr lang="cs-CZ" sz="2000" dirty="0" smtClean="0"/>
              <a:t>VY_32_INOVACE_12.3.16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781800" cy="2646784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sz="8000" b="1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GALVANICKÝ</a:t>
            </a:r>
          </a:p>
          <a:p>
            <a:pPr algn="ctr"/>
            <a:r>
              <a:rPr lang="cs-CZ" sz="8000" b="1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ČLÁNEK</a:t>
            </a:r>
          </a:p>
          <a:p>
            <a:pPr algn="ctr"/>
            <a:r>
              <a:rPr lang="cs-CZ" sz="2600" b="1" dirty="0" smtClean="0">
                <a:solidFill>
                  <a:srgbClr val="FF0000"/>
                </a:solidFill>
              </a:rPr>
              <a:t>U 20</a:t>
            </a:r>
            <a:endParaRPr lang="cs-CZ" sz="2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2792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rgbClr val="2DBA0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GČ </a:t>
            </a:r>
            <a:endParaRPr lang="cs-CZ" b="1" i="1" u="sng" dirty="0">
              <a:solidFill>
                <a:srgbClr val="2DBA0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Je zařízení, které jako zdroj elektrické energie využívá chemické reakce (redoxní)</a:t>
            </a:r>
          </a:p>
          <a:p>
            <a:r>
              <a:rPr lang="cs-CZ" sz="4000" b="1" i="1" dirty="0" smtClean="0"/>
              <a:t>Digitální hodinky, videokamery, fotoaparáty, …</a:t>
            </a:r>
            <a:endParaRPr lang="cs-CZ" sz="4000" b="1" i="1" dirty="0"/>
          </a:p>
        </p:txBody>
      </p:sp>
    </p:spTree>
    <p:extLst>
      <p:ext uri="{BB962C8B-B14F-4D97-AF65-F5344CB8AC3E}">
        <p14:creationId xmlns:p14="http://schemas.microsoft.com/office/powerpoint/2010/main" val="893165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Můžeme sestavit ze zinkové a měděné elektrody</a:t>
            </a:r>
            <a:endParaRPr lang="cs-CZ" sz="4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212976"/>
            <a:ext cx="5976664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19672" y="6488668"/>
            <a:ext cx="16626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>
                <a:hlinkClick r:id="rId3"/>
              </a:rPr>
              <a:t>http://dragonadam.wz.cz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5086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rgbClr val="2DBA06"/>
                </a:solidFill>
              </a:rPr>
              <a:t>GČ akumulátor</a:t>
            </a:r>
            <a:endParaRPr lang="cs-CZ" b="1" i="1" u="sng" dirty="0">
              <a:solidFill>
                <a:srgbClr val="2DBA0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988" y="1662005"/>
            <a:ext cx="7820025" cy="3343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5896" y="1196752"/>
            <a:ext cx="42555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hlinkClick r:id="rId3"/>
              </a:rPr>
              <a:t>http://elektrika.cz/data/clanky/akumulatory/view</a:t>
            </a:r>
            <a:endParaRPr lang="cs-CZ" sz="1000" dirty="0" smtClean="0"/>
          </a:p>
          <a:p>
            <a:endParaRPr lang="cs-CZ" sz="10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2537" y="5013176"/>
            <a:ext cx="6638925" cy="1844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5543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rgbClr val="2DBA0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GČ  </a:t>
            </a:r>
            <a:r>
              <a:rPr lang="cs-CZ" dirty="0" smtClean="0">
                <a:solidFill>
                  <a:srgbClr val="FF0000"/>
                </a:solidFill>
              </a:rPr>
              <a:t>U 20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514600"/>
            <a:ext cx="8136904" cy="3290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6093296"/>
            <a:ext cx="46904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"/>
              </a:rPr>
              <a:t>http://oze.tzb-info.cz/7435-akumulace-elektriny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9149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rgbClr val="2DBA06"/>
              </a:solidFill>
            </a:endParaRPr>
          </a:p>
          <a:p>
            <a:r>
              <a:rPr lang="cs-CZ" dirty="0">
                <a:solidFill>
                  <a:srgbClr val="2DBA06"/>
                </a:solidFill>
                <a:hlinkClick r:id="rId2"/>
              </a:rPr>
              <a:t>http://</a:t>
            </a:r>
            <a:r>
              <a:rPr lang="cs-CZ" dirty="0" smtClean="0">
                <a:solidFill>
                  <a:srgbClr val="2DBA06"/>
                </a:solidFill>
                <a:hlinkClick r:id="rId2"/>
              </a:rPr>
              <a:t>deosum.com/Articles/436-citronovy-galvanicky-clanek.aspx</a:t>
            </a:r>
            <a:endParaRPr lang="cs-CZ" dirty="0" smtClean="0">
              <a:solidFill>
                <a:srgbClr val="2DBA06"/>
              </a:solidFill>
            </a:endParaRPr>
          </a:p>
          <a:p>
            <a:r>
              <a:rPr lang="cs-CZ" dirty="0">
                <a:solidFill>
                  <a:srgbClr val="2DBA06"/>
                </a:solidFill>
                <a:hlinkClick r:id="rId3"/>
              </a:rPr>
              <a:t>http://</a:t>
            </a:r>
            <a:r>
              <a:rPr lang="cs-CZ" dirty="0" smtClean="0">
                <a:solidFill>
                  <a:srgbClr val="2DBA06"/>
                </a:solidFill>
                <a:hlinkClick r:id="rId3"/>
              </a:rPr>
              <a:t>oze.tzb-info.cz/7435-akumulace-elektriny</a:t>
            </a:r>
            <a:endParaRPr lang="cs-CZ" dirty="0" smtClean="0">
              <a:solidFill>
                <a:srgbClr val="2DBA06"/>
              </a:solidFill>
            </a:endParaRPr>
          </a:p>
          <a:p>
            <a:r>
              <a:rPr lang="cs-CZ" dirty="0">
                <a:solidFill>
                  <a:srgbClr val="2DBA06"/>
                </a:solidFill>
              </a:rPr>
              <a:t>BENEŠ, Pavel. Základy praktické chemie: pro 9. ročník ZŠ. 1. vydání. Praha: Nakladatelství Fortuna, 2000, s. 71. ISBN 80-7168-880-0.</a:t>
            </a:r>
            <a:endParaRPr lang="cs-CZ" dirty="0" smtClean="0">
              <a:solidFill>
                <a:srgbClr val="2DBA06"/>
              </a:solidFill>
            </a:endParaRPr>
          </a:p>
          <a:p>
            <a:endParaRPr lang="cs-CZ" dirty="0">
              <a:solidFill>
                <a:srgbClr val="2DBA0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5565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acro">
  <a:themeElements>
    <a:clrScheme name="Macro">
      <a:dk1>
        <a:sysClr val="windowText" lastClr="000000"/>
      </a:dk1>
      <a:lt1>
        <a:sysClr val="window" lastClr="FFFFFF"/>
      </a:lt1>
      <a:dk2>
        <a:srgbClr val="3F3F4D"/>
      </a:dk2>
      <a:lt2>
        <a:srgbClr val="DDDDDD"/>
      </a:lt2>
      <a:accent1>
        <a:srgbClr val="A51009"/>
      </a:accent1>
      <a:accent2>
        <a:srgbClr val="DE7014"/>
      </a:accent2>
      <a:accent3>
        <a:srgbClr val="704836"/>
      </a:accent3>
      <a:accent4>
        <a:srgbClr val="F2B431"/>
      </a:accent4>
      <a:accent5>
        <a:srgbClr val="7F221D"/>
      </a:accent5>
      <a:accent6>
        <a:srgbClr val="CDAC77"/>
      </a:accent6>
      <a:hlink>
        <a:srgbClr val="F5B123"/>
      </a:hlink>
      <a:folHlink>
        <a:srgbClr val="E19B0B"/>
      </a:folHlink>
    </a:clrScheme>
    <a:fontScheme name="Macr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cro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300000"/>
              </a:schemeClr>
            </a:gs>
            <a:gs pos="100000">
              <a:schemeClr val="phClr">
                <a:tint val="80000"/>
                <a:satMod val="15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90000"/>
                <a:satMod val="300000"/>
              </a:schemeClr>
            </a:gs>
            <a:gs pos="100000">
              <a:schemeClr val="phClr">
                <a:satMod val="150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70000"/>
              </a:srgbClr>
            </a:outerShdw>
          </a:effectLst>
        </a:effectStyle>
        <a:effectStyle>
          <a:effectLst>
            <a:outerShdw blurRad="25400" dist="254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5875" prstMaterial="softmetal">
            <a:bevelT w="25400" h="19050" prst="angle"/>
            <a:contourClr>
              <a:schemeClr val="phClr">
                <a:shade val="30000"/>
              </a:schemeClr>
            </a:contourClr>
          </a:sp3d>
        </a:effectStyle>
        <a:effectStyle>
          <a:effectLst>
            <a:outerShdw blurRad="254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9050" prstMaterial="metal">
            <a:bevelT w="63500" h="31750" prst="angle"/>
            <a:contourClr>
              <a:schemeClr val="phClr">
                <a:shade val="25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7000"/>
                <a:shade val="93000"/>
                <a:satMod val="110000"/>
                <a:lumMod val="90000"/>
              </a:schemeClr>
            </a:gs>
            <a:gs pos="76000">
              <a:schemeClr val="phClr">
                <a:tint val="85000"/>
                <a:shade val="75000"/>
                <a:satMod val="120000"/>
              </a:schemeClr>
            </a:gs>
            <a:gs pos="100000">
              <a:schemeClr val="phClr">
                <a:tint val="86000"/>
                <a:shade val="50000"/>
                <a:satMod val="13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35000"/>
                <a:satMod val="146000"/>
                <a:lumMod val="101000"/>
              </a:schemeClr>
            </a:gs>
            <a:gs pos="26000">
              <a:schemeClr val="phClr">
                <a:tint val="96000"/>
                <a:shade val="96000"/>
                <a:satMod val="190000"/>
              </a:schemeClr>
            </a:gs>
            <a:gs pos="100000">
              <a:schemeClr val="phClr">
                <a:tint val="60000"/>
                <a:shade val="90000"/>
                <a:satMod val="22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TC101859866[[fn=Makro]]</Template>
  <TotalTime>77</TotalTime>
  <Words>225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Macro</vt:lpstr>
      <vt:lpstr>Prezentace aplikace PowerPoint</vt:lpstr>
      <vt:lpstr>VY_32_INOVACE_12.3.16</vt:lpstr>
      <vt:lpstr>GČ </vt:lpstr>
      <vt:lpstr>Prezentace aplikace PowerPoint</vt:lpstr>
      <vt:lpstr>GČ akumulátor</vt:lpstr>
      <vt:lpstr>GČ  U 20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Matěnová</dc:creator>
  <cp:lastModifiedBy>Jana Matěnová</cp:lastModifiedBy>
  <cp:revision>7</cp:revision>
  <dcterms:created xsi:type="dcterms:W3CDTF">2013-01-04T15:49:46Z</dcterms:created>
  <dcterms:modified xsi:type="dcterms:W3CDTF">2013-10-07T17:11:09Z</dcterms:modified>
</cp:coreProperties>
</file>