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  <p:sldId id="259" r:id="rId3"/>
    <p:sldId id="256" r:id="rId4"/>
    <p:sldId id="257" r:id="rId5"/>
    <p:sldId id="258" r:id="rId6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26" d="100"/>
          <a:sy n="126" d="100"/>
        </p:scale>
        <p:origin x="-119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Klepnutím lze upravit styl předlohy podnadpisů.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2481B-5154-415F-B752-558547769AA3}" type="datetimeFigureOut">
              <a:rPr lang="cs-CZ" smtClean="0"/>
              <a:pPr/>
              <a:t>3.1.2012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2481B-5154-415F-B752-558547769AA3}" type="datetimeFigureOut">
              <a:rPr lang="cs-CZ" smtClean="0"/>
              <a:pPr/>
              <a:t>3.1.2012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2481B-5154-415F-B752-558547769AA3}" type="datetimeFigureOut">
              <a:rPr lang="cs-CZ" smtClean="0"/>
              <a:pPr/>
              <a:t>3.1.2012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2481B-5154-415F-B752-558547769AA3}" type="datetimeFigureOut">
              <a:rPr lang="cs-CZ" smtClean="0"/>
              <a:pPr/>
              <a:t>3.1.2012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2481B-5154-415F-B752-558547769AA3}" type="datetimeFigureOut">
              <a:rPr lang="cs-CZ" smtClean="0"/>
              <a:pPr/>
              <a:t>3.1.2012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2481B-5154-415F-B752-558547769AA3}" type="datetimeFigureOut">
              <a:rPr lang="cs-CZ" smtClean="0"/>
              <a:pPr/>
              <a:t>3.1.2012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2481B-5154-415F-B752-558547769AA3}" type="datetimeFigureOut">
              <a:rPr lang="cs-CZ" smtClean="0"/>
              <a:pPr/>
              <a:t>3.1.2012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2481B-5154-415F-B752-558547769AA3}" type="datetimeFigureOut">
              <a:rPr lang="cs-CZ" smtClean="0"/>
              <a:pPr/>
              <a:t>3.1.2012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2481B-5154-415F-B752-558547769AA3}" type="datetimeFigureOut">
              <a:rPr lang="cs-CZ" smtClean="0"/>
              <a:pPr/>
              <a:t>3.1.2012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2481B-5154-415F-B752-558547769AA3}" type="datetimeFigureOut">
              <a:rPr lang="cs-CZ" smtClean="0"/>
              <a:pPr/>
              <a:t>3.1.2012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2481B-5154-415F-B752-558547769AA3}" type="datetimeFigureOut">
              <a:rPr lang="cs-CZ" smtClean="0"/>
              <a:pPr/>
              <a:t>3.1.2012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8A2481B-5154-415F-B752-558547769AA3}" type="datetimeFigureOut">
              <a:rPr lang="cs-CZ" smtClean="0"/>
              <a:pPr/>
              <a:t>3.1.2012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w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3.wmf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hyperlink" Target="http://office.microsoft.com/" TargetMode="Externa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text 2"/>
          <p:cNvSpPr txBox="1">
            <a:spLocks/>
          </p:cNvSpPr>
          <p:nvPr/>
        </p:nvSpPr>
        <p:spPr>
          <a:xfrm>
            <a:off x="0" y="188640"/>
            <a:ext cx="2808312" cy="447451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cs-CZ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Vzdělávací oblast:</a:t>
            </a:r>
          </a:p>
        </p:txBody>
      </p:sp>
      <p:sp>
        <p:nvSpPr>
          <p:cNvPr id="3" name="Zástupný symbol pro text 2"/>
          <p:cNvSpPr txBox="1">
            <a:spLocks/>
          </p:cNvSpPr>
          <p:nvPr/>
        </p:nvSpPr>
        <p:spPr>
          <a:xfrm>
            <a:off x="0" y="620688"/>
            <a:ext cx="2483768" cy="72008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cs-CZ" sz="200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Stupeň základního vzdělávání:</a:t>
            </a:r>
          </a:p>
        </p:txBody>
      </p:sp>
      <p:sp>
        <p:nvSpPr>
          <p:cNvPr id="4" name="Zástupný symbol pro text 2"/>
          <p:cNvSpPr txBox="1">
            <a:spLocks/>
          </p:cNvSpPr>
          <p:nvPr/>
        </p:nvSpPr>
        <p:spPr>
          <a:xfrm>
            <a:off x="0" y="1304764"/>
            <a:ext cx="2808312" cy="447451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cs-CZ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Vzdělávací obor:</a:t>
            </a:r>
          </a:p>
        </p:txBody>
      </p:sp>
      <p:sp>
        <p:nvSpPr>
          <p:cNvPr id="5" name="Zástupný symbol pro text 2"/>
          <p:cNvSpPr txBox="1">
            <a:spLocks/>
          </p:cNvSpPr>
          <p:nvPr/>
        </p:nvSpPr>
        <p:spPr>
          <a:xfrm>
            <a:off x="0" y="1862826"/>
            <a:ext cx="2808312" cy="447451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cs-CZ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Tematický okruh:</a:t>
            </a:r>
          </a:p>
        </p:txBody>
      </p:sp>
      <p:sp>
        <p:nvSpPr>
          <p:cNvPr id="6" name="Zástupný symbol pro text 2"/>
          <p:cNvSpPr txBox="1">
            <a:spLocks/>
          </p:cNvSpPr>
          <p:nvPr/>
        </p:nvSpPr>
        <p:spPr>
          <a:xfrm>
            <a:off x="0" y="2420888"/>
            <a:ext cx="2808312" cy="447451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cs-CZ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Téma:</a:t>
            </a:r>
          </a:p>
        </p:txBody>
      </p:sp>
      <p:sp>
        <p:nvSpPr>
          <p:cNvPr id="7" name="Zástupný symbol pro text 2"/>
          <p:cNvSpPr txBox="1">
            <a:spLocks/>
          </p:cNvSpPr>
          <p:nvPr/>
        </p:nvSpPr>
        <p:spPr>
          <a:xfrm>
            <a:off x="0" y="2978950"/>
            <a:ext cx="2808312" cy="447451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cs-CZ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Autor:</a:t>
            </a:r>
          </a:p>
        </p:txBody>
      </p:sp>
      <p:sp>
        <p:nvSpPr>
          <p:cNvPr id="8" name="Zástupný symbol pro text 2"/>
          <p:cNvSpPr txBox="1">
            <a:spLocks/>
          </p:cNvSpPr>
          <p:nvPr/>
        </p:nvSpPr>
        <p:spPr>
          <a:xfrm>
            <a:off x="0" y="3537012"/>
            <a:ext cx="2808312" cy="447451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cs-CZ" sz="2000" dirty="0" smtClean="0">
                <a:solidFill>
                  <a:schemeClr val="tx1">
                    <a:tint val="75000"/>
                  </a:schemeClr>
                </a:solidFill>
              </a:rPr>
              <a:t>Období vzniku</a:t>
            </a:r>
            <a:r>
              <a:rPr kumimoji="0" lang="cs-CZ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:</a:t>
            </a:r>
          </a:p>
        </p:txBody>
      </p:sp>
      <p:sp>
        <p:nvSpPr>
          <p:cNvPr id="9" name="Zástupný symbol pro text 2"/>
          <p:cNvSpPr txBox="1">
            <a:spLocks/>
          </p:cNvSpPr>
          <p:nvPr/>
        </p:nvSpPr>
        <p:spPr>
          <a:xfrm>
            <a:off x="0" y="4095074"/>
            <a:ext cx="2808312" cy="447451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cs-CZ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Určeno pro ročník:</a:t>
            </a:r>
          </a:p>
        </p:txBody>
      </p:sp>
      <p:sp>
        <p:nvSpPr>
          <p:cNvPr id="10" name="Zástupný symbol pro text 2"/>
          <p:cNvSpPr txBox="1">
            <a:spLocks/>
          </p:cNvSpPr>
          <p:nvPr/>
        </p:nvSpPr>
        <p:spPr>
          <a:xfrm>
            <a:off x="0" y="4653136"/>
            <a:ext cx="2808312" cy="447451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cs-CZ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Anotace:</a:t>
            </a:r>
          </a:p>
        </p:txBody>
      </p:sp>
      <p:grpSp>
        <p:nvGrpSpPr>
          <p:cNvPr id="11" name="Skupina 10"/>
          <p:cNvGrpSpPr/>
          <p:nvPr/>
        </p:nvGrpSpPr>
        <p:grpSpPr>
          <a:xfrm>
            <a:off x="1691680" y="260648"/>
            <a:ext cx="7128792" cy="6048672"/>
            <a:chOff x="1440160" y="260648"/>
            <a:chExt cx="7128792" cy="6048672"/>
          </a:xfrm>
        </p:grpSpPr>
        <p:sp>
          <p:nvSpPr>
            <p:cNvPr id="12" name="Nadpis 1"/>
            <p:cNvSpPr txBox="1">
              <a:spLocks/>
            </p:cNvSpPr>
            <p:nvPr/>
          </p:nvSpPr>
          <p:spPr>
            <a:xfrm>
              <a:off x="3600400" y="836712"/>
              <a:ext cx="2808312" cy="406257"/>
            </a:xfrm>
            <a:prstGeom prst="rect">
              <a:avLst/>
            </a:prstGeom>
          </p:spPr>
          <p:txBody>
            <a:bodyPr vert="horz" lIns="91440" tIns="45720" rIns="91440" bIns="45720" rtlCol="0" anchor="t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cs-CZ" sz="2400" b="1" i="0" u="none" strike="noStrike" kern="1200" cap="all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+mj-ea"/>
                  <a:cs typeface="+mj-cs"/>
                </a:rPr>
                <a:t>1.</a:t>
              </a:r>
            </a:p>
          </p:txBody>
        </p:sp>
        <p:sp>
          <p:nvSpPr>
            <p:cNvPr id="13" name="Nadpis 1"/>
            <p:cNvSpPr txBox="1">
              <a:spLocks/>
            </p:cNvSpPr>
            <p:nvPr/>
          </p:nvSpPr>
          <p:spPr>
            <a:xfrm>
              <a:off x="2556284" y="260648"/>
              <a:ext cx="4896544" cy="406257"/>
            </a:xfrm>
            <a:prstGeom prst="rect">
              <a:avLst/>
            </a:prstGeom>
          </p:spPr>
          <p:txBody>
            <a:bodyPr vert="horz" lIns="91440" tIns="45720" rIns="91440" bIns="45720" rtlCol="0" anchor="t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cs-CZ" sz="2400" b="1" i="0" u="none" strike="noStrike" kern="1200" cap="all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+mj-ea"/>
                  <a:cs typeface="+mj-cs"/>
                </a:rPr>
                <a:t>Matematika a její aplikace</a:t>
              </a:r>
            </a:p>
          </p:txBody>
        </p:sp>
        <p:sp>
          <p:nvSpPr>
            <p:cNvPr id="14" name="Nadpis 1"/>
            <p:cNvSpPr txBox="1">
              <a:spLocks/>
            </p:cNvSpPr>
            <p:nvPr/>
          </p:nvSpPr>
          <p:spPr>
            <a:xfrm>
              <a:off x="2790056" y="1340768"/>
              <a:ext cx="4429000" cy="406257"/>
            </a:xfrm>
            <a:prstGeom prst="rect">
              <a:avLst/>
            </a:prstGeom>
          </p:spPr>
          <p:txBody>
            <a:bodyPr vert="horz" lIns="91440" tIns="45720" rIns="91440" bIns="45720" rtlCol="0" anchor="t">
              <a:normAutofit fontScale="62500" lnSpcReduction="20000"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cs-CZ" sz="4000" b="1" i="0" u="none" strike="noStrike" kern="1200" cap="all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+mj-ea"/>
                  <a:cs typeface="+mj-cs"/>
                </a:rPr>
                <a:t>Matematika a její aplikace</a:t>
              </a:r>
            </a:p>
          </p:txBody>
        </p:sp>
        <p:sp>
          <p:nvSpPr>
            <p:cNvPr id="15" name="Nadpis 1"/>
            <p:cNvSpPr txBox="1">
              <a:spLocks/>
            </p:cNvSpPr>
            <p:nvPr/>
          </p:nvSpPr>
          <p:spPr>
            <a:xfrm>
              <a:off x="1980220" y="1916832"/>
              <a:ext cx="6048672" cy="406257"/>
            </a:xfrm>
            <a:prstGeom prst="rect">
              <a:avLst/>
            </a:prstGeom>
          </p:spPr>
          <p:txBody>
            <a:bodyPr vert="horz" lIns="91440" tIns="45720" rIns="91440" bIns="45720" rtlCol="0" anchor="t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cs-CZ" sz="2400" b="1" i="0" u="none" strike="noStrike" kern="1200" cap="all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+mj-ea"/>
                  <a:cs typeface="+mj-cs"/>
                </a:rPr>
                <a:t>Geometrie v rovině a prostoru</a:t>
              </a:r>
            </a:p>
          </p:txBody>
        </p:sp>
        <p:sp>
          <p:nvSpPr>
            <p:cNvPr id="16" name="Nadpis 1"/>
            <p:cNvSpPr txBox="1">
              <a:spLocks/>
            </p:cNvSpPr>
            <p:nvPr/>
          </p:nvSpPr>
          <p:spPr>
            <a:xfrm>
              <a:off x="2574032" y="2492896"/>
              <a:ext cx="4861048" cy="406257"/>
            </a:xfrm>
            <a:prstGeom prst="rect">
              <a:avLst/>
            </a:prstGeom>
          </p:spPr>
          <p:txBody>
            <a:bodyPr vert="horz" lIns="91440" tIns="45720" rIns="91440" bIns="45720" rtlCol="0" anchor="t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cs-CZ" sz="2400" b="1" i="0" u="none" strike="noStrike" kern="1200" cap="all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+mj-ea"/>
                  <a:cs typeface="+mj-cs"/>
                </a:rPr>
                <a:t>Opačné polopřímky</a:t>
              </a:r>
            </a:p>
          </p:txBody>
        </p:sp>
        <p:sp>
          <p:nvSpPr>
            <p:cNvPr id="17" name="Nadpis 1"/>
            <p:cNvSpPr txBox="1">
              <a:spLocks/>
            </p:cNvSpPr>
            <p:nvPr/>
          </p:nvSpPr>
          <p:spPr>
            <a:xfrm>
              <a:off x="2574032" y="3068960"/>
              <a:ext cx="4861048" cy="406257"/>
            </a:xfrm>
            <a:prstGeom prst="rect">
              <a:avLst/>
            </a:prstGeom>
          </p:spPr>
          <p:txBody>
            <a:bodyPr vert="horz" lIns="91440" tIns="45720" rIns="91440" bIns="45720" rtlCol="0" anchor="t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cs-CZ" sz="2400" b="1" i="0" u="none" strike="noStrike" kern="1200" cap="all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+mj-ea"/>
                  <a:cs typeface="+mj-cs"/>
                </a:rPr>
                <a:t>MGR. Hana Slaná</a:t>
              </a:r>
            </a:p>
          </p:txBody>
        </p:sp>
        <p:sp>
          <p:nvSpPr>
            <p:cNvPr id="18" name="Nadpis 1"/>
            <p:cNvSpPr txBox="1">
              <a:spLocks/>
            </p:cNvSpPr>
            <p:nvPr/>
          </p:nvSpPr>
          <p:spPr>
            <a:xfrm>
              <a:off x="2574032" y="3573016"/>
              <a:ext cx="4861048" cy="406257"/>
            </a:xfrm>
            <a:prstGeom prst="rect">
              <a:avLst/>
            </a:prstGeom>
          </p:spPr>
          <p:txBody>
            <a:bodyPr vert="horz" lIns="91440" tIns="45720" rIns="91440" bIns="45720" rtlCol="0" anchor="t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cs-CZ" sz="2400" b="1" cap="all" dirty="0" smtClean="0">
                  <a:latin typeface="+mj-lt"/>
                  <a:ea typeface="+mj-ea"/>
                  <a:cs typeface="+mj-cs"/>
                </a:rPr>
                <a:t>srpen 2011</a:t>
              </a:r>
              <a:endParaRPr kumimoji="0" lang="cs-CZ" sz="24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endParaRPr>
            </a:p>
          </p:txBody>
        </p:sp>
        <p:sp>
          <p:nvSpPr>
            <p:cNvPr id="19" name="Nadpis 1"/>
            <p:cNvSpPr txBox="1">
              <a:spLocks/>
            </p:cNvSpPr>
            <p:nvPr/>
          </p:nvSpPr>
          <p:spPr>
            <a:xfrm>
              <a:off x="2574032" y="4149080"/>
              <a:ext cx="4861048" cy="406257"/>
            </a:xfrm>
            <a:prstGeom prst="rect">
              <a:avLst/>
            </a:prstGeom>
          </p:spPr>
          <p:txBody>
            <a:bodyPr vert="horz" lIns="91440" tIns="45720" rIns="91440" bIns="45720" rtlCol="0" anchor="t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cs-CZ" sz="2400" b="1" cap="all" dirty="0" smtClean="0">
                  <a:latin typeface="+mj-lt"/>
                  <a:ea typeface="+mj-ea"/>
                  <a:cs typeface="+mj-cs"/>
                </a:rPr>
                <a:t>5</a:t>
              </a:r>
              <a:r>
                <a:rPr kumimoji="0" lang="cs-CZ" sz="2400" b="1" i="0" u="none" strike="noStrike" kern="1200" cap="all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+mj-ea"/>
                  <a:cs typeface="+mj-cs"/>
                </a:rPr>
                <a:t>.</a:t>
              </a:r>
            </a:p>
          </p:txBody>
        </p:sp>
        <p:sp>
          <p:nvSpPr>
            <p:cNvPr id="20" name="Nadpis 1"/>
            <p:cNvSpPr txBox="1">
              <a:spLocks/>
            </p:cNvSpPr>
            <p:nvPr/>
          </p:nvSpPr>
          <p:spPr>
            <a:xfrm>
              <a:off x="1440160" y="4725144"/>
              <a:ext cx="7128792" cy="1584176"/>
            </a:xfrm>
            <a:prstGeom prst="rect">
              <a:avLst/>
            </a:prstGeom>
          </p:spPr>
          <p:txBody>
            <a:bodyPr vert="horz" lIns="91440" tIns="45720" rIns="91440" bIns="45720" rtlCol="0" anchor="t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cs-CZ" sz="2400" b="1" i="0" u="none" strike="noStrike" kern="1200" cap="all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+mj-ea"/>
                  <a:cs typeface="+mj-cs"/>
                </a:rPr>
                <a:t>Prezentace </a:t>
              </a:r>
              <a:r>
                <a:rPr lang="cs-CZ" sz="2400" b="1" cap="all" dirty="0" smtClean="0">
                  <a:latin typeface="+mj-lt"/>
                  <a:ea typeface="+mj-ea"/>
                  <a:cs typeface="+mj-cs"/>
                </a:rPr>
                <a:t>slouží k výkladu učiva opačné polopřímky. Nedílnou součástí je pracovní list.</a:t>
              </a:r>
              <a:endParaRPr kumimoji="0" lang="cs-CZ" sz="24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aoblený obdélník 1"/>
          <p:cNvSpPr/>
          <p:nvPr/>
        </p:nvSpPr>
        <p:spPr>
          <a:xfrm>
            <a:off x="1187624" y="2492896"/>
            <a:ext cx="6624736" cy="144016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3" name="Nadpis 1"/>
          <p:cNvSpPr>
            <a:spLocks noGrp="1"/>
          </p:cNvSpPr>
          <p:nvPr/>
        </p:nvSpPr>
        <p:spPr>
          <a:xfrm>
            <a:off x="683568" y="2636912"/>
            <a:ext cx="7772400" cy="1045811"/>
          </a:xfrm>
          <a:prstGeom prst="rect">
            <a:avLst/>
          </a:prstGeom>
          <a:noFill/>
        </p:spPr>
        <p:txBody>
          <a:bodyPr anchor="t" anchorCtr="0"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defPPr>
              <a:defRPr sz="4400">
                <a:solidFill>
                  <a:schemeClr val="tx2">
                    <a:shade val="80000"/>
                    <a:satMod val="150000"/>
                  </a:schemeClr>
                </a:solidFill>
                <a:latin typeface="+mj-lt"/>
                <a:ea typeface="+mj-ea"/>
                <a:cs typeface="+mj-cs"/>
              </a:defRPr>
            </a:defPPr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lang="en-US" sz="6200" b="1" kern="1200" cap="none" spc="0" dirty="0" smtClean="0">
                <a:ln w="1905"/>
                <a:gradFill>
                  <a:gsLst>
                    <a:gs pos="0">
                      <a:schemeClr val="tx2">
                        <a:shade val="30000"/>
                        <a:satMod val="255000"/>
                      </a:schemeClr>
                    </a:gs>
                    <a:gs pos="58000">
                      <a:schemeClr val="tx2">
                        <a:tint val="90000"/>
                        <a:satMod val="300000"/>
                      </a:schemeClr>
                    </a:gs>
                    <a:gs pos="100000">
                      <a:schemeClr val="tx2">
                        <a:tint val="80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j-lt"/>
                <a:ea typeface="+mj-lt"/>
                <a:cs typeface="+mj-lt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5300" b="1">
                <a:solidFill>
                  <a:srgbClr val="171B73"/>
                </a:solidFill>
                <a:latin typeface="Bodoni MT" pitchFamily="18" charset="0"/>
                <a:ea typeface="Bodoni MT" pitchFamily="18" charset="0"/>
                <a:cs typeface="Bodoni MT" pitchFamily="18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5300" b="1">
                <a:solidFill>
                  <a:srgbClr val="171B73"/>
                </a:solidFill>
                <a:latin typeface="Bodoni MT" pitchFamily="18" charset="0"/>
                <a:ea typeface="Bodoni MT" pitchFamily="18" charset="0"/>
                <a:cs typeface="Bodoni MT" pitchFamily="18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5300" b="1">
                <a:solidFill>
                  <a:srgbClr val="171B73"/>
                </a:solidFill>
                <a:latin typeface="Bodoni MT" pitchFamily="18" charset="0"/>
                <a:ea typeface="Bodoni MT" pitchFamily="18" charset="0"/>
                <a:cs typeface="Bodoni MT" pitchFamily="18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5300" b="1">
                <a:solidFill>
                  <a:srgbClr val="171B73"/>
                </a:solidFill>
                <a:latin typeface="Bodoni MT" pitchFamily="18" charset="0"/>
                <a:ea typeface="Bodoni MT" pitchFamily="18" charset="0"/>
                <a:cs typeface="Bodoni MT" pitchFamily="18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5300" b="1">
                <a:solidFill>
                  <a:srgbClr val="171B73"/>
                </a:solidFill>
                <a:latin typeface="Bodoni MT" pitchFamily="18" charset="0"/>
                <a:ea typeface="Bodoni MT" pitchFamily="18" charset="0"/>
                <a:cs typeface="Bodoni MT" pitchFamily="18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5300" b="1">
                <a:solidFill>
                  <a:srgbClr val="171B73"/>
                </a:solidFill>
                <a:latin typeface="Bodoni MT" pitchFamily="18" charset="0"/>
                <a:ea typeface="Bodoni MT" pitchFamily="18" charset="0"/>
                <a:cs typeface="Bodoni MT" pitchFamily="18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5300" b="1">
                <a:solidFill>
                  <a:srgbClr val="171B73"/>
                </a:solidFill>
                <a:latin typeface="Bodoni MT" pitchFamily="18" charset="0"/>
                <a:ea typeface="Bodoni MT" pitchFamily="18" charset="0"/>
                <a:cs typeface="Bodoni MT" pitchFamily="18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5300" b="1">
                <a:solidFill>
                  <a:srgbClr val="171B73"/>
                </a:solidFill>
                <a:latin typeface="Bodoni MT" pitchFamily="18" charset="0"/>
                <a:ea typeface="Bodoni MT" pitchFamily="18" charset="0"/>
                <a:cs typeface="Bodoni MT" pitchFamily="18" charset="0"/>
              </a:defRPr>
            </a:lvl9pPr>
          </a:lstStyle>
          <a:p>
            <a:pPr eaLnBrk="1" hangingPunct="1">
              <a:defRPr/>
            </a:pPr>
            <a:r>
              <a:rPr lang="cs-CZ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Opačné polopřímky</a:t>
            </a:r>
            <a:endParaRPr lang="cs-CZ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" name="Podnadpis 2"/>
          <p:cNvSpPr>
            <a:spLocks noGrp="1"/>
          </p:cNvSpPr>
          <p:nvPr/>
        </p:nvSpPr>
        <p:spPr bwMode="auto">
          <a:xfrm>
            <a:off x="419100" y="677069"/>
            <a:ext cx="83058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45720" tIns="45720" rIns="45720" bIns="45720" numCol="1" anchor="b" anchorCtr="0" compatLnSpc="1">
            <a:prstTxWarp prst="textNoShape">
              <a:avLst/>
            </a:prstTxWarp>
            <a:normAutofit/>
          </a:bodyPr>
          <a:lstStyle>
            <a:defPPr>
              <a:defRPr>
                <a:solidFill>
                  <a:schemeClr val="tx1"/>
                </a:solidFill>
                <a:latin typeface="+mn-lt"/>
                <a:ea typeface="+mn-ea"/>
                <a:cs typeface="+mn-cs"/>
              </a:defRPr>
            </a:defPPr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2" pitchFamily="18" charset="2"/>
              <a:buNone/>
              <a:defRPr lang="en-US" sz="2200" b="0">
                <a:solidFill>
                  <a:schemeClr val="tx2">
                    <a:shade val="55000"/>
                  </a:schemeClr>
                </a:solidFill>
                <a:effectLst/>
                <a:latin typeface="+mn-lt"/>
                <a:ea typeface="+mn-lt"/>
                <a:cs typeface="+mn-lt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None/>
              <a:defRPr sz="220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43D1F"/>
              </a:buClr>
              <a:buFont typeface="Wingdings 2" pitchFamily="18" charset="2"/>
              <a:buNone/>
              <a:defRPr sz="200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B42469"/>
              </a:buClr>
              <a:buFont typeface="Wingdings 2" pitchFamily="18" charset="2"/>
              <a:buNone/>
              <a:defRPr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7B309B"/>
              </a:buClr>
              <a:buFont typeface="Wingdings 2" pitchFamily="18" charset="2"/>
              <a:buNone/>
              <a:defRPr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5pPr>
            <a:lvl6pPr marL="2286000" indent="0" algn="ctr" eaLnBrk="1" hangingPunct="1">
              <a:buClr>
                <a:schemeClr val="accent6"/>
              </a:buClr>
              <a:buFont typeface="Wingdings 2" pitchFamily="18" charset="2"/>
              <a:buNone/>
              <a:defRPr lang="en-US" sz="1600" baseline="0" smtClean="0">
                <a:latin typeface="+mn-lt"/>
              </a:defRPr>
            </a:lvl6pPr>
            <a:lvl7pPr marL="2743200" indent="0" algn="ctr" eaLnBrk="1" hangingPunct="1">
              <a:buClr>
                <a:schemeClr val="tx2"/>
              </a:buClr>
              <a:buFont typeface="Wingdings 2" pitchFamily="18" charset="2"/>
              <a:buNone/>
              <a:defRPr lang="en-US" sz="1600" baseline="0" smtClean="0">
                <a:latin typeface="+mn-lt"/>
              </a:defRPr>
            </a:lvl7pPr>
            <a:lvl8pPr marL="3200400" indent="0" algn="ctr" eaLnBrk="1" hangingPunct="1">
              <a:buClr>
                <a:schemeClr val="accent2"/>
              </a:buClr>
              <a:buFont typeface="Wingdings 2" pitchFamily="18" charset="2"/>
              <a:buNone/>
              <a:defRPr sz="1600" baseline="0">
                <a:latin typeface="+mn-lt"/>
              </a:defRPr>
            </a:lvl8pPr>
            <a:lvl9pPr marL="3657600" indent="0" algn="ctr" eaLnBrk="1" hangingPunct="1">
              <a:buClr>
                <a:schemeClr val="accent1"/>
              </a:buClr>
              <a:buFont typeface="Wingdings 2" pitchFamily="18" charset="2"/>
              <a:buNone/>
              <a:defRPr sz="1400" baseline="0">
                <a:latin typeface="+mn-lt"/>
              </a:defRPr>
            </a:lvl9pPr>
          </a:lstStyle>
          <a:p>
            <a:pPr eaLnBrk="1" hangingPunct="1">
              <a:defRPr/>
            </a:pPr>
            <a:r>
              <a:rPr lang="cs-CZ" sz="2000" dirty="0" smtClean="0"/>
              <a:t>VY_42_INOVACE_10_Opačné polopřímky</a:t>
            </a:r>
            <a:endParaRPr lang="cs-CZ" sz="2000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01800" y="4796632"/>
            <a:ext cx="5718175" cy="138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03848" y="2132856"/>
            <a:ext cx="4802114" cy="30963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0" y="1484784"/>
            <a:ext cx="5652120" cy="27392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									</a:t>
            </a:r>
            <a:endParaRPr kumimoji="0" lang="cs-CZ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Společný počátek_________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cs-CZ" sz="1400" dirty="0" smtClean="0"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		</a:t>
            </a:r>
            <a:endParaRPr kumimoji="0" lang="cs-CZ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Leží na jedné přímce_________	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cs-CZ" sz="1400" dirty="0" smtClean="0"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	</a:t>
            </a:r>
            <a:endParaRPr kumimoji="0" lang="cs-CZ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Jsou opačné polopřímky_________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Šipka doprava 7"/>
          <p:cNvSpPr/>
          <p:nvPr/>
        </p:nvSpPr>
        <p:spPr>
          <a:xfrm>
            <a:off x="4427984" y="404664"/>
            <a:ext cx="504056" cy="2880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0" name="Šipka doprava 9"/>
          <p:cNvSpPr/>
          <p:nvPr/>
        </p:nvSpPr>
        <p:spPr>
          <a:xfrm>
            <a:off x="2123728" y="404664"/>
            <a:ext cx="504056" cy="288032"/>
          </a:xfrm>
          <a:prstGeom prst="rightArrow">
            <a:avLst/>
          </a:prstGeom>
          <a:solidFill>
            <a:schemeClr val="accent2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1" name="TextovéPole 10"/>
          <p:cNvSpPr txBox="1"/>
          <p:nvPr/>
        </p:nvSpPr>
        <p:spPr>
          <a:xfrm>
            <a:off x="2699792" y="188640"/>
            <a:ext cx="10081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XY</a:t>
            </a:r>
            <a:endParaRPr lang="cs-CZ" sz="36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2" name="TextovéPole 11"/>
          <p:cNvSpPr txBox="1"/>
          <p:nvPr/>
        </p:nvSpPr>
        <p:spPr>
          <a:xfrm>
            <a:off x="5004048" y="188640"/>
            <a:ext cx="10081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600" b="1" dirty="0" smtClean="0">
                <a:ln w="18000">
                  <a:solidFill>
                    <a:schemeClr val="tx2">
                      <a:lumMod val="75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YX</a:t>
            </a:r>
            <a:endParaRPr lang="cs-CZ" sz="3600" b="1" dirty="0">
              <a:ln w="18000">
                <a:solidFill>
                  <a:schemeClr val="tx2">
                    <a:lumMod val="75000"/>
                  </a:schemeClr>
                </a:solidFill>
                <a:prstDash val="solid"/>
                <a:miter lim="800000"/>
              </a:ln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1028" name="Picture 4" descr="C:\Users\Hanka\AppData\Local\Microsoft\Windows\Temporary Internet Files\Content.IE5\VZUY0QLD\MC900423575[1].wm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75656" y="1556792"/>
            <a:ext cx="864096" cy="980879"/>
          </a:xfrm>
          <a:prstGeom prst="rect">
            <a:avLst/>
          </a:prstGeom>
          <a:noFill/>
        </p:spPr>
      </p:pic>
      <p:pic>
        <p:nvPicPr>
          <p:cNvPr id="14" name="Picture 4" descr="C:\Users\Hanka\AppData\Local\Microsoft\Windows\Temporary Internet Files\Content.IE5\VZUY0QLD\MC900423575[1].wm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691680" y="2492896"/>
            <a:ext cx="864096" cy="980879"/>
          </a:xfrm>
          <a:prstGeom prst="rect">
            <a:avLst/>
          </a:prstGeom>
          <a:noFill/>
        </p:spPr>
      </p:pic>
      <p:pic>
        <p:nvPicPr>
          <p:cNvPr id="15" name="Picture 4" descr="C:\Users\Hanka\AppData\Local\Microsoft\Windows\Temporary Internet Files\Content.IE5\VZUY0QLD\MC900423575[1].wm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979712" y="3356992"/>
            <a:ext cx="864096" cy="98087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75856" y="2276872"/>
            <a:ext cx="5202063" cy="3945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Šipka doprava 4"/>
          <p:cNvSpPr/>
          <p:nvPr/>
        </p:nvSpPr>
        <p:spPr>
          <a:xfrm>
            <a:off x="4427984" y="404664"/>
            <a:ext cx="504056" cy="2880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6" name="Šipka doprava 5"/>
          <p:cNvSpPr/>
          <p:nvPr/>
        </p:nvSpPr>
        <p:spPr>
          <a:xfrm>
            <a:off x="2123728" y="404664"/>
            <a:ext cx="504056" cy="288032"/>
          </a:xfrm>
          <a:prstGeom prst="rightArrow">
            <a:avLst/>
          </a:prstGeom>
          <a:solidFill>
            <a:schemeClr val="accent2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7" name="TextovéPole 6"/>
          <p:cNvSpPr txBox="1"/>
          <p:nvPr/>
        </p:nvSpPr>
        <p:spPr>
          <a:xfrm>
            <a:off x="2699792" y="188640"/>
            <a:ext cx="10081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MN</a:t>
            </a:r>
            <a:endParaRPr lang="cs-CZ" sz="36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8" name="TextovéPole 7"/>
          <p:cNvSpPr txBox="1"/>
          <p:nvPr/>
        </p:nvSpPr>
        <p:spPr>
          <a:xfrm>
            <a:off x="5004048" y="188640"/>
            <a:ext cx="10081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600" b="1" dirty="0" smtClean="0">
                <a:ln w="18000">
                  <a:solidFill>
                    <a:schemeClr val="tx2">
                      <a:lumMod val="75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ML</a:t>
            </a:r>
            <a:endParaRPr lang="cs-CZ" sz="3600" b="1" dirty="0">
              <a:ln w="18000">
                <a:solidFill>
                  <a:schemeClr val="tx2">
                    <a:lumMod val="75000"/>
                  </a:schemeClr>
                </a:solidFill>
                <a:prstDash val="solid"/>
                <a:miter lim="800000"/>
              </a:ln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3" name="Rectangle 3"/>
          <p:cNvSpPr>
            <a:spLocks noChangeArrowheads="1"/>
          </p:cNvSpPr>
          <p:nvPr/>
        </p:nvSpPr>
        <p:spPr bwMode="auto">
          <a:xfrm>
            <a:off x="0" y="1484784"/>
            <a:ext cx="5652120" cy="27392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									</a:t>
            </a:r>
            <a:endParaRPr kumimoji="0" lang="cs-CZ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Společný počátek_________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cs-CZ" sz="1400" dirty="0" smtClean="0"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		</a:t>
            </a:r>
            <a:endParaRPr kumimoji="0" lang="cs-CZ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Leží na jedné přímce_________	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cs-CZ" sz="1400" dirty="0" smtClean="0"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	</a:t>
            </a:r>
            <a:endParaRPr kumimoji="0" lang="cs-CZ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Jsou opačné polopřímky_________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4" name="Picture 4" descr="C:\Users\Hanka\AppData\Local\Microsoft\Windows\Temporary Internet Files\Content.IE5\VZUY0QLD\MC900423575[1].wm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475656" y="1556792"/>
            <a:ext cx="864096" cy="980879"/>
          </a:xfrm>
          <a:prstGeom prst="rect">
            <a:avLst/>
          </a:prstGeom>
          <a:noFill/>
        </p:spPr>
      </p:pic>
      <p:pic>
        <p:nvPicPr>
          <p:cNvPr id="2053" name="Picture 5" descr="C:\Users\Hanka\AppData\Local\Microsoft\Windows\Temporary Internet Files\Content.IE5\1E4KL1YD\MC900441321[1]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835696" y="2492896"/>
            <a:ext cx="723528" cy="723528"/>
          </a:xfrm>
          <a:prstGeom prst="rect">
            <a:avLst/>
          </a:prstGeom>
          <a:noFill/>
        </p:spPr>
      </p:pic>
      <p:pic>
        <p:nvPicPr>
          <p:cNvPr id="16" name="Picture 5" descr="C:\Users\Hanka\AppData\Local\Microsoft\Windows\Temporary Internet Files\Content.IE5\1E4KL1YD\MC900441321[1]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051720" y="3356992"/>
            <a:ext cx="723528" cy="72352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20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8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4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Použité zdroje:</a:t>
            </a:r>
            <a:endParaRPr kumimoji="0" lang="cs-CZ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3" name="Zástupný symbol pro obsah 2"/>
          <p:cNvSpPr txBox="1">
            <a:spLocks/>
          </p:cNvSpPr>
          <p:nvPr/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cs-CZ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shade val="55000"/>
                  </a:schemeClr>
                </a:solidFill>
                <a:effectLst/>
                <a:uLnTx/>
                <a:uFillTx/>
                <a:latin typeface="+mn-lt"/>
                <a:ea typeface="+mn-lt"/>
                <a:cs typeface="+mn-lt"/>
              </a:rPr>
              <a:t>Microsoft - </a:t>
            </a:r>
            <a:r>
              <a:rPr kumimoji="0" lang="cs-CZ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shade val="55000"/>
                  </a:schemeClr>
                </a:solidFill>
                <a:effectLst/>
                <a:uLnTx/>
                <a:uFillTx/>
                <a:latin typeface="+mn-lt"/>
                <a:ea typeface="+mn-lt"/>
                <a:cs typeface="+mn-lt"/>
                <a:hlinkClick r:id="rId2"/>
              </a:rPr>
              <a:t>http://</a:t>
            </a:r>
            <a:r>
              <a:rPr kumimoji="0" lang="cs-CZ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shade val="55000"/>
                  </a:schemeClr>
                </a:solidFill>
                <a:effectLst/>
                <a:uLnTx/>
                <a:uFillTx/>
                <a:latin typeface="+mn-lt"/>
                <a:ea typeface="+mn-lt"/>
                <a:cs typeface="+mn-lt"/>
                <a:hlinkClick r:id="rId2"/>
              </a:rPr>
              <a:t>office.</a:t>
            </a:r>
            <a:r>
              <a:rPr kumimoji="0" lang="cs-CZ" sz="20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2">
                    <a:shade val="55000"/>
                  </a:schemeClr>
                </a:solidFill>
                <a:effectLst/>
                <a:uLnTx/>
                <a:uFillTx/>
                <a:latin typeface="+mn-lt"/>
                <a:ea typeface="+mn-lt"/>
                <a:cs typeface="+mn-lt"/>
                <a:hlinkClick r:id="rId2"/>
              </a:rPr>
              <a:t>microsoft.com</a:t>
            </a:r>
            <a:endParaRPr kumimoji="0" lang="cs-CZ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2">
                  <a:shade val="55000"/>
                </a:schemeClr>
              </a:solidFill>
              <a:effectLst/>
              <a:uLnTx/>
              <a:uFillTx/>
              <a:latin typeface="+mn-lt"/>
              <a:ea typeface="+mn-lt"/>
              <a:cs typeface="+mn-lt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cs-CZ" sz="2000" dirty="0" err="1" smtClean="0">
                <a:solidFill>
                  <a:schemeClr val="tx2">
                    <a:shade val="55000"/>
                  </a:schemeClr>
                </a:solidFill>
                <a:ea typeface="+mn-lt"/>
                <a:cs typeface="+mn-lt"/>
              </a:rPr>
              <a:t>CorelDraw</a:t>
            </a:r>
            <a:r>
              <a:rPr lang="cs-CZ" sz="2000" smtClean="0">
                <a:solidFill>
                  <a:schemeClr val="tx2">
                    <a:shade val="55000"/>
                  </a:schemeClr>
                </a:solidFill>
                <a:ea typeface="+mn-lt"/>
                <a:cs typeface="+mn-lt"/>
              </a:rPr>
              <a:t>!</a:t>
            </a:r>
            <a:endParaRPr kumimoji="0" lang="cs-CZ" sz="2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cs-CZ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83</Words>
  <Application>Microsoft Office PowerPoint</Application>
  <PresentationFormat>Předvádění na obrazovce (4:3)</PresentationFormat>
  <Paragraphs>47</Paragraphs>
  <Slides>5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5</vt:i4>
      </vt:variant>
    </vt:vector>
  </HeadingPairs>
  <TitlesOfParts>
    <vt:vector size="6" baseType="lpstr">
      <vt:lpstr>Motiv sady Office</vt:lpstr>
      <vt:lpstr>Snímek 1</vt:lpstr>
      <vt:lpstr>Snímek 2</vt:lpstr>
      <vt:lpstr>Snímek 3</vt:lpstr>
      <vt:lpstr>Snímek 4</vt:lpstr>
      <vt:lpstr>Snímek 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Snímek 1</dc:title>
  <dc:creator>Hanka</dc:creator>
  <cp:lastModifiedBy>Hanka</cp:lastModifiedBy>
  <cp:revision>4</cp:revision>
  <dcterms:created xsi:type="dcterms:W3CDTF">2012-01-01T09:55:20Z</dcterms:created>
  <dcterms:modified xsi:type="dcterms:W3CDTF">2012-01-03T19:43:48Z</dcterms:modified>
</cp:coreProperties>
</file>