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C083E6E3-FA7D-4D7B-A595-EF9225AFEA82}" styleName="Světlý styl 1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Světlý styl 1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620688"/>
            <a:ext cx="2483768" cy="72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409507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1691680" y="260648"/>
            <a:ext cx="7128792" cy="6048672"/>
            <a:chOff x="1440160" y="260648"/>
            <a:chExt cx="7128792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3600400" y="836712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2556284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2790056" y="1340768"/>
              <a:ext cx="4429000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980220" y="1916832"/>
              <a:ext cx="604867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Geometrie v rovině a prostoru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2574032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Strany sousední a protilehlé</a:t>
              </a: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2574032" y="306896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2574032" y="357301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srpen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2574032" y="414908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noProof="0" dirty="0" smtClean="0">
                  <a:latin typeface="+mj-lt"/>
                  <a:ea typeface="+mj-ea"/>
                  <a:cs typeface="+mj-cs"/>
                </a:rPr>
                <a:t>3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440160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</a:t>
              </a: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je určena k výuce pojmů strana sousední, protilehlá.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15616" y="2276872"/>
            <a:ext cx="6624736" cy="201622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1"/>
          <p:cNvSpPr>
            <a:spLocks noGrp="1"/>
          </p:cNvSpPr>
          <p:nvPr/>
        </p:nvSpPr>
        <p:spPr>
          <a:xfrm>
            <a:off x="539552" y="2276872"/>
            <a:ext cx="7772400" cy="1872208"/>
          </a:xfrm>
          <a:prstGeom prst="rect">
            <a:avLst/>
          </a:prstGeom>
          <a:noFill/>
        </p:spPr>
        <p:txBody>
          <a:bodyPr anchor="t" anchorCtr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sz="4400">
                <a:solidFill>
                  <a:schemeClr val="tx2">
                    <a:shade val="80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6200" b="1" kern="1200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lt"/>
                <a:cs typeface="+mj-lt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9pPr>
          </a:lstStyle>
          <a:p>
            <a:pPr eaLnBrk="1" hangingPunct="1">
              <a:defRPr/>
            </a:pPr>
            <a:r>
              <a:rPr lang="cs-CZ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Strany sousední a protilehlé</a:t>
            </a:r>
            <a:endParaRPr lang="cs-CZ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Podnadpis 2"/>
          <p:cNvSpPr>
            <a:spLocks noGrp="1"/>
          </p:cNvSpPr>
          <p:nvPr/>
        </p:nvSpPr>
        <p:spPr bwMode="auto">
          <a:xfrm>
            <a:off x="419100" y="677069"/>
            <a:ext cx="8305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sz="2000" dirty="0" smtClean="0"/>
              <a:t>VY_42_INOVACE_16_Strany sousední a protilehlé</a:t>
            </a:r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1800" y="4796632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vnoramenný trojúhelník 1"/>
          <p:cNvSpPr/>
          <p:nvPr/>
        </p:nvSpPr>
        <p:spPr>
          <a:xfrm>
            <a:off x="2339752" y="548680"/>
            <a:ext cx="4392488" cy="3888432"/>
          </a:xfrm>
          <a:prstGeom prst="triangl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427984" y="116632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660232" y="4509120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23728" y="4509120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1052736"/>
            <a:ext cx="497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AB,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476672"/>
            <a:ext cx="497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AB,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1556792"/>
            <a:ext cx="489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BC,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1016732"/>
            <a:ext cx="439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AC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576" y="476672"/>
            <a:ext cx="433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BC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556792"/>
            <a:ext cx="439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AC</a:t>
            </a:r>
            <a:endParaRPr lang="cs-CZ" dirty="0"/>
          </a:p>
        </p:txBody>
      </p:sp>
      <p:sp>
        <p:nvSpPr>
          <p:cNvPr id="14" name="Vývojový diagram: spojka 13"/>
          <p:cNvSpPr/>
          <p:nvPr/>
        </p:nvSpPr>
        <p:spPr>
          <a:xfrm>
            <a:off x="2267744" y="4293096"/>
            <a:ext cx="360040" cy="288032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4355976" y="404664"/>
            <a:ext cx="360040" cy="288032"/>
          </a:xfrm>
          <a:prstGeom prst="flowChartConnec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6516216" y="4293096"/>
            <a:ext cx="360040" cy="288032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683568" y="5229200"/>
            <a:ext cx="75470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Strany trojúhelníka, </a:t>
            </a:r>
            <a:r>
              <a:rPr lang="cs-CZ" dirty="0" smtClean="0"/>
              <a:t>které mají společný jeden bod se nazývají </a:t>
            </a:r>
            <a:r>
              <a:rPr lang="cs-CZ" sz="2800" b="1" dirty="0" smtClean="0">
                <a:ln w="12700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SOUSEDNÍ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4" grpId="0" animBg="1"/>
      <p:bldP spid="15" grpId="0" animBg="1"/>
      <p:bldP spid="16" grpId="0" animBg="1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419872" y="404664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3419872" y="404664"/>
            <a:ext cx="5164694" cy="5049852"/>
            <a:chOff x="1619672" y="476672"/>
            <a:chExt cx="5164694" cy="5049852"/>
          </a:xfrm>
        </p:grpSpPr>
        <p:sp>
          <p:nvSpPr>
            <p:cNvPr id="2" name="Obdélník 1"/>
            <p:cNvSpPr/>
            <p:nvPr/>
          </p:nvSpPr>
          <p:spPr>
            <a:xfrm>
              <a:off x="1907704" y="764704"/>
              <a:ext cx="4536504" cy="4392488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6372200" y="5157192"/>
              <a:ext cx="3032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P</a:t>
              </a:r>
              <a:endParaRPr lang="cs-CZ" dirty="0"/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1619672" y="5157192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</a:t>
              </a:r>
              <a:endParaRPr lang="cs-CZ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6444208" y="476672"/>
              <a:ext cx="3401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Q</a:t>
              </a:r>
              <a:endParaRPr lang="cs-CZ" dirty="0"/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251520" y="1134899"/>
            <a:ext cx="536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PQ,</a:t>
            </a:r>
            <a:endParaRPr lang="cs-CZ" b="1" dirty="0">
              <a:ln w="12700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1520" y="476672"/>
            <a:ext cx="497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OP,</a:t>
            </a:r>
            <a:endParaRPr lang="cs-CZ" b="1" dirty="0">
              <a:ln w="12700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1520" y="1710847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QR,</a:t>
            </a:r>
            <a:endParaRPr lang="cs-CZ" b="1" dirty="0">
              <a:ln w="12700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5576" y="1093760"/>
            <a:ext cx="473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QR</a:t>
            </a:r>
            <a:endParaRPr lang="cs-CZ" b="1" dirty="0">
              <a:ln w="12700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5576" y="476672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PQ</a:t>
            </a:r>
            <a:endParaRPr lang="cs-CZ" b="1" dirty="0">
              <a:ln w="12700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55576" y="1710847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OR</a:t>
            </a:r>
            <a:endParaRPr lang="cs-CZ" b="1" dirty="0">
              <a:ln w="12700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51520" y="2204864"/>
            <a:ext cx="497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OP,</a:t>
            </a:r>
            <a:endParaRPr lang="cs-CZ" b="1" dirty="0">
              <a:ln w="12700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55576" y="2204864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OR</a:t>
            </a:r>
            <a:endParaRPr lang="cs-CZ" b="1" dirty="0">
              <a:ln w="12700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67544" y="3791259"/>
            <a:ext cx="536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PQ,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67544" y="3140968"/>
            <a:ext cx="497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OP,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67544" y="4360264"/>
            <a:ext cx="184731" cy="3648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b="1" dirty="0">
              <a:ln w="12700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971600" y="3789040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OR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971600" y="3140968"/>
            <a:ext cx="473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QR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971600" y="4360264"/>
            <a:ext cx="184731" cy="3648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b="1" dirty="0">
              <a:ln w="12700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8" name="Vývojový diagram: spojka 27"/>
          <p:cNvSpPr/>
          <p:nvPr/>
        </p:nvSpPr>
        <p:spPr>
          <a:xfrm>
            <a:off x="3635896" y="5013176"/>
            <a:ext cx="144016" cy="1440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ka 28"/>
          <p:cNvSpPr/>
          <p:nvPr/>
        </p:nvSpPr>
        <p:spPr>
          <a:xfrm>
            <a:off x="3635896" y="620688"/>
            <a:ext cx="144016" cy="144016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ka 29"/>
          <p:cNvSpPr/>
          <p:nvPr/>
        </p:nvSpPr>
        <p:spPr>
          <a:xfrm>
            <a:off x="8172400" y="5013176"/>
            <a:ext cx="144016" cy="144016"/>
          </a:xfrm>
          <a:prstGeom prst="flowChartConnec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ka 30"/>
          <p:cNvSpPr/>
          <p:nvPr/>
        </p:nvSpPr>
        <p:spPr>
          <a:xfrm>
            <a:off x="8172400" y="620688"/>
            <a:ext cx="144016" cy="144016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>
            <a:off x="683568" y="5877272"/>
            <a:ext cx="69771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Strany čtverce, které nemají společný bod, se nazývají </a:t>
            </a:r>
            <a:r>
              <a:rPr lang="cs-CZ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protilehlé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83568" y="5229200"/>
            <a:ext cx="71536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Strany čtverce, </a:t>
            </a:r>
            <a:r>
              <a:rPr lang="cs-CZ" dirty="0" smtClean="0"/>
              <a:t>které mají společný jeden bod se nazývají </a:t>
            </a:r>
            <a:r>
              <a:rPr lang="cs-CZ" sz="2800" b="1" dirty="0" smtClean="0">
                <a:ln w="12700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SOUSEDNÍ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22" grpId="0"/>
      <p:bldP spid="23" grpId="0"/>
      <p:bldP spid="25" grpId="0"/>
      <p:bldP spid="26" grpId="0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7" grpId="1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908720"/>
            <a:ext cx="1944216" cy="44644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987824" y="5373216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5373216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620688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87824" y="620688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6084168" y="548680"/>
            <a:ext cx="969248" cy="2097524"/>
            <a:chOff x="251520" y="476672"/>
            <a:chExt cx="969248" cy="2097524"/>
          </a:xfrm>
        </p:grpSpPr>
        <p:grpSp>
          <p:nvGrpSpPr>
            <p:cNvPr id="8" name="Skupina 7"/>
            <p:cNvGrpSpPr/>
            <p:nvPr/>
          </p:nvGrpSpPr>
          <p:grpSpPr>
            <a:xfrm>
              <a:off x="251520" y="476672"/>
              <a:ext cx="969248" cy="1603507"/>
              <a:chOff x="251520" y="404664"/>
              <a:chExt cx="969248" cy="1403350"/>
            </a:xfrm>
          </p:grpSpPr>
          <p:sp>
            <p:nvSpPr>
              <p:cNvPr id="11" name="TextovéPole 10"/>
              <p:cNvSpPr txBox="1"/>
              <p:nvPr/>
            </p:nvSpPr>
            <p:spPr>
              <a:xfrm>
                <a:off x="251520" y="980728"/>
                <a:ext cx="443135" cy="3232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>
                    <a:ln w="12700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</a:ln>
                    <a:solidFill>
                      <a:schemeClr val="tx2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ST,</a:t>
                </a:r>
                <a:endParaRPr lang="cs-CZ" b="1" dirty="0">
                  <a:ln w="12700">
                    <a:solidFill>
                      <a:schemeClr val="tx2">
                        <a:lumMod val="20000"/>
                        <a:lumOff val="80000"/>
                      </a:schemeClr>
                    </a:solidFill>
                    <a:prstDash val="solid"/>
                  </a:ln>
                  <a:solidFill>
                    <a:schemeClr val="tx2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endParaRPr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251520" y="404664"/>
                <a:ext cx="480581" cy="3232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>
                    <a:ln w="12700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</a:ln>
                    <a:solidFill>
                      <a:schemeClr val="tx2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RS,</a:t>
                </a:r>
                <a:endParaRPr lang="cs-CZ" b="1" dirty="0">
                  <a:ln w="12700">
                    <a:solidFill>
                      <a:schemeClr val="tx2">
                        <a:lumMod val="20000"/>
                        <a:lumOff val="80000"/>
                      </a:schemeClr>
                    </a:solidFill>
                    <a:prstDash val="solid"/>
                  </a:ln>
                  <a:solidFill>
                    <a:schemeClr val="tx2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endParaRPr>
              </a:p>
            </p:txBody>
          </p:sp>
          <p:sp>
            <p:nvSpPr>
              <p:cNvPr id="13" name="TextovéPole 12"/>
              <p:cNvSpPr txBox="1"/>
              <p:nvPr/>
            </p:nvSpPr>
            <p:spPr>
              <a:xfrm>
                <a:off x="251520" y="1484784"/>
                <a:ext cx="505651" cy="3232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>
                    <a:ln w="12700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</a:ln>
                    <a:solidFill>
                      <a:schemeClr val="tx2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TU,</a:t>
                </a:r>
                <a:endParaRPr lang="cs-CZ" b="1" dirty="0">
                  <a:ln w="12700">
                    <a:solidFill>
                      <a:schemeClr val="tx2">
                        <a:lumMod val="20000"/>
                        <a:lumOff val="80000"/>
                      </a:schemeClr>
                    </a:solidFill>
                    <a:prstDash val="solid"/>
                  </a:ln>
                  <a:solidFill>
                    <a:schemeClr val="tx2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endParaRPr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755576" y="944724"/>
                <a:ext cx="449162" cy="3232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>
                    <a:ln w="12700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</a:ln>
                    <a:solidFill>
                      <a:schemeClr val="tx2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TU</a:t>
                </a:r>
                <a:endParaRPr lang="cs-CZ" b="1" dirty="0">
                  <a:ln w="12700">
                    <a:solidFill>
                      <a:schemeClr val="tx2">
                        <a:lumMod val="20000"/>
                        <a:lumOff val="80000"/>
                      </a:schemeClr>
                    </a:solidFill>
                    <a:prstDash val="solid"/>
                  </a:ln>
                  <a:solidFill>
                    <a:schemeClr val="tx2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endParaRPr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755576" y="404664"/>
                <a:ext cx="405239" cy="3232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>
                    <a:ln w="12700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</a:ln>
                    <a:solidFill>
                      <a:schemeClr val="tx2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ST</a:t>
                </a:r>
                <a:endParaRPr lang="cs-CZ" b="1" dirty="0">
                  <a:ln w="12700">
                    <a:solidFill>
                      <a:schemeClr val="tx2">
                        <a:lumMod val="20000"/>
                        <a:lumOff val="80000"/>
                      </a:schemeClr>
                    </a:solidFill>
                    <a:prstDash val="solid"/>
                  </a:ln>
                  <a:solidFill>
                    <a:schemeClr val="tx2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endParaRPr>
              </a:p>
            </p:txBody>
          </p:sp>
          <p:sp>
            <p:nvSpPr>
              <p:cNvPr id="16" name="TextovéPole 15"/>
              <p:cNvSpPr txBox="1"/>
              <p:nvPr/>
            </p:nvSpPr>
            <p:spPr>
              <a:xfrm>
                <a:off x="755576" y="1484784"/>
                <a:ext cx="465192" cy="3232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>
                    <a:ln w="12700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</a:ln>
                    <a:solidFill>
                      <a:schemeClr val="tx2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RU</a:t>
                </a:r>
                <a:endParaRPr lang="cs-CZ" b="1" dirty="0">
                  <a:ln w="12700">
                    <a:solidFill>
                      <a:schemeClr val="tx2">
                        <a:lumMod val="20000"/>
                        <a:lumOff val="80000"/>
                      </a:schemeClr>
                    </a:solidFill>
                    <a:prstDash val="solid"/>
                  </a:ln>
                  <a:solidFill>
                    <a:schemeClr val="tx2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9" name="TextovéPole 8"/>
            <p:cNvSpPr txBox="1"/>
            <p:nvPr/>
          </p:nvSpPr>
          <p:spPr>
            <a:xfrm>
              <a:off x="251520" y="2204864"/>
              <a:ext cx="5216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ln w="12700">
                    <a:solidFill>
                      <a:schemeClr val="tx2">
                        <a:lumMod val="20000"/>
                        <a:lumOff val="80000"/>
                      </a:schemeClr>
                    </a:solidFill>
                    <a:prstDash val="solid"/>
                  </a:ln>
                  <a:solidFill>
                    <a:schemeClr val="tx2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RU,</a:t>
              </a:r>
              <a:endParaRPr lang="cs-CZ" b="1" dirty="0">
                <a:ln w="12700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755576" y="2204864"/>
              <a:ext cx="4212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ln w="12700">
                    <a:solidFill>
                      <a:schemeClr val="tx2">
                        <a:lumMod val="20000"/>
                        <a:lumOff val="80000"/>
                      </a:schemeClr>
                    </a:solidFill>
                    <a:prstDash val="solid"/>
                  </a:ln>
                  <a:solidFill>
                    <a:schemeClr val="tx2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RS</a:t>
              </a:r>
              <a:endParaRPr lang="cs-CZ" b="1" dirty="0">
                <a:ln w="12700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</p:grpSp>
      <p:grpSp>
        <p:nvGrpSpPr>
          <p:cNvPr id="17" name="Skupina 7"/>
          <p:cNvGrpSpPr/>
          <p:nvPr/>
        </p:nvGrpSpPr>
        <p:grpSpPr>
          <a:xfrm>
            <a:off x="6156176" y="3284984"/>
            <a:ext cx="953218" cy="1584175"/>
            <a:chOff x="251520" y="404664"/>
            <a:chExt cx="953218" cy="1403350"/>
          </a:xfrm>
        </p:grpSpPr>
        <p:sp>
          <p:nvSpPr>
            <p:cNvPr id="18" name="TextovéPole 17"/>
            <p:cNvSpPr txBox="1"/>
            <p:nvPr/>
          </p:nvSpPr>
          <p:spPr>
            <a:xfrm>
              <a:off x="251520" y="980728"/>
              <a:ext cx="521681" cy="3271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RU,</a:t>
              </a:r>
              <a:endParaRPr lang="cs-CZ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251520" y="404664"/>
              <a:ext cx="480581" cy="3271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RS,</a:t>
              </a:r>
              <a:endParaRPr lang="cs-CZ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251520" y="1484784"/>
              <a:ext cx="184731" cy="323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b="1" dirty="0">
                <a:ln w="12700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755576" y="978762"/>
              <a:ext cx="405239" cy="3271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ST</a:t>
              </a:r>
              <a:endParaRPr lang="cs-CZ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755576" y="404664"/>
              <a:ext cx="449162" cy="3271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TU</a:t>
              </a:r>
              <a:endParaRPr lang="cs-CZ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755576" y="1484784"/>
              <a:ext cx="184731" cy="323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b="1" dirty="0">
                <a:ln w="12700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</p:grpSp>
      <p:graphicFrame>
        <p:nvGraphicFramePr>
          <p:cNvPr id="24" name="Tabulka 23"/>
          <p:cNvGraphicFramePr>
            <a:graphicFrameLocks noGrp="1"/>
          </p:cNvGraphicFramePr>
          <p:nvPr/>
        </p:nvGraphicFramePr>
        <p:xfrm>
          <a:off x="3419872" y="692696"/>
          <a:ext cx="2255912" cy="17281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7956"/>
                <a:gridCol w="1127956"/>
              </a:tblGrid>
              <a:tr h="4320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5" name="Tabulka 24"/>
          <p:cNvGraphicFramePr>
            <a:graphicFrameLocks noGrp="1"/>
          </p:cNvGraphicFramePr>
          <p:nvPr/>
        </p:nvGraphicFramePr>
        <p:xfrm>
          <a:off x="3635896" y="3429000"/>
          <a:ext cx="2399928" cy="807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99964"/>
                <a:gridCol w="1199964"/>
              </a:tblGrid>
              <a:tr h="4039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393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3707904" y="188640"/>
            <a:ext cx="16934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Strany sousední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707904" y="2708920"/>
            <a:ext cx="1774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Strany protilehlé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Použité zdroje: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Microsoft - </a:t>
            </a:r>
            <a:r>
              <a:rPr kumimoji="0" lang="cs-CZ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http://office.microsoft.com</a:t>
            </a:r>
            <a:endParaRPr kumimoji="0" lang="cs-CZ" sz="2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176</Words>
  <Application>Microsoft Office PowerPoint</Application>
  <PresentationFormat>Předvádění na obrazovce (4:3)</PresentationFormat>
  <Paragraphs>68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Hanka</dc:creator>
  <cp:lastModifiedBy>Hanka</cp:lastModifiedBy>
  <cp:revision>7</cp:revision>
  <dcterms:created xsi:type="dcterms:W3CDTF">2012-01-01T19:25:13Z</dcterms:created>
  <dcterms:modified xsi:type="dcterms:W3CDTF">2012-01-02T04:58:57Z</dcterms:modified>
</cp:coreProperties>
</file>