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66FFFF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24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B37C7C-3984-415E-8B9F-73B4B4B7BB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858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475739-2FD5-4E95-AA72-FD5B1B6643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919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AE5F35-9FEC-45F6-BE98-792375819A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761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D79390-C66B-4A1D-9185-CBEE26E428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687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FFB5ED-E02A-4626-936D-BDCA8CCE71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530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318838-40D2-44AB-9CCC-C1087524FD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455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86DBC6-E762-41E3-A8EA-8222D71790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564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926DBE-FF6A-465A-8AC0-1014FDFC0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068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F4685A-89C9-441E-A3E0-78915DFEE1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798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680B8F-EB40-4BA7-8743-FA27EC0C1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008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C8D5A2-68F7-4D61-AC5B-3524BDE138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22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fld id="{C1A0CDE0-61BC-48C9-A2A0-CEFB4B5F4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OQx24iIBMb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civo.webnode.cz/album/lisejniky/mapovnik-zemepisny-korovita-stelka-jpeg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l5SN87Yzzg&amp;feature=related" TargetMode="External"/><Relationship Id="rId2" Type="http://schemas.openxmlformats.org/officeDocument/2006/relationships/hyperlink" Target="http://cs.wikipedia.org/wiki/Ter%C4%8Dovn%C3%ADk_zedn%C3%A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biolib.cz/cz/image/id5304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Dutohl%C3%A1vka_sob%C3%A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ukertova.cz/gallery.php?modul=gallery&amp;akce=obrazek_ukaz&amp;obrazek_id=826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ukertova.cz/gallery.php?modul=gallery&amp;akce=obrazek_ukaz&amp;obrazek_id=826" TargetMode="External"/><Relationship Id="rId7" Type="http://schemas.openxmlformats.org/officeDocument/2006/relationships/hyperlink" Target="http://cs.wikipedia.org/wiki/Ter%C4%8Dovn%C3%ADk_zedn%C3%AD" TargetMode="External"/><Relationship Id="rId2" Type="http://schemas.openxmlformats.org/officeDocument/2006/relationships/hyperlink" Target="http://ucivo.webnode.cz/album/lisejniky/mapovnik-zemepisny-korovita-stelka-jpe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utohl%C3%A1vka_sob%C3%AD" TargetMode="External"/><Relationship Id="rId5" Type="http://schemas.openxmlformats.org/officeDocument/2006/relationships/hyperlink" Target="http://www.youtube.com/watch?v=OQx24iIBMbA" TargetMode="External"/><Relationship Id="rId4" Type="http://schemas.openxmlformats.org/officeDocument/2006/relationships/hyperlink" Target="http://www.youtube.com/watch?v=Rl5SN87Yzzg&amp;feature=rela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600" dirty="0" smtClean="0"/>
              <a:t> </a:t>
            </a:r>
            <a:r>
              <a:rPr lang="cs-CZ" sz="1600" b="1" dirty="0" smtClean="0"/>
              <a:t>METODICKÝ LIST PRO ZŠ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 Pro zpracování vzdělávacích materiálů (VM)v rámci projektu EU peníze školám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                        Operační program Vzdělávání pro konkurenceschopnost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Projekt: Moderní výuka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Registrační číslo: CZ.1.07/1.4.00/21.3192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Číslo DUM: VY_32_INOVACE_12.1.16	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Jméno autora: Mgr. Jana Matěnová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Datum, období kdy byl vytvořen: 2. ledna 2012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Název práce: Lišejníky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Předmět, pro který je VM určen: Přírodopis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Ročník, pro který je VM určen: 6. ročník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Časová dotace</a:t>
            </a:r>
            <a:r>
              <a:rPr lang="cs-CZ" sz="1600" dirty="0" smtClean="0"/>
              <a:t>: 1 vyučovací hodina</a:t>
            </a:r>
            <a:endParaRPr lang="cs-CZ" sz="16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Vzdělávací oblast, tematický okruh, téma: Člověk a příroda, Přírodopis, Přírodopis 6. ročník, Lišejníky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Metodický list, anotace - výstižný popis způsobu použití VM ve výuce:</a:t>
            </a:r>
            <a:r>
              <a:rPr lang="cs-CZ" sz="1600" dirty="0" smtClean="0"/>
              <a:t> žáci využívají prezentaci k získání informací o lišejnících a o jejich významu v přírodě. Prohlížení fotografií a videí jim slouží k rozšíření znalostí. Pro žáky je i jednodušší zápis. </a:t>
            </a:r>
            <a:endParaRPr lang="cs-CZ" sz="16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1600" b="1" dirty="0" smtClean="0"/>
              <a:t>Pomůcky</a:t>
            </a:r>
            <a:r>
              <a:rPr lang="cs-CZ" sz="1600" dirty="0" smtClean="0"/>
              <a:t>: </a:t>
            </a:r>
          </a:p>
        </p:txBody>
      </p:sp>
      <p:pic>
        <p:nvPicPr>
          <p:cNvPr id="2051" name="Obrázek 2" descr="Popis: N:\Obchod\EU projekty\Loga\logolinkII_cb.jpg"/>
          <p:cNvPicPr>
            <a:picLocks noGrp="1" noChangeAspect="1" noChangeArrowheads="1"/>
          </p:cNvPicPr>
          <p:nvPr>
            <p:ph type="title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73338" y="274638"/>
            <a:ext cx="3997325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000" b="1" smtClean="0">
                <a:solidFill>
                  <a:schemeClr val="tx1"/>
                </a:solidFill>
              </a:rPr>
              <a:t>VY_32_INOVACE_12.1.16</a:t>
            </a:r>
            <a:r>
              <a:rPr lang="cs-CZ" sz="7200" b="1" i="1" u="sng" smtClean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7200" b="1" i="1" u="sng" smtClean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7200" b="1" i="1" u="sng" smtClean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LIŠEJNÍKY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872288" cy="2351088"/>
          </a:xfrm>
        </p:spPr>
        <p:txBody>
          <a:bodyPr/>
          <a:lstStyle/>
          <a:p>
            <a:pPr eaLnBrk="1" hangingPunct="1"/>
            <a:r>
              <a:rPr lang="cs-CZ" sz="4400" b="1" smtClean="0"/>
              <a:t>Složené z vláken houby a sinice nebo řasy – </a:t>
            </a:r>
            <a:r>
              <a:rPr lang="cs-CZ" sz="4400" b="1" smtClean="0">
                <a:solidFill>
                  <a:srgbClr val="660033"/>
                </a:solidFill>
              </a:rPr>
              <a:t>SYMBIÓZA</a:t>
            </a:r>
          </a:p>
          <a:p>
            <a:pPr eaLnBrk="1" hangingPunct="1"/>
            <a:endParaRPr lang="cs-CZ" sz="4400" b="1" smtClean="0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 C 0.007 -0.01333  0.014 -0.028  0.021 -0.04667  C 0.04 -0.1  0.045 -0.152  0.031 -0.16  C 0.017 -0.16933  -0.01 -0.132  -0.029 -0.07867  C -0.039 -0.05067  -0.045 -0.024  -0.047 -0.004  C -0.05 0.012  -0.051 0.028  -0.051 0.04667  C -0.051 0.10667  -0.038 0.156  -0.023 0.156  C -0.008 0.156  0.005 0.10667  0.005 0.04667  C 0.005 0.01867  0.002 -0.008  -0.003 -0.02667  C -0.005 -0.04267  -0.01 -0.06  -0.016 -0.07733  C -0.036 -0.132  -0.063 -0.16933  -0.077 -0.16  C -0.091 -0.15067  -0.086 -0.1  -0.066 -0.04533  C -0.058 -0.02  -0.047 0.00133  -0.036 0.016  C -0.028 0.02933  -0.019 0.04133  -0.007 0.05333  C 0.029 0.092  0.065 0.10933  0.075 0.09333  C 0.084 0.07733  0.064 0.03333  0.028 -0.004  C 0.013 -0.02  -0.003 -0.032  -0.016 -0.04  C -0.028 -0.048  -0.043 -0.05467  -0.059 -0.05867  C -0.103 -0.072  -0.141 -0.068  -0.144 -0.04667  C -0.148 -0.02667  -0.115 0.0  -0.071 0.01333  C -0.051 0.01867  -0.032 0.02133  -0.017 0.02  C -0.004 0.02  0.01 0.01733  0.025 0.01333  C 0.069 0.0  0.102 -0.028  0.098 -0.048  C 0.095 -0.068  0.057 -0.07333  0.013 -0.06  C -0.008 -0.05333  -0.027 -0.044  -0.04 -0.03333  C -0.051 -0.02533  -0.062 -0.016  -0.074 -0.004  C -0.109 0.03467  -0.13 0.07733  -0.12 0.09333  C -0.111 0.10933  -0.074 0.092  -0.039 0.05467  C -0.022 0.036  -0.008 0.01733  0.0 0.0  Z" pathEditMode="relative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98" decel="100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i="1" smtClean="0">
                <a:solidFill>
                  <a:srgbClr val="660033"/>
                </a:solidFill>
              </a:rPr>
              <a:t>Řasa (sinice)</a:t>
            </a:r>
            <a:r>
              <a:rPr lang="cs-CZ" smtClean="0"/>
              <a:t>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Provádí FTS a dodává cukry</a:t>
            </a:r>
          </a:p>
          <a:p>
            <a:pPr eaLnBrk="1" hangingPunct="1"/>
            <a:endParaRPr lang="cs-CZ" sz="4000" b="1" smtClean="0"/>
          </a:p>
          <a:p>
            <a:pPr eaLnBrk="1" hangingPunct="1"/>
            <a:endParaRPr lang="cs-CZ" sz="4000" b="1" smtClean="0"/>
          </a:p>
          <a:p>
            <a:pPr eaLnBrk="1" hangingPunct="1"/>
            <a:endParaRPr lang="cs-CZ" sz="4000" b="1" smtClean="0"/>
          </a:p>
          <a:p>
            <a:pPr eaLnBrk="1" hangingPunct="1"/>
            <a:r>
              <a:rPr lang="cs-CZ" sz="4000" b="1" smtClean="0">
                <a:solidFill>
                  <a:srgbClr val="FF0000"/>
                </a:solidFill>
              </a:rPr>
              <a:t>U str. 51/řez lišejníkem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i="1" smtClean="0">
                <a:solidFill>
                  <a:srgbClr val="660033"/>
                </a:solidFill>
              </a:rPr>
              <a:t>Houba</a:t>
            </a:r>
            <a:r>
              <a:rPr lang="cs-CZ" smtClean="0"/>
              <a:t>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Dodává vodu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600" b="1" smtClean="0"/>
              <a:t>Proto lišejníkům stačí </a:t>
            </a:r>
            <a:r>
              <a:rPr lang="cs-CZ" sz="3600" b="1" smtClean="0">
                <a:solidFill>
                  <a:srgbClr val="660033"/>
                </a:solidFill>
              </a:rPr>
              <a:t>světlo, vzduch, voda</a:t>
            </a:r>
            <a:r>
              <a:rPr lang="cs-CZ" sz="3600" b="1" smtClean="0"/>
              <a:t> – </a:t>
            </a:r>
            <a:r>
              <a:rPr lang="cs-CZ" sz="3600" b="1" u="sng" smtClean="0"/>
              <a:t>rostou tam, kde jiné R nenajdeme</a:t>
            </a:r>
            <a:r>
              <a:rPr lang="cs-CZ" sz="3600" b="1" smtClean="0"/>
              <a:t> </a:t>
            </a:r>
          </a:p>
          <a:p>
            <a:pPr eaLnBrk="1" hangingPunct="1">
              <a:lnSpc>
                <a:spcPct val="90000"/>
              </a:lnSpc>
            </a:pPr>
            <a:endParaRPr lang="cs-CZ" sz="3600" b="1" smtClean="0"/>
          </a:p>
          <a:p>
            <a:pPr eaLnBrk="1" hangingPunct="1">
              <a:lnSpc>
                <a:spcPct val="90000"/>
              </a:lnSpc>
            </a:pPr>
            <a:r>
              <a:rPr lang="cs-CZ" sz="2800" b="1" smtClean="0">
                <a:hlinkClick r:id="rId2"/>
              </a:rPr>
              <a:t>http://www.youtube.com/watch?v=OQx24iIBMbA</a:t>
            </a:r>
            <a:r>
              <a:rPr lang="cs-CZ" sz="2800" smtClean="0"/>
              <a:t> </a:t>
            </a:r>
            <a:endParaRPr lang="cs-CZ" sz="3600" b="1" smtClean="0"/>
          </a:p>
          <a:p>
            <a:pPr eaLnBrk="1" hangingPunct="1">
              <a:lnSpc>
                <a:spcPct val="90000"/>
              </a:lnSpc>
            </a:pPr>
            <a:endParaRPr lang="cs-CZ" sz="3600" b="1" smtClean="0"/>
          </a:p>
          <a:p>
            <a:pPr eaLnBrk="1" hangingPunct="1">
              <a:lnSpc>
                <a:spcPct val="90000"/>
              </a:lnSpc>
            </a:pPr>
            <a:r>
              <a:rPr lang="cs-CZ" sz="3600" b="1" smtClean="0"/>
              <a:t>Stélka lišejníků je: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i="1" u="sng" smtClean="0">
                <a:solidFill>
                  <a:srgbClr val="660033"/>
                </a:solidFill>
              </a:rPr>
              <a:t>1. přirostlá k podkladu pevně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Mapovník zeměpisný</a:t>
            </a:r>
          </a:p>
        </p:txBody>
      </p:sp>
      <p:pic>
        <p:nvPicPr>
          <p:cNvPr id="7172" name="Picture 5" descr="Mapovn%C3%ADk%20zem%C4%9Bpisn%C3%BD%20-%20korovit%C3%A1%20st%C3%A9l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2349500"/>
            <a:ext cx="6121400" cy="450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 Box 6"/>
          <p:cNvSpPr txBox="1">
            <a:spLocks noChangeArrowheads="1"/>
          </p:cNvSpPr>
          <p:nvPr/>
        </p:nvSpPr>
        <p:spPr bwMode="auto">
          <a:xfrm>
            <a:off x="1384300" y="6662738"/>
            <a:ext cx="5722938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>
                <a:hlinkClick r:id="rId3"/>
              </a:rPr>
              <a:t>http://ucivo.webnode.cz/album/lisejniky/mapovnik-zemepisny-korovita-stelka-jpeg/</a:t>
            </a:r>
            <a:r>
              <a:rPr lang="cs-CZ" sz="120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i="1" smtClean="0">
                <a:solidFill>
                  <a:srgbClr val="660033"/>
                </a:solidFill>
              </a:rPr>
              <a:t>2. má lupínky</a:t>
            </a:r>
            <a:r>
              <a:rPr lang="cs-CZ" smtClean="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Terčovník zední</a:t>
            </a:r>
          </a:p>
        </p:txBody>
      </p:sp>
      <p:sp>
        <p:nvSpPr>
          <p:cNvPr id="8197" name="Text Box 6"/>
          <p:cNvSpPr txBox="1">
            <a:spLocks noChangeArrowheads="1"/>
          </p:cNvSpPr>
          <p:nvPr/>
        </p:nvSpPr>
        <p:spPr bwMode="auto">
          <a:xfrm>
            <a:off x="1023938" y="6589713"/>
            <a:ext cx="740465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cs.wikipedia.org/wiki/Ter%C4%8Dovn%C3%ADk_zedn%C3%AD</a:t>
            </a:r>
            <a:endParaRPr lang="cs-CZ" dirty="0" smtClean="0"/>
          </a:p>
          <a:p>
            <a:pPr eaLnBrk="1" hangingPunct="1"/>
            <a:endParaRPr lang="cs-CZ" dirty="0"/>
          </a:p>
        </p:txBody>
      </p:sp>
      <p:sp>
        <p:nvSpPr>
          <p:cNvPr id="8198" name="Text Box 7"/>
          <p:cNvSpPr txBox="1">
            <a:spLocks noChangeArrowheads="1"/>
          </p:cNvSpPr>
          <p:nvPr/>
        </p:nvSpPr>
        <p:spPr bwMode="auto">
          <a:xfrm>
            <a:off x="1023938" y="-7938"/>
            <a:ext cx="6838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>
                <a:hlinkClick r:id="rId3"/>
              </a:rPr>
              <a:t>http://www.youtube.com/watch?v=Rl5SN87Yzzg&amp;feature=related</a:t>
            </a:r>
            <a:r>
              <a:rPr lang="cs-CZ"/>
              <a:t>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83261"/>
            <a:ext cx="5117157" cy="3444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i="1" smtClean="0">
                <a:solidFill>
                  <a:srgbClr val="660033"/>
                </a:solidFill>
              </a:rPr>
              <a:t>3. má keříček - oddělíme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dirty="0" smtClean="0"/>
              <a:t>Dutohlávka sobí </a:t>
            </a:r>
          </a:p>
        </p:txBody>
      </p:sp>
      <p:sp>
        <p:nvSpPr>
          <p:cNvPr id="9221" name="Text Box 6"/>
          <p:cNvSpPr txBox="1">
            <a:spLocks noChangeArrowheads="1"/>
          </p:cNvSpPr>
          <p:nvPr/>
        </p:nvSpPr>
        <p:spPr bwMode="auto">
          <a:xfrm>
            <a:off x="1239838" y="6400800"/>
            <a:ext cx="31290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>
                <a:hlinkClick r:id="rId2"/>
              </a:rPr>
              <a:t>/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6292" y="2505074"/>
            <a:ext cx="6056028" cy="3300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86000" y="31058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cs.wikipedia.org/wiki/Dutohl%C3%A1vka_sob%C3%AD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i="1" u="sng" smtClean="0">
                <a:solidFill>
                  <a:srgbClr val="660033"/>
                </a:solidFill>
              </a:rPr>
              <a:t>Význam</a:t>
            </a:r>
            <a:r>
              <a:rPr lang="cs-CZ" smtClean="0"/>
              <a:t>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solidFill>
                  <a:srgbClr val="660033"/>
                </a:solidFill>
              </a:rPr>
              <a:t>Prvotní organismy</a:t>
            </a:r>
            <a:r>
              <a:rPr lang="cs-CZ" sz="4000" b="1" smtClean="0"/>
              <a:t> (uchytnou se na stanovišti a připraví podmínky pro další O)</a:t>
            </a:r>
          </a:p>
          <a:p>
            <a:pPr eaLnBrk="1" hangingPunct="1"/>
            <a:r>
              <a:rPr lang="cs-CZ" sz="4000" b="1" smtClean="0">
                <a:solidFill>
                  <a:srgbClr val="660033"/>
                </a:solidFill>
              </a:rPr>
              <a:t>Vytvoří praskliny</a:t>
            </a:r>
            <a:r>
              <a:rPr lang="cs-CZ" sz="4000" b="1" smtClean="0"/>
              <a:t> ve skalách a uchytí se jiné R</a:t>
            </a:r>
          </a:p>
          <a:p>
            <a:pPr eaLnBrk="1" hangingPunct="1"/>
            <a:r>
              <a:rPr lang="cs-CZ" sz="4000" b="1" smtClean="0"/>
              <a:t>Na poušti, na pólech – </a:t>
            </a:r>
            <a:r>
              <a:rPr lang="cs-CZ" sz="4000" b="1" smtClean="0">
                <a:solidFill>
                  <a:srgbClr val="660033"/>
                </a:solidFill>
              </a:rPr>
              <a:t>potrava sobů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i="1" smtClean="0">
                <a:solidFill>
                  <a:srgbClr val="660033"/>
                </a:solidFill>
              </a:rPr>
              <a:t>Citlivé na znečištěné ovzduší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 eaLnBrk="1" hangingPunct="1"/>
            <a:r>
              <a:rPr lang="cs-CZ" sz="4000" b="1" smtClean="0"/>
              <a:t>Ukazatelem kvality – provazovka v Krkonoších</a:t>
            </a:r>
          </a:p>
        </p:txBody>
      </p:sp>
      <p:pic>
        <p:nvPicPr>
          <p:cNvPr id="11268" name="Picture 5" descr="gal9_obr1189932363_24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0" y="2276475"/>
            <a:ext cx="6667500" cy="448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9" name="Text Box 6"/>
          <p:cNvSpPr txBox="1">
            <a:spLocks noChangeArrowheads="1"/>
          </p:cNvSpPr>
          <p:nvPr/>
        </p:nvSpPr>
        <p:spPr bwMode="auto">
          <a:xfrm>
            <a:off x="1239838" y="6329363"/>
            <a:ext cx="64039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>
                <a:hlinkClick r:id="rId3"/>
              </a:rPr>
              <a:t>http://www.paukertova.cz/gallery.php?modul=gallery&amp;akce=obrazek_ukaz&amp;obrazek_id=826</a:t>
            </a:r>
            <a:r>
              <a:rPr lang="cs-CZ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rgbClr val="6600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Zdroje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000" dirty="0" smtClean="0">
                <a:hlinkClick r:id="rId2"/>
              </a:rPr>
              <a:t>http://ucivo.webnode.cz/album/lisejniky/mapovnik-zemepisny-korovita-stelka-jpeg/</a:t>
            </a:r>
            <a:endParaRPr lang="cs-CZ" sz="2000" dirty="0" smtClean="0"/>
          </a:p>
          <a:p>
            <a:pPr eaLnBrk="1" hangingPunct="1">
              <a:lnSpc>
                <a:spcPct val="90000"/>
              </a:lnSpc>
            </a:pPr>
            <a:r>
              <a:rPr lang="cs-CZ" sz="2000" dirty="0" smtClean="0">
                <a:hlinkClick r:id="rId3"/>
              </a:rPr>
              <a:t>http</a:t>
            </a:r>
            <a:r>
              <a:rPr lang="cs-CZ" sz="2000" dirty="0" smtClean="0">
                <a:hlinkClick r:id="rId3"/>
              </a:rPr>
              <a:t>://www.paukertova.cz/gallery.php?modul=gallery&amp;akce=obrazek_ukaz&amp;obrazek_id=826</a:t>
            </a:r>
            <a:r>
              <a:rPr lang="cs-CZ" sz="2000" dirty="0" smtClean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dirty="0" smtClean="0"/>
              <a:t>DOBRORUKA, Luděk J., et al. </a:t>
            </a:r>
            <a:r>
              <a:rPr lang="cs-CZ" sz="2000" i="1" dirty="0" smtClean="0"/>
              <a:t>Přírodopis I : 6. ročník</a:t>
            </a:r>
            <a:r>
              <a:rPr lang="cs-CZ" sz="2000" dirty="0" smtClean="0"/>
              <a:t>. 2. vydání. Praha 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1999. Přehled organismů, s. 128. ISBN 80-7183-168_9, 526038.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dirty="0" smtClean="0">
                <a:hlinkClick r:id="rId4"/>
              </a:rPr>
              <a:t>http://www.youtube.com/watch?v=Rl5SN87Yzzg&amp;feature=related</a:t>
            </a:r>
            <a:r>
              <a:rPr lang="cs-CZ" sz="2000" dirty="0" smtClean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www.youtube.com/watch?v=OQx24iIBMbA</a:t>
            </a:r>
            <a:endParaRPr lang="cs-CZ" sz="2000" dirty="0" smtClean="0"/>
          </a:p>
          <a:p>
            <a:pPr eaLnBrk="1" hangingPunct="1">
              <a:lnSpc>
                <a:spcPct val="90000"/>
              </a:lnSpc>
            </a:pPr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cs.wikipedia.org/wiki/Dutohl%C3%A1vka_sob%C3%AD</a:t>
            </a:r>
            <a:endParaRPr lang="cs-CZ" sz="2000" dirty="0" smtClean="0"/>
          </a:p>
          <a:p>
            <a:pPr eaLnBrk="1" hangingPunct="1">
              <a:lnSpc>
                <a:spcPct val="90000"/>
              </a:lnSpc>
            </a:pP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cs.wikipedia.org/wiki/Ter%C4%8Dovn%C3%ADk_zedn%C3%AD</a:t>
            </a:r>
            <a:endParaRPr lang="cs-CZ" sz="2000" dirty="0" smtClean="0"/>
          </a:p>
          <a:p>
            <a:pPr eaLnBrk="1" hangingPunct="1">
              <a:lnSpc>
                <a:spcPct val="90000"/>
              </a:lnSpc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172</Words>
  <Application>Microsoft Office PowerPoint</Application>
  <PresentationFormat>Předvádění na obrazovce (4:3)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Prezentace aplikace PowerPoint</vt:lpstr>
      <vt:lpstr>VY_32_INOVACE_12.1.16 LIŠEJNÍKY</vt:lpstr>
      <vt:lpstr>Řasa (sinice) </vt:lpstr>
      <vt:lpstr>Houba </vt:lpstr>
      <vt:lpstr>Prezentace aplikace PowerPoint</vt:lpstr>
      <vt:lpstr>1. přirostlá k podkladu pevně</vt:lpstr>
      <vt:lpstr>2. má lupínky </vt:lpstr>
      <vt:lpstr>3. má keříček - oddělíme</vt:lpstr>
      <vt:lpstr>Význam </vt:lpstr>
      <vt:lpstr>Citlivé na znečištěné ovzduší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LIŠEJNÍKY</dc:title>
  <dc:creator>jama</dc:creator>
  <cp:lastModifiedBy>Jana Matěnová</cp:lastModifiedBy>
  <cp:revision>5</cp:revision>
  <dcterms:created xsi:type="dcterms:W3CDTF">2012-01-02T15:18:45Z</dcterms:created>
  <dcterms:modified xsi:type="dcterms:W3CDTF">2013-10-08T03:33:34Z</dcterms:modified>
</cp:coreProperties>
</file>