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74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73" r:id="rId12"/>
    <p:sldId id="265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144" y="10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E12A48-F519-4FF2-80DB-78645E7FDFE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914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7570608-BF0A-4A19-9563-8E45F40CE3E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562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63F168-BF0E-455A-81A3-59645B279A1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5319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E65856-643E-4939-A193-16116CEA463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028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A84EF3-C227-4EC9-922C-1BE98F71126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170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BDF8914-A3EA-449F-AC2E-2D6C18E1A02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452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FBBA2A-BD84-4F63-9107-0462BE4ED6B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743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D52CF7-AE32-45A2-BF66-EA1CC6ED9EA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089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4EFDD1-CEC0-4F0B-9E7A-1FF09B3D09E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946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E9A7CB-91EE-4712-A90A-4AA01631E7A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75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8720F8-B14A-40C3-A912-E375CB8A90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9067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7654A66-FCD4-4C3E-8F90-B6B8DD53D8E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jaknato.webpark.cz/html/blue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gryfo-listicka.galerie.cz/4494058-zbytek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civo.webnode.cz/album/houby-spajive-zygomycotina-/plisen-hlavickova-jpg/" TargetMode="Externa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3.czu.cz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alix.cz/rs/view.php?cisloclanku=2005020208" TargetMode="Externa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uh.cz/edu/bi/biologie_rostliny/html01/foto_047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civo.webnode.cz/album/houby-vreckate/hlizenka-ovocna-jpg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youtube.com/watch?feature=iv&amp;annotation_id=annotation_116621&amp;src_vid=nwM5JI78xSo&amp;v=CIkUtfJ0yYQ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http://www.kcprymarov.estranky.cz/clanky/vyznamne-osobnosti/penicilin-byl-uveden-do-praxe-pred-75-roky_-prvnimi-pacienty-uzivajicimi-penicilin-byli-vojaci-2_-svetove-valky_-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civo.webnode.cz/album/houby-vreckate/hlizenka-ovocna-jpg/" TargetMode="External"/><Relationship Id="rId3" Type="http://schemas.openxmlformats.org/officeDocument/2006/relationships/hyperlink" Target="http://gryfo-listicka.galerie.cz/4494058-zbytek" TargetMode="External"/><Relationship Id="rId7" Type="http://schemas.openxmlformats.org/officeDocument/2006/relationships/hyperlink" Target="http://www.guh.cz/edu/bi/biologie_rostliny/html01/foto_047.html" TargetMode="External"/><Relationship Id="rId2" Type="http://schemas.openxmlformats.org/officeDocument/2006/relationships/hyperlink" Target="http://jaknato.webpark.cz/html/blu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lix.cz/rs/view.php?cisloclanku=2005020208" TargetMode="External"/><Relationship Id="rId5" Type="http://schemas.openxmlformats.org/officeDocument/2006/relationships/hyperlink" Target="http://www.3.czu.cz/" TargetMode="External"/><Relationship Id="rId10" Type="http://schemas.openxmlformats.org/officeDocument/2006/relationships/hyperlink" Target="http://www.youtube.com/watch?feature=iv&amp;annotation_id=annotation_116621&amp;src_vid=nwM5JI78xSo&amp;v=CIkUtfJ0yYQ" TargetMode="External"/><Relationship Id="rId4" Type="http://schemas.openxmlformats.org/officeDocument/2006/relationships/hyperlink" Target="http://ucivo.webnode.cz/album/houby-spajive-zygomycotina-/plisen-hlavickova-jpg/" TargetMode="External"/><Relationship Id="rId9" Type="http://schemas.openxmlformats.org/officeDocument/2006/relationships/hyperlink" Target="http://www.kcprymarov.estranky.cz/clanky/vyznamne-osobnosti/penicilin-byl-uveden-do-praxe-pred-75-roky_-prvnimi-pacienty-uzivajicimi-penicilin-byli-vojaci-2_-svetove-valky_-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-2487613" y="1190625"/>
            <a:ext cx="9144001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2532" name="Obrázek 2" descr="Popis: N:\Obchod\EU projekty\Loga\logolinkII_c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423" y="0"/>
            <a:ext cx="576262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755650" y="1885950"/>
            <a:ext cx="7704138" cy="473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just">
              <a:tabLst>
                <a:tab pos="3076575" algn="l"/>
              </a:tabLst>
            </a:pPr>
            <a:r>
              <a:rPr lang="cs-CZ" sz="1200" b="1" dirty="0">
                <a:cs typeface="Times New Roman" pitchFamily="18" charset="0"/>
              </a:rPr>
              <a:t>                                             </a:t>
            </a:r>
            <a:r>
              <a:rPr lang="cs-CZ" sz="1600" b="1" dirty="0">
                <a:cs typeface="Times New Roman" pitchFamily="18" charset="0"/>
              </a:rPr>
              <a:t>METODICKÝ LIST PRO ZŠ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Times New Roman" pitchFamily="18" charset="0"/>
              </a:rPr>
              <a:t>Pro zpracování vzdělávacích materiálů (VM)v rámci projektu EU peníze školám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Times New Roman" pitchFamily="18" charset="0"/>
              </a:rPr>
              <a:t>                        Operační program Vzdělávání pro konkurenceschopnost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Times New Roman" pitchFamily="18" charset="0"/>
              </a:rPr>
              <a:t>Projekt: Moderní výuka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Times New Roman" pitchFamily="18" charset="0"/>
              </a:rPr>
              <a:t>Registrační číslo: CZ.1.07/1.4.00/21.3192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Times New Roman" pitchFamily="18" charset="0"/>
              </a:rPr>
              <a:t>Číslo DUM: </a:t>
            </a:r>
            <a:r>
              <a:rPr lang="cs-CZ" sz="1600" b="1" dirty="0">
                <a:solidFill>
                  <a:srgbClr val="FF0000"/>
                </a:solidFill>
                <a:cs typeface="Times New Roman" pitchFamily="18" charset="0"/>
              </a:rPr>
              <a:t>VY_32_INOVACE_12.1.14</a:t>
            </a:r>
            <a:r>
              <a:rPr lang="cs-CZ" sz="1600" b="1" dirty="0">
                <a:cs typeface="Times New Roman" pitchFamily="18" charset="0"/>
              </a:rPr>
              <a:t>	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ea typeface="Calibri" pitchFamily="34" charset="0"/>
                <a:cs typeface="Arial" charset="0"/>
              </a:rPr>
              <a:t>Jméno autora: Mgr. Jana Matěnová</a:t>
            </a:r>
            <a:endParaRPr lang="cs-CZ" sz="1600" dirty="0">
              <a:ea typeface="Calibri" pitchFamily="34" charset="0"/>
              <a:cs typeface="Arial" charset="0"/>
            </a:endParaRPr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ea typeface="Calibri" pitchFamily="34" charset="0"/>
                <a:cs typeface="Arial" charset="0"/>
              </a:rPr>
              <a:t>Datum, období kdy byl vytvořen: 1</a:t>
            </a:r>
            <a:r>
              <a:rPr lang="cs-CZ" sz="1600" b="1" dirty="0">
                <a:cs typeface="Arial" charset="0"/>
              </a:rPr>
              <a:t>9</a:t>
            </a:r>
            <a:r>
              <a:rPr lang="cs-CZ" sz="1600" b="1" dirty="0">
                <a:cs typeface="Calibri" pitchFamily="34" charset="0"/>
              </a:rPr>
              <a:t>. listopadu 2011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Calibri" pitchFamily="34" charset="0"/>
              </a:rPr>
              <a:t>Název práce: Houby – charakteristika, houby bez plodnic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Calibri" pitchFamily="34" charset="0"/>
              </a:rPr>
              <a:t>Předmět, pro který je VM určen: Přírodopis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Calibri" pitchFamily="34" charset="0"/>
              </a:rPr>
              <a:t>Ročník, pro který je VM určen: 6. ročník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Calibri" pitchFamily="34" charset="0"/>
              </a:rPr>
              <a:t>Časová dotace</a:t>
            </a:r>
            <a:r>
              <a:rPr lang="cs-CZ" sz="1600" dirty="0">
                <a:cs typeface="Calibri" pitchFamily="34" charset="0"/>
              </a:rPr>
              <a:t>: 1 vyučovací hodina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Calibri" pitchFamily="34" charset="0"/>
              </a:rPr>
              <a:t>Vzdělávací oblast, tematický okruh, téma: Člověk a příroda, Přírodopis 6. ročník 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Calibri" pitchFamily="34" charset="0"/>
              </a:rPr>
              <a:t>Metodický list, anotace- výstižný popis způsobu použití VM ve výuce:</a:t>
            </a:r>
            <a:r>
              <a:rPr lang="cs-CZ" sz="1600" dirty="0">
                <a:cs typeface="Calibri" pitchFamily="34" charset="0"/>
              </a:rPr>
              <a:t> žáci využívají prezentaci k získání charakteristiky hub bez plodnic a významném objevu penicilinu. Pro žáky je i jednodušší zápis.    </a:t>
            </a:r>
            <a:endParaRPr lang="cs-CZ" sz="1600" dirty="0"/>
          </a:p>
          <a:p>
            <a:pPr algn="just" eaLnBrk="0" hangingPunct="0">
              <a:tabLst>
                <a:tab pos="3076575" algn="l"/>
              </a:tabLst>
            </a:pPr>
            <a:r>
              <a:rPr lang="cs-CZ" sz="1600" b="1" dirty="0">
                <a:cs typeface="Calibri" pitchFamily="34" charset="0"/>
              </a:rPr>
              <a:t>Pomůcky</a:t>
            </a:r>
            <a:r>
              <a:rPr lang="cs-CZ" sz="1600" dirty="0">
                <a:cs typeface="Calibri" pitchFamily="34" charset="0"/>
              </a:rPr>
              <a:t>: -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793750"/>
          </a:xfrm>
        </p:spPr>
        <p:txBody>
          <a:bodyPr/>
          <a:lstStyle/>
          <a:p>
            <a:pPr algn="r"/>
            <a:r>
              <a:rPr lang="cs-CZ" sz="1600" b="1"/>
              <a:t>VY_32_INOVACE_12.1.14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8000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HOUBY</a:t>
            </a:r>
            <a:r>
              <a:rPr lang="cs-CZ" sz="8000" b="1" i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 </a:t>
            </a:r>
          </a:p>
          <a:p>
            <a:pPr>
              <a:lnSpc>
                <a:spcPct val="90000"/>
              </a:lnSpc>
            </a:pPr>
            <a:r>
              <a:rPr lang="cs-CZ" sz="2800" b="1" i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Charakteristika, houby bez plodnic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4000" b="1"/>
              <a:t>MO</a:t>
            </a:r>
          </a:p>
          <a:p>
            <a:pPr>
              <a:lnSpc>
                <a:spcPct val="90000"/>
              </a:lnSpc>
            </a:pPr>
            <a:r>
              <a:rPr lang="cs-CZ" sz="4000" b="1">
                <a:solidFill>
                  <a:schemeClr val="accent2"/>
                </a:solidFill>
              </a:rPr>
              <a:t>Nepatří</a:t>
            </a:r>
            <a:r>
              <a:rPr lang="cs-CZ" sz="4000" b="1"/>
              <a:t> mezi R (jiná buňka – bez chloroplastů), ani mezi Ž (jiná buňka a výživa)</a:t>
            </a:r>
          </a:p>
          <a:p>
            <a:pPr>
              <a:lnSpc>
                <a:spcPct val="90000"/>
              </a:lnSpc>
            </a:pPr>
            <a:r>
              <a:rPr lang="cs-CZ" sz="4000" b="1"/>
              <a:t>V: </a:t>
            </a:r>
            <a:r>
              <a:rPr lang="cs-CZ" sz="4000" b="1" u="sng"/>
              <a:t>destruenti (rozkladači) -</a:t>
            </a:r>
            <a:r>
              <a:rPr lang="cs-CZ" sz="4000" b="1"/>
              <a:t> uzavírají potravní řetězec, vznik lišejníků</a:t>
            </a:r>
          </a:p>
          <a:p>
            <a:pPr>
              <a:lnSpc>
                <a:spcPct val="90000"/>
              </a:lnSpc>
            </a:pPr>
            <a:endParaRPr lang="cs-CZ" sz="4000" b="1"/>
          </a:p>
          <a:p>
            <a:pPr>
              <a:lnSpc>
                <a:spcPct val="90000"/>
              </a:lnSpc>
            </a:pPr>
            <a:endParaRPr lang="cs-CZ" sz="4000" b="1"/>
          </a:p>
          <a:p>
            <a:pPr>
              <a:lnSpc>
                <a:spcPct val="90000"/>
              </a:lnSpc>
              <a:buFontTx/>
              <a:buNone/>
            </a:pPr>
            <a:endParaRPr lang="cs-CZ" sz="4000" b="1"/>
          </a:p>
          <a:p>
            <a:pPr>
              <a:lnSpc>
                <a:spcPct val="90000"/>
              </a:lnSpc>
            </a:pPr>
            <a:endParaRPr lang="cs-CZ" sz="4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V:  pro člověka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3600" b="1"/>
              <a:t>Výroba pochutin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3600" b="1"/>
              <a:t> (plísňové sýry)</a:t>
            </a:r>
          </a:p>
          <a:p>
            <a:pPr>
              <a:lnSpc>
                <a:spcPct val="80000"/>
              </a:lnSpc>
            </a:pPr>
            <a:endParaRPr lang="cs-CZ" sz="3600" b="1"/>
          </a:p>
          <a:p>
            <a:pPr>
              <a:lnSpc>
                <a:spcPct val="80000"/>
              </a:lnSpc>
            </a:pPr>
            <a:r>
              <a:rPr lang="cs-CZ" sz="3600" b="1"/>
              <a:t>Antibiotika </a:t>
            </a:r>
          </a:p>
          <a:p>
            <a:pPr>
              <a:lnSpc>
                <a:spcPct val="80000"/>
              </a:lnSpc>
            </a:pPr>
            <a:endParaRPr lang="cs-CZ" sz="3600" b="1"/>
          </a:p>
          <a:p>
            <a:pPr>
              <a:lnSpc>
                <a:spcPct val="80000"/>
              </a:lnSpc>
            </a:pPr>
            <a:endParaRPr lang="cs-CZ" sz="3600" b="1"/>
          </a:p>
          <a:p>
            <a:pPr>
              <a:lnSpc>
                <a:spcPct val="80000"/>
              </a:lnSpc>
            </a:pPr>
            <a:r>
              <a:rPr lang="cs-CZ" sz="3600" b="1"/>
              <a:t>Otravy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3600" b="1"/>
              <a:t>  jedy!!!</a:t>
            </a:r>
          </a:p>
        </p:txBody>
      </p:sp>
      <p:pic>
        <p:nvPicPr>
          <p:cNvPr id="6152" name="Picture 8" descr="17_blue_chees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549275"/>
            <a:ext cx="3810000" cy="281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5272088" y="3114675"/>
            <a:ext cx="24018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000">
                <a:hlinkClick r:id="rId3"/>
              </a:rPr>
              <a:t>http://jaknato.webpark.cz/html/blue.html</a:t>
            </a:r>
            <a:endParaRPr lang="cs-CZ" sz="1000"/>
          </a:p>
          <a:p>
            <a:endParaRPr lang="cs-CZ" sz="1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2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HOUBY BEZ PLODNIC</a:t>
            </a:r>
          </a:p>
        </p:txBody>
      </p:sp>
      <p:sp>
        <p:nvSpPr>
          <p:cNvPr id="717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/>
      <p:bldP spid="717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Plíseň hlavičková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r>
              <a:rPr lang="cs-CZ" sz="4000" b="1"/>
              <a:t>Vznik: v zahnívajících potravinách v domácnosti</a:t>
            </a:r>
          </a:p>
          <a:p>
            <a:r>
              <a:rPr lang="cs-CZ" sz="4000" b="1"/>
              <a:t>Tvoří kulaté výtrusnice</a:t>
            </a:r>
          </a:p>
          <a:p>
            <a:endParaRPr lang="cs-CZ" sz="4000" b="1"/>
          </a:p>
        </p:txBody>
      </p:sp>
      <p:pic>
        <p:nvPicPr>
          <p:cNvPr id="8197" name="Picture 5" descr="af0283a111_50029690_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708275"/>
            <a:ext cx="2627312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8" name="Text Box 6"/>
          <p:cNvSpPr txBox="1">
            <a:spLocks noChangeArrowheads="1"/>
          </p:cNvSpPr>
          <p:nvPr/>
        </p:nvSpPr>
        <p:spPr bwMode="auto">
          <a:xfrm>
            <a:off x="6424613" y="6092825"/>
            <a:ext cx="2719387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1000">
                <a:hlinkClick r:id="rId3"/>
              </a:rPr>
              <a:t>http://gryfo-listicka.galerie.cz/4494058-zbytek#50029690</a:t>
            </a:r>
            <a:endParaRPr lang="cs-CZ" sz="1000"/>
          </a:p>
          <a:p>
            <a:endParaRPr lang="cs-CZ" sz="1000"/>
          </a:p>
        </p:txBody>
      </p:sp>
      <p:pic>
        <p:nvPicPr>
          <p:cNvPr id="8200" name="Picture 8" descr="Pl%C3%ADse%C5%88%20hlavi%C4%8Dkov%C3%A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644900"/>
            <a:ext cx="4286250" cy="286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158750" y="6237288"/>
            <a:ext cx="4268788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1000">
                <a:hlinkClick r:id="rId5"/>
              </a:rPr>
              <a:t>http://ucivo.webnode.cz/album/houby-spajive-zygomycotina-/plisen-hlavickova-jpg/</a:t>
            </a:r>
            <a:endParaRPr lang="cs-CZ" sz="1000"/>
          </a:p>
          <a:p>
            <a:endParaRPr lang="cs-CZ" sz="1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Paličkovice nachová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b="1"/>
              <a:t>V travách, obilí</a:t>
            </a:r>
          </a:p>
          <a:p>
            <a:r>
              <a:rPr lang="cs-CZ" sz="4000" b="1"/>
              <a:t>Způsobuje </a:t>
            </a:r>
            <a:r>
              <a:rPr lang="cs-CZ" sz="4000" b="1" u="sng"/>
              <a:t>námel</a:t>
            </a:r>
            <a:r>
              <a:rPr lang="cs-CZ" sz="4000" b="1"/>
              <a:t> (obsahuje jedovaté látky – likvidace obilí)</a:t>
            </a:r>
          </a:p>
          <a:p>
            <a:r>
              <a:rPr lang="cs-CZ" b="1" i="1"/>
              <a:t>P: k výrobě léků</a:t>
            </a:r>
          </a:p>
          <a:p>
            <a:endParaRPr lang="cs-CZ" b="1" i="1"/>
          </a:p>
          <a:p>
            <a:endParaRPr lang="cs-CZ" b="1" i="1"/>
          </a:p>
        </p:txBody>
      </p:sp>
      <p:pic>
        <p:nvPicPr>
          <p:cNvPr id="9221" name="Picture 5" descr="51b-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149725"/>
            <a:ext cx="4032250" cy="270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755650" y="6524625"/>
            <a:ext cx="33845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1000">
                <a:hlinkClick r:id="rId3"/>
              </a:rPr>
              <a:t>www.3.czu.cz</a:t>
            </a:r>
            <a:endParaRPr lang="cs-CZ" sz="1000"/>
          </a:p>
          <a:p>
            <a:endParaRPr lang="cs-CZ" sz="1000"/>
          </a:p>
        </p:txBody>
      </p:sp>
      <p:pic>
        <p:nvPicPr>
          <p:cNvPr id="9224" name="Picture 8" descr="200502021657_clavicep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3573463"/>
            <a:ext cx="3779837" cy="328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5343525" y="6688138"/>
            <a:ext cx="35845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1000" b="1">
                <a:hlinkClick r:id="rId5"/>
              </a:rPr>
              <a:t>http://www.salix.cz/rs/view.php?cisloclanku=2005020208</a:t>
            </a:r>
            <a:endParaRPr lang="cs-CZ" sz="1000" b="1"/>
          </a:p>
          <a:p>
            <a:endParaRPr lang="cs-CZ" sz="1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Štětičkovec</a:t>
            </a:r>
            <a:r>
              <a:rPr lang="cs-CZ"/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b="1"/>
              <a:t>K výrobě léků (PNC), sýrů </a:t>
            </a:r>
          </a:p>
        </p:txBody>
      </p:sp>
      <p:pic>
        <p:nvPicPr>
          <p:cNvPr id="10248" name="Picture 8" descr="foto_04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2276475"/>
            <a:ext cx="3340100" cy="472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5487988" y="6713538"/>
            <a:ext cx="304323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800">
                <a:hlinkClick r:id="rId3"/>
              </a:rPr>
              <a:t>http://www.guh.cz/edu/bi/biologie_rostliny/html01/foto_047.html</a:t>
            </a:r>
            <a:endParaRPr lang="cs-CZ" sz="800"/>
          </a:p>
          <a:p>
            <a:endParaRPr lang="cs-CZ" sz="8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Hlízenka</a:t>
            </a:r>
            <a:r>
              <a:rPr lang="cs-CZ"/>
              <a:t>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4000" b="1"/>
              <a:t>Napadá ovoce – </a:t>
            </a:r>
            <a:r>
              <a:rPr lang="cs-CZ" sz="4000" b="1" i="1"/>
              <a:t>způsobuje moniliózu ovoce</a:t>
            </a:r>
          </a:p>
        </p:txBody>
      </p:sp>
      <p:pic>
        <p:nvPicPr>
          <p:cNvPr id="13317" name="Picture 5" descr="hl%C3%ADzenka%20ovocn%C3%A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924175"/>
            <a:ext cx="4286250" cy="393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808038" y="6589713"/>
            <a:ext cx="36449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sz="900">
                <a:hlinkClick r:id="rId3"/>
              </a:rPr>
              <a:t>http://ucivo.webnode.cz/album/houby-vreckate/hlizenka-ovocna-jpg</a:t>
            </a:r>
            <a:r>
              <a:rPr lang="cs-CZ">
                <a:hlinkClick r:id="rId3"/>
              </a:rPr>
              <a:t>/</a:t>
            </a:r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Zajímavosti</a:t>
            </a:r>
            <a:r>
              <a:rPr lang="cs-CZ"/>
              <a:t> 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4000" b="1" i="1"/>
              <a:t>Některé houby vytvářejí jedy známé jako aflatoxiny, které mohou vyvolávat rakovinu. Pokud jsou chléb, mléko, všechny druhy mléčných produktů, ořechy a tvrdé sýry napadené plísní, musí se celé vyhodit!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>
                <a:effectLst>
                  <a:outerShdw blurRad="38100" dist="38100" dir="2700000" algn="tl">
                    <a:srgbClr val="FFFFFF"/>
                  </a:outerShdw>
                </a:effectLst>
              </a:rPr>
              <a:t>Objev penicilinu</a:t>
            </a:r>
            <a:r>
              <a:rPr lang="cs-CZ"/>
              <a:t>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r>
              <a:rPr lang="cs-CZ" b="1" i="1"/>
              <a:t>1928 – Alexander Fleming našel v Petriho misce namnoženou plíseň, ve které již nebyly žádné bakterie – začal je zkoumat a zjistil, že štětičkovec bakteriím zabraňuje v množení </a:t>
            </a:r>
          </a:p>
          <a:p>
            <a:r>
              <a:rPr lang="cs-CZ" b="1" i="1"/>
              <a:t>1940 – výroba PNC</a:t>
            </a:r>
          </a:p>
          <a:p>
            <a:r>
              <a:rPr lang="cs-CZ" sz="1800" b="1" i="1">
                <a:hlinkClick r:id="rId2"/>
              </a:rPr>
              <a:t>http://www.youtube.com/watch?feature=iv&amp;annotation_id=annotation_116621&amp;src_vid=nwM5JI78xSo&amp;v=CIkUtfJ0yYQ</a:t>
            </a:r>
            <a:endParaRPr lang="cs-CZ" sz="1800" b="1" i="1"/>
          </a:p>
          <a:p>
            <a:endParaRPr lang="cs-CZ" sz="1800" b="1" i="1"/>
          </a:p>
        </p:txBody>
      </p:sp>
      <p:pic>
        <p:nvPicPr>
          <p:cNvPr id="21509" name="Picture 5" descr="Fleming-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4005263"/>
            <a:ext cx="2592387" cy="2852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2555875" y="6524625"/>
            <a:ext cx="5256213" cy="458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cs-CZ" sz="800">
                <a:hlinkClick r:id="rId4"/>
              </a:rPr>
              <a:t>http://www.kcprymarov.estranky.cz/clanky/vyznamne-osobnosti/penicilin-byl-uveden-do-praxe-pred-75-roky_-prvnimi-pacienty-uzivajicimi-penicilin-byli-vojaci-2_-svetove-valky_-.html</a:t>
            </a:r>
            <a:endParaRPr lang="cs-CZ" sz="800"/>
          </a:p>
          <a:p>
            <a:endParaRPr lang="cs-CZ" sz="800"/>
          </a:p>
        </p:txBody>
      </p:sp>
      <p:pic>
        <p:nvPicPr>
          <p:cNvPr id="21512" name="Picture 8" descr="Obraze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4652963"/>
            <a:ext cx="2857500" cy="220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80000"/>
              </a:lnSpc>
              <a:buNone/>
            </a:pP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2"/>
              </a:rPr>
              <a:t>http://jaknato.webpark.cz/html/blue.html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3"/>
              </a:rPr>
              <a:t>http://gryfo-listicka.galerie.cz/4494058-zbytek#50029690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4"/>
              </a:rPr>
              <a:t>http://ucivo.webnode.cz/album/houby-spajive-zygomycotina-/plisen-hlavickova-jpg/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5"/>
              </a:rPr>
              <a:t>www.3.czu.cz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www.salix.cz/rs/view.php?cisloclanku=2005020208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7"/>
              </a:rPr>
              <a:t>http://www.guh.cz/edu/bi/biologie_rostliny/html01/foto_047.html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8"/>
              </a:rPr>
              <a:t>http://ucivo.webnode.cz/album/houby-vreckate/hlizenka-ovocna-jpg/</a:t>
            </a: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9"/>
              </a:rPr>
              <a:t>http://www.kcprymarov.estranky.cz/clanky/vyznamne-osobnosti/penicilin-byl-uveden-do-praxe-pred-75-roky_-prvnimi-pacienty-uzivajicimi-penicilin-byli-vojaci-2_-svetove-valky_-.html</a:t>
            </a:r>
            <a:endParaRPr lang="cs-CZ" sz="1600" dirty="0"/>
          </a:p>
          <a:p>
            <a:pPr>
              <a:lnSpc>
                <a:spcPct val="80000"/>
              </a:lnSpc>
            </a:pP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>
                <a:hlinkClick r:id="rId10"/>
              </a:rPr>
              <a:t>http://www.youtube.com/watch?feature=iv&amp;annotation_id=annotation_116621&amp;src_vid=nwM5JI78xSo&amp;v=CIkUtfJ0yYQ</a:t>
            </a:r>
            <a:endParaRPr lang="cs-CZ" sz="1600" dirty="0"/>
          </a:p>
          <a:p>
            <a:pPr>
              <a:lnSpc>
                <a:spcPct val="80000"/>
              </a:lnSpc>
            </a:pPr>
            <a:endParaRPr lang="cs-CZ" sz="1600" dirty="0"/>
          </a:p>
          <a:p>
            <a:pPr>
              <a:lnSpc>
                <a:spcPct val="80000"/>
              </a:lnSpc>
            </a:pPr>
            <a:r>
              <a:rPr lang="cs-CZ" sz="1600" dirty="0"/>
              <a:t>DOBRORUKA, Luděk J., et al. </a:t>
            </a:r>
            <a:r>
              <a:rPr lang="cs-CZ" sz="1600" i="1" dirty="0"/>
              <a:t>Přírodopis I : 6. ročník</a:t>
            </a:r>
            <a:r>
              <a:rPr lang="cs-CZ" sz="1600" dirty="0"/>
              <a:t>. 2. vydání. Praha : </a:t>
            </a:r>
            <a:r>
              <a:rPr lang="cs-CZ" sz="1600" dirty="0" err="1"/>
              <a:t>Scientia</a:t>
            </a:r>
            <a:r>
              <a:rPr lang="cs-CZ" sz="1600" dirty="0"/>
              <a:t>, 1999. Přehled organismů, s. 128. ISBN 80-7183-168_9, 526038.</a:t>
            </a:r>
          </a:p>
          <a:p>
            <a:pPr>
              <a:lnSpc>
                <a:spcPct val="80000"/>
              </a:lnSpc>
            </a:pPr>
            <a:endParaRPr lang="cs-CZ" sz="1600" dirty="0"/>
          </a:p>
          <a:p>
            <a:pPr>
              <a:lnSpc>
                <a:spcPct val="80000"/>
              </a:lnSpc>
            </a:pPr>
            <a:endParaRPr lang="cs-CZ" sz="1600" dirty="0"/>
          </a:p>
          <a:p>
            <a:pPr>
              <a:lnSpc>
                <a:spcPct val="80000"/>
              </a:lnSpc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281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Výchozí návrh</vt:lpstr>
      <vt:lpstr>Prezentace aplikace PowerPoint</vt:lpstr>
      <vt:lpstr>VY_32_INOVACE_12.1.14</vt:lpstr>
      <vt:lpstr>Prezentace aplikace PowerPoint</vt:lpstr>
      <vt:lpstr>V:  pro člověka</vt:lpstr>
      <vt:lpstr>HOUBY BEZ PLODNIC</vt:lpstr>
      <vt:lpstr>Plíseň hlavičková</vt:lpstr>
      <vt:lpstr>Paličkovice nachová</vt:lpstr>
      <vt:lpstr>Štětičkovec </vt:lpstr>
      <vt:lpstr>Hlízenka </vt:lpstr>
      <vt:lpstr>Zajímavosti </vt:lpstr>
      <vt:lpstr>Objev penicilinu </vt:lpstr>
      <vt:lpstr>Prezentace aplikace PowerPoint</vt:lpstr>
    </vt:vector>
  </TitlesOfParts>
  <Company>ZŠ V Domcích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VY_32_INOVACE_12.1.14</dc:title>
  <dc:creator>matenova</dc:creator>
  <cp:lastModifiedBy>Jana Matěnová</cp:lastModifiedBy>
  <cp:revision>4</cp:revision>
  <dcterms:created xsi:type="dcterms:W3CDTF">2011-11-20T08:37:35Z</dcterms:created>
  <dcterms:modified xsi:type="dcterms:W3CDTF">2013-10-08T03:37:34Z</dcterms:modified>
</cp:coreProperties>
</file>