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56" r:id="rId3"/>
    <p:sldId id="269" r:id="rId4"/>
    <p:sldId id="258" r:id="rId5"/>
    <p:sldId id="266" r:id="rId6"/>
    <p:sldId id="259" r:id="rId7"/>
    <p:sldId id="268" r:id="rId8"/>
    <p:sldId id="260" r:id="rId9"/>
    <p:sldId id="261" r:id="rId10"/>
    <p:sldId id="271" r:id="rId11"/>
    <p:sldId id="262" r:id="rId12"/>
    <p:sldId id="265" r:id="rId13"/>
    <p:sldId id="263" r:id="rId14"/>
    <p:sldId id="264" r:id="rId15"/>
    <p:sldId id="270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FF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594" y="3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A194DA-8B90-4008-B357-6D169B7449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6567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421201-2649-412F-AECB-557CCA94C2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71649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1EE916-5E04-483E-B981-9027329650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3501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4C65FC-69AE-432F-B509-C52C10D3C6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94588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666D2F-DED2-4013-858D-DE18049C87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9990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90C11B-EBC5-4CD2-A525-EF445C6430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8227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28F169-7B96-48B6-AF1A-F0744BF829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705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6BF8D0-BE84-4005-9852-9B684C331F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84008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8239A9-AAD2-4AD3-A191-0D1321E3CF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07463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D20B05-D9D6-4E57-9ECE-9034D61C57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398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112489-D960-47C7-B7BA-48BF53D779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9946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4AD106-DCBF-4CE7-91A7-322E757665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1493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66FFFF"/>
            </a:gs>
            <a:gs pos="50000">
              <a:srgbClr val="FFFF00"/>
            </a:gs>
            <a:gs pos="100000">
              <a:srgbClr val="66FFFF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>
                <a:latin typeface="Arial" pitchFamily="34" charset="0"/>
              </a:defRPr>
            </a:lvl1pPr>
          </a:lstStyle>
          <a:p>
            <a:pPr>
              <a:defRPr/>
            </a:pPr>
            <a:fld id="{3E504C24-ECF8-4655-A763-B64E55A6DF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ymkh.cz/student/Biologie/prvoci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ymkh.cz/student/Biologie/prvoci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Relationship Id="rId4" Type="http://schemas.openxmlformats.org/officeDocument/2006/relationships/hyperlink" Target="http://www.google.cz/imgres?imgurl=http://www.guh.cz/edu/bi/biologie_bezobratli/foto01/foto_008.jpg&amp;imgrefurl=http://www.guh.cz/edu/bi/biologie_bezobratli/html01/foto_008.html&amp;h=400&amp;w=281&amp;sz=17&amp;tbnid=x29E4s9Z4m-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ymkh.cz/student/Biologie/prvoci/Trypanoz%C3%B3ma.bmp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ymkh.cz/student/Biologie/prvoci/Trypanoz%C3%B3ma.bmp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ymkh.cz/student/Biologie/prvoci/Trypanoz%C3%B3ma.bmp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ymkh.cz/student/Biologie/prvoci/Trypanoz%C3%B3ma.bmp" TargetMode="External"/><Relationship Id="rId2" Type="http://schemas.openxmlformats.org/officeDocument/2006/relationships/hyperlink" Target="http://www.gymkh.cz/student/Biologie/prvoci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google.cz/imgres?imgurl=http://www.guh.cz/edu/bi/biologie_bezobratli/foto01/foto_008.jpg&amp;imgrefurl=http://www.guh.cz/edu/bi/biologie_bezobratli/html01/foto_008.html&amp;h=400&amp;w=281&amp;sz=17&amp;tbnid=x29E4s9Z4m-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89138"/>
            <a:ext cx="8229600" cy="467995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1600" dirty="0" smtClean="0"/>
              <a:t> </a:t>
            </a:r>
            <a:r>
              <a:rPr lang="cs-CZ" sz="1600" b="1" dirty="0" smtClean="0"/>
              <a:t>METODICKÝ LIST PRO ZŠ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 Pro zpracování vzdělávacích materiálů (VM)v rámci projektu EU peníze školám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                        Operační program Vzdělávání pro konkurenceschopnost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Projekt: Moderní výuka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Registrační číslo: CZ.1.07/1.4.00/21.3192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Číslo DUM: VY_32_INOVACE_12.1.11	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Jméno autora: Mgr. Jana Matěnová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Datum, období kdy byl vytvořen: 6. listopadu 2011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Název práce: Jednobuněční živočichové - prvoci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Předmět, pro který je VM určen: Přírodopis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Ročník, pro který je VM určen: 6. ročník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Časová dotace</a:t>
            </a:r>
            <a:r>
              <a:rPr lang="cs-CZ" sz="1600" dirty="0" smtClean="0"/>
              <a:t>: 2 vyučovací hodiny</a:t>
            </a:r>
            <a:endParaRPr lang="cs-CZ" sz="1600" b="1" dirty="0" smtClean="0"/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Vzdělávací oblast, tematický okruh, téma: Člověk a příroda, Přírodopis 6. ročník 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Metodický list, anotace- výstižný popis způsobu použití VM ve výuce:</a:t>
            </a:r>
            <a:r>
              <a:rPr lang="cs-CZ" sz="1600" dirty="0" smtClean="0"/>
              <a:t> žáci využívají vytvořenou prezentaci k získání znalostí o </a:t>
            </a:r>
            <a:r>
              <a:rPr lang="cs-CZ" sz="1600" dirty="0" err="1" smtClean="0"/>
              <a:t>jednobuněčních</a:t>
            </a:r>
            <a:r>
              <a:rPr lang="cs-CZ" sz="1600" dirty="0" smtClean="0"/>
              <a:t> živočiších, o stavbě trepky velké. Mikroskopické obrázky jim slouží k lepší představivosti. Pro žáky je jednodušší i zápis.  </a:t>
            </a:r>
            <a:endParaRPr lang="cs-CZ" sz="1600" b="1" dirty="0" smtClean="0"/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Pomůcky</a:t>
            </a:r>
            <a:r>
              <a:rPr lang="cs-CZ" sz="1600" dirty="0" smtClean="0"/>
              <a:t>: </a:t>
            </a:r>
          </a:p>
        </p:txBody>
      </p:sp>
      <p:pic>
        <p:nvPicPr>
          <p:cNvPr id="2051" name="Obrázek 2" descr="Popis: N:\Obchod\EU projekty\Loga\logolinkII_cb.jpg"/>
          <p:cNvPicPr>
            <a:picLocks noGrp="1" noChangeAspect="1" noChangeArrowheads="1"/>
          </p:cNvPicPr>
          <p:nvPr>
            <p:ph type="title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51720" y="0"/>
            <a:ext cx="5544617" cy="191611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68313" y="2060575"/>
            <a:ext cx="8496300" cy="3816350"/>
          </a:xfrm>
        </p:spPr>
        <p:txBody>
          <a:bodyPr/>
          <a:lstStyle/>
          <a:p>
            <a:pPr eaLnBrk="1" hangingPunct="1">
              <a:defRPr/>
            </a:pPr>
            <a:r>
              <a:rPr lang="cs-CZ" sz="7200" b="1" i="1" u="sng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/>
            </a:r>
            <a:br>
              <a:rPr lang="cs-CZ" sz="7200" b="1" i="1" u="sng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7200" b="1" i="1" u="sng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JEDNOBUNĚČNÍ ŽIVOČICHOVÉ</a:t>
            </a:r>
            <a:br>
              <a:rPr lang="cs-CZ" sz="7200" b="1" i="1" u="sng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7200" b="1" i="1" u="sng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/>
            </a:r>
            <a:br>
              <a:rPr lang="cs-CZ" sz="7200" b="1" i="1" u="sng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3200" smtClean="0">
                <a:solidFill>
                  <a:schemeClr val="tx1"/>
                </a:solidFill>
              </a:rPr>
              <a:t>PRVOCI</a:t>
            </a:r>
            <a:br>
              <a:rPr lang="cs-CZ" sz="3200" smtClean="0">
                <a:solidFill>
                  <a:schemeClr val="tx1"/>
                </a:solidFill>
              </a:rPr>
            </a:br>
            <a:endParaRPr lang="cs-CZ" sz="3200" smtClean="0">
              <a:solidFill>
                <a:schemeClr val="tx1"/>
              </a:solidFill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1341438"/>
            <a:ext cx="6400800" cy="2447925"/>
          </a:xfrm>
        </p:spPr>
        <p:txBody>
          <a:bodyPr/>
          <a:lstStyle/>
          <a:p>
            <a:pPr algn="r" eaLnBrk="1" hangingPunct="1"/>
            <a:r>
              <a:rPr lang="cs-CZ" sz="2400" b="1" smtClean="0"/>
              <a:t>VY_32_INOVACE_12.1.11</a:t>
            </a:r>
          </a:p>
        </p:txBody>
      </p:sp>
    </p:spTree>
  </p:cSld>
  <p:clrMapOvr>
    <a:masterClrMapping/>
  </p:clrMapOvr>
  <p:transition spd="slow">
    <p:zoom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000" b="1" smtClean="0"/>
              <a:t>Tělo tvořeno 1 buňkou </a:t>
            </a:r>
            <a:r>
              <a:rPr lang="cs-CZ" sz="3600" b="1" i="1" smtClean="0"/>
              <a:t>(zajišťuje všechny funkce – příjem potravy, vyloučení zbytků, růst, rozmnožování, pohyb, …)</a:t>
            </a:r>
          </a:p>
          <a:p>
            <a:pPr eaLnBrk="1" hangingPunct="1"/>
            <a:endParaRPr lang="cs-CZ" sz="3600" b="1" i="1" smtClean="0"/>
          </a:p>
          <a:p>
            <a:pPr eaLnBrk="1" hangingPunct="1"/>
            <a:r>
              <a:rPr lang="cs-CZ" sz="4000" b="1" u="sng" smtClean="0"/>
              <a:t>Neprovádí</a:t>
            </a:r>
            <a:r>
              <a:rPr lang="cs-CZ" sz="4000" b="1" smtClean="0"/>
              <a:t> FTS – potravu přijímají z okolí = </a:t>
            </a:r>
            <a:r>
              <a:rPr lang="cs-CZ" sz="4000" b="1" u="sng" smtClean="0">
                <a:solidFill>
                  <a:schemeClr val="accent2"/>
                </a:solidFill>
              </a:rPr>
              <a:t>konzumenti</a:t>
            </a:r>
            <a:r>
              <a:rPr lang="cs-CZ" sz="4000" b="1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i="1" u="sng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Trepka velká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400" b="1" smtClean="0">
                <a:solidFill>
                  <a:schemeClr val="accent2"/>
                </a:solidFill>
              </a:rPr>
              <a:t>V</a:t>
            </a:r>
            <a:r>
              <a:rPr lang="cs-CZ" sz="4400" b="1" smtClean="0"/>
              <a:t>: voda </a:t>
            </a:r>
          </a:p>
          <a:p>
            <a:pPr eaLnBrk="1" hangingPunct="1"/>
            <a:r>
              <a:rPr lang="cs-CZ" sz="4400" b="1" smtClean="0">
                <a:solidFill>
                  <a:schemeClr val="accent2"/>
                </a:solidFill>
              </a:rPr>
              <a:t>P</a:t>
            </a:r>
            <a:r>
              <a:rPr lang="cs-CZ" sz="4400" b="1" smtClean="0"/>
              <a:t>: bakterie</a:t>
            </a:r>
          </a:p>
          <a:p>
            <a:pPr eaLnBrk="1" hangingPunct="1"/>
            <a:r>
              <a:rPr lang="cs-CZ" sz="4400" b="1" smtClean="0"/>
              <a:t>Na povrchu těla </a:t>
            </a:r>
          </a:p>
          <a:p>
            <a:pPr eaLnBrk="1" hangingPunct="1">
              <a:buFontTx/>
              <a:buNone/>
            </a:pPr>
            <a:r>
              <a:rPr lang="cs-CZ" sz="4400" b="1" smtClean="0">
                <a:solidFill>
                  <a:schemeClr val="accent2"/>
                </a:solidFill>
              </a:rPr>
              <a:t>  pelikula</a:t>
            </a:r>
            <a:r>
              <a:rPr lang="cs-CZ" sz="4400" b="1" smtClean="0"/>
              <a:t> </a:t>
            </a:r>
          </a:p>
          <a:p>
            <a:pPr eaLnBrk="1" hangingPunct="1">
              <a:buFontTx/>
              <a:buNone/>
            </a:pPr>
            <a:r>
              <a:rPr lang="cs-CZ" sz="4400" b="1" smtClean="0"/>
              <a:t> (pružná blána) s </a:t>
            </a:r>
            <a:r>
              <a:rPr lang="cs-CZ" sz="4400" b="1" smtClean="0">
                <a:solidFill>
                  <a:schemeClr val="accent2"/>
                </a:solidFill>
              </a:rPr>
              <a:t>brvy </a:t>
            </a:r>
            <a:r>
              <a:rPr lang="cs-CZ" sz="4400" b="1" smtClean="0"/>
              <a:t>(pohyb)</a:t>
            </a:r>
          </a:p>
        </p:txBody>
      </p:sp>
      <p:sp>
        <p:nvSpPr>
          <p:cNvPr id="5125" name="Text Box 7"/>
          <p:cNvSpPr txBox="1">
            <a:spLocks noChangeArrowheads="1"/>
          </p:cNvSpPr>
          <p:nvPr/>
        </p:nvSpPr>
        <p:spPr bwMode="auto">
          <a:xfrm flipH="1">
            <a:off x="9900592" y="4416127"/>
            <a:ext cx="144016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1200" dirty="0"/>
          </a:p>
          <a:p>
            <a:pPr eaLnBrk="1" hangingPunct="1"/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7" name="Picture 8" descr="trepka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835150" y="260350"/>
            <a:ext cx="6121400" cy="659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148" name="Text Box 9"/>
          <p:cNvSpPr txBox="1">
            <a:spLocks noChangeArrowheads="1"/>
          </p:cNvSpPr>
          <p:nvPr/>
        </p:nvSpPr>
        <p:spPr bwMode="auto">
          <a:xfrm>
            <a:off x="1887538" y="6589713"/>
            <a:ext cx="4705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>
                <a:hlinkClick r:id="rId3"/>
              </a:rPr>
              <a:t>http://www.gymkh.cz/student/Biologie/prvoci/</a:t>
            </a:r>
            <a:endParaRPr lang="cs-CZ"/>
          </a:p>
          <a:p>
            <a:pPr eaLnBrk="1" hangingPunct="1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400" b="1" smtClean="0">
                <a:solidFill>
                  <a:schemeClr val="accent2"/>
                </a:solidFill>
              </a:rPr>
              <a:t>2 jádra</a:t>
            </a:r>
            <a:r>
              <a:rPr lang="cs-CZ" sz="4400" b="1" smtClean="0"/>
              <a:t> (řídí trepku), při rozmnožování si je vyměňují – </a:t>
            </a:r>
            <a:r>
              <a:rPr lang="cs-CZ" sz="4400" b="1" u="sng" smtClean="0">
                <a:solidFill>
                  <a:schemeClr val="accent2"/>
                </a:solidFill>
              </a:rPr>
              <a:t>spájení</a:t>
            </a:r>
          </a:p>
          <a:p>
            <a:pPr eaLnBrk="1" hangingPunct="1"/>
            <a:r>
              <a:rPr lang="cs-CZ" sz="4400" b="1" smtClean="0"/>
              <a:t>Pak příčné </a:t>
            </a:r>
          </a:p>
          <a:p>
            <a:pPr eaLnBrk="1" hangingPunct="1">
              <a:buFontTx/>
              <a:buNone/>
            </a:pPr>
            <a:r>
              <a:rPr lang="cs-CZ" sz="4400" b="1" smtClean="0"/>
              <a:t>  rozdělení</a:t>
            </a:r>
            <a:endParaRPr lang="cs-CZ" sz="4400" b="1" u="sng" smtClean="0">
              <a:solidFill>
                <a:schemeClr val="accent2"/>
              </a:solidFill>
            </a:endParaRPr>
          </a:p>
          <a:p>
            <a:pPr eaLnBrk="1" hangingPunct="1"/>
            <a:endParaRPr lang="cs-CZ" sz="4400" b="1" smtClean="0"/>
          </a:p>
          <a:p>
            <a:pPr eaLnBrk="1" hangingPunct="1"/>
            <a:endParaRPr lang="cs-CZ" smtClean="0"/>
          </a:p>
        </p:txBody>
      </p:sp>
      <p:pic>
        <p:nvPicPr>
          <p:cNvPr id="7172" name="Picture 4" descr="trepk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3" y="2924175"/>
            <a:ext cx="4259262" cy="393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4787900" y="6400800"/>
            <a:ext cx="435610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dirty="0">
                <a:hlinkClick r:id="rId3"/>
              </a:rPr>
              <a:t>http://www.gymkh.cz/student/Biologie/prvoci/</a:t>
            </a:r>
            <a:endParaRPr lang="cs-CZ" sz="1400" dirty="0"/>
          </a:p>
          <a:p>
            <a:pPr eaLnBrk="1" hangingPunct="1"/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z="4400" b="1" smtClean="0"/>
          </a:p>
          <a:p>
            <a:pPr eaLnBrk="1" hangingPunct="1"/>
            <a:r>
              <a:rPr lang="cs-CZ" sz="4400" b="1" smtClean="0">
                <a:solidFill>
                  <a:schemeClr val="accent2"/>
                </a:solidFill>
              </a:rPr>
              <a:t>Buněčná ústa</a:t>
            </a:r>
            <a:r>
              <a:rPr lang="cs-CZ" sz="4400" b="1" smtClean="0"/>
              <a:t> (příjem potravy) ---  </a:t>
            </a:r>
            <a:r>
              <a:rPr lang="cs-CZ" sz="4400" b="1" smtClean="0">
                <a:solidFill>
                  <a:schemeClr val="accent2"/>
                </a:solidFill>
              </a:rPr>
              <a:t>potravní vakuola</a:t>
            </a:r>
          </a:p>
          <a:p>
            <a:pPr eaLnBrk="1" hangingPunct="1"/>
            <a:endParaRPr lang="cs-CZ" sz="4400" b="1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400" b="1" smtClean="0">
                <a:solidFill>
                  <a:schemeClr val="accent2"/>
                </a:solidFill>
              </a:rPr>
              <a:t>Buněčná řiť</a:t>
            </a:r>
            <a:r>
              <a:rPr lang="cs-CZ" sz="4400" b="1" smtClean="0"/>
              <a:t> (výdej potravy)</a:t>
            </a:r>
          </a:p>
          <a:p>
            <a:pPr eaLnBrk="1" hangingPunct="1"/>
            <a:r>
              <a:rPr lang="cs-CZ" sz="4400" b="1" smtClean="0">
                <a:solidFill>
                  <a:schemeClr val="accent2"/>
                </a:solidFill>
              </a:rPr>
              <a:t>Stažitelné vakuoly</a:t>
            </a:r>
            <a:r>
              <a:rPr lang="cs-CZ" sz="4400" b="1" smtClean="0"/>
              <a:t> (výdej vody a a škodlivin stahováním)</a:t>
            </a:r>
          </a:p>
          <a:p>
            <a:pPr eaLnBrk="1" hangingPunct="1"/>
            <a:r>
              <a:rPr lang="cs-CZ" sz="4400" b="1" smtClean="0"/>
              <a:t>Uvnitř </a:t>
            </a:r>
            <a:r>
              <a:rPr lang="cs-CZ" sz="4400" b="1" smtClean="0">
                <a:solidFill>
                  <a:schemeClr val="accent2"/>
                </a:solidFill>
              </a:rPr>
              <a:t>cytoplazma</a:t>
            </a:r>
          </a:p>
          <a:p>
            <a:pPr eaLnBrk="1" hangingPunct="1"/>
            <a:endParaRPr lang="cs-CZ" sz="4400" b="1" smtClean="0">
              <a:solidFill>
                <a:schemeClr val="accent2"/>
              </a:solidFill>
            </a:endParaRPr>
          </a:p>
          <a:p>
            <a:pPr eaLnBrk="1" hangingPunct="1"/>
            <a:endParaRPr lang="cs-CZ" sz="4400" b="1" smtClean="0">
              <a:solidFill>
                <a:schemeClr val="accent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400" b="1" u="sng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Nepříznivé podmínky</a:t>
            </a:r>
            <a:r>
              <a:rPr lang="cs-CZ" sz="4400" b="1" smtClean="0"/>
              <a:t> - ve formě </a:t>
            </a:r>
            <a:r>
              <a:rPr lang="cs-CZ" sz="4400" b="1" smtClean="0">
                <a:solidFill>
                  <a:schemeClr val="accent2"/>
                </a:solidFill>
              </a:rPr>
              <a:t>cyst</a:t>
            </a:r>
            <a:r>
              <a:rPr lang="cs-CZ" sz="4400" b="1" smtClean="0"/>
              <a:t> (obal), roznášen větrem)</a:t>
            </a:r>
          </a:p>
          <a:p>
            <a:pPr eaLnBrk="1" hangingPunct="1">
              <a:defRPr/>
            </a:pPr>
            <a:r>
              <a:rPr lang="cs-CZ" sz="4400" b="1" smtClean="0"/>
              <a:t>V příznivých podmínkách cysta praskne a trepka se </a:t>
            </a:r>
            <a:r>
              <a:rPr lang="cs-CZ" sz="4400" b="1" u="sng" smtClean="0"/>
              <a:t>uvolní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i="1" u="sng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Senný nálev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b="1" i="1" smtClean="0"/>
              <a:t>Hrst sena vlož do sklenice a zalij vodou (nejlépe přírodní)</a:t>
            </a:r>
          </a:p>
          <a:p>
            <a:pPr eaLnBrk="1" hangingPunct="1"/>
            <a:r>
              <a:rPr lang="cs-CZ" b="1" i="1" smtClean="0"/>
              <a:t>Po 10-14 dnech odeber vzorek těsně pod povrchovou blankou a pozoruj pod mikroskopem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8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i="1" u="sng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Měňavka velká</a:t>
            </a:r>
          </a:p>
        </p:txBody>
      </p:sp>
      <p:sp>
        <p:nvSpPr>
          <p:cNvPr id="13315" name="Rectangle 7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268413"/>
            <a:ext cx="5616575" cy="5589587"/>
          </a:xfrm>
        </p:spPr>
        <p:txBody>
          <a:bodyPr/>
          <a:lstStyle/>
          <a:p>
            <a:pPr eaLnBrk="1" hangingPunct="1"/>
            <a:r>
              <a:rPr lang="cs-CZ" sz="4400" b="1" smtClean="0"/>
              <a:t>Mění tvar přeléváním hmoty – vznikají </a:t>
            </a:r>
            <a:r>
              <a:rPr lang="cs-CZ" sz="4400" b="1" smtClean="0">
                <a:solidFill>
                  <a:schemeClr val="accent2"/>
                </a:solidFill>
              </a:rPr>
              <a:t>panožky</a:t>
            </a:r>
          </a:p>
          <a:p>
            <a:pPr eaLnBrk="1" hangingPunct="1"/>
            <a:r>
              <a:rPr lang="cs-CZ" sz="4400" b="1" smtClean="0"/>
              <a:t>Příjem, výdej potravy </a:t>
            </a:r>
            <a:r>
              <a:rPr lang="cs-CZ" sz="4400" b="1" smtClean="0">
                <a:solidFill>
                  <a:schemeClr val="accent2"/>
                </a:solidFill>
              </a:rPr>
              <a:t>fagocytózou</a:t>
            </a:r>
          </a:p>
          <a:p>
            <a:pPr eaLnBrk="1" hangingPunct="1"/>
            <a:r>
              <a:rPr lang="cs-CZ" sz="4400" b="1" smtClean="0">
                <a:solidFill>
                  <a:schemeClr val="accent2"/>
                </a:solidFill>
              </a:rPr>
              <a:t>V</a:t>
            </a:r>
            <a:r>
              <a:rPr lang="cs-CZ" sz="4400" b="1" smtClean="0"/>
              <a:t>: voda, půda </a:t>
            </a:r>
          </a:p>
        </p:txBody>
      </p:sp>
      <p:pic>
        <p:nvPicPr>
          <p:cNvPr id="13316" name="Picture 9" descr="menavkaaslunivk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flipH="1">
            <a:off x="10791825" y="5916551"/>
            <a:ext cx="188887" cy="17627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534906"/>
            <a:ext cx="2676525" cy="381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868144" y="5589240"/>
            <a:ext cx="296455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hlinkClick r:id="rId4"/>
              </a:rPr>
              <a:t>http://www.google.cz/imgres?imgurl=http://</a:t>
            </a:r>
            <a:r>
              <a:rPr lang="cs-CZ" sz="800" dirty="0" smtClean="0">
                <a:hlinkClick r:id="rId4"/>
              </a:rPr>
              <a:t>www.guh.cz/edu/bi/biologie_bezobratli/foto01/foto_008.jpg&amp;imgrefurl=</a:t>
            </a:r>
            <a:endParaRPr lang="cs-CZ" sz="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i="1" u="sng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Trypanozoma</a:t>
            </a:r>
          </a:p>
        </p:txBody>
      </p:sp>
      <p:sp>
        <p:nvSpPr>
          <p:cNvPr id="14339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cs-CZ" sz="4400" b="1" smtClean="0"/>
              <a:t>V Africe, přenos moucha tse-tse --- </a:t>
            </a:r>
            <a:r>
              <a:rPr lang="cs-CZ" sz="4400" b="1" smtClean="0">
                <a:solidFill>
                  <a:schemeClr val="accent2"/>
                </a:solidFill>
              </a:rPr>
              <a:t>spavá nemoc</a:t>
            </a:r>
          </a:p>
        </p:txBody>
      </p:sp>
      <p:pic>
        <p:nvPicPr>
          <p:cNvPr id="14340" name="Picture 7" descr="trypanozom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08625" y="1341438"/>
            <a:ext cx="2663825" cy="453548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4341" name="Text Box 8"/>
          <p:cNvSpPr txBox="1">
            <a:spLocks noChangeArrowheads="1"/>
          </p:cNvSpPr>
          <p:nvPr/>
        </p:nvSpPr>
        <p:spPr bwMode="auto">
          <a:xfrm>
            <a:off x="5487988" y="5507038"/>
            <a:ext cx="2755900" cy="639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200" dirty="0">
                <a:hlinkClick r:id="rId3"/>
              </a:rPr>
              <a:t>http://www.gymkh.cz/student/Biologie/prvoci/Trypanoz%C3%B3ma.bmp</a:t>
            </a:r>
            <a:endParaRPr lang="cs-CZ" sz="1200" dirty="0"/>
          </a:p>
          <a:p>
            <a:pPr eaLnBrk="1" hangingPunct="1"/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i="1" u="sng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Toxoplazma</a:t>
            </a:r>
            <a:r>
              <a:rPr lang="cs-CZ" smtClean="0"/>
              <a:t> 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cs-CZ" sz="4000" b="1" smtClean="0"/>
              <a:t>Kočky, dobytek --- u žen problémy v těhotenství</a:t>
            </a:r>
          </a:p>
        </p:txBody>
      </p:sp>
      <p:sp>
        <p:nvSpPr>
          <p:cNvPr id="15364" name="Rectangle 4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eaLnBrk="1" hangingPunct="1"/>
            <a:endParaRPr lang="cs-CZ" sz="2800" smtClean="0"/>
          </a:p>
        </p:txBody>
      </p:sp>
      <p:pic>
        <p:nvPicPr>
          <p:cNvPr id="15365" name="Picture 6" descr="Toxoplazma%20gondi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825" y="1557338"/>
            <a:ext cx="3382963" cy="338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6" name="Text Box 7"/>
          <p:cNvSpPr txBox="1">
            <a:spLocks noChangeArrowheads="1"/>
          </p:cNvSpPr>
          <p:nvPr/>
        </p:nvSpPr>
        <p:spPr bwMode="auto">
          <a:xfrm>
            <a:off x="5056188" y="4456113"/>
            <a:ext cx="184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pic>
        <p:nvPicPr>
          <p:cNvPr id="15367" name="Picture 9" descr="Toxoplazma%20gondi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46038"/>
            <a:ext cx="762000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8" name="Text Box 10"/>
          <p:cNvSpPr txBox="1">
            <a:spLocks noChangeArrowheads="1"/>
          </p:cNvSpPr>
          <p:nvPr/>
        </p:nvSpPr>
        <p:spPr bwMode="auto">
          <a:xfrm>
            <a:off x="5056188" y="4457700"/>
            <a:ext cx="3403600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200">
                <a:hlinkClick r:id="rId3"/>
              </a:rPr>
              <a:t>http://www.gymkh.cz/student/Biologie/prvoci/Trypanoz%C3%B3ma.bmp</a:t>
            </a:r>
            <a:endParaRPr lang="cs-CZ" sz="1200"/>
          </a:p>
          <a:p>
            <a:pPr eaLnBrk="1" hangingPunct="1"/>
            <a:endParaRPr lang="cs-CZ" sz="1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i="1" u="sng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Kokcidie</a:t>
            </a:r>
            <a:r>
              <a:rPr lang="cs-CZ" smtClean="0"/>
              <a:t> </a:t>
            </a:r>
          </a:p>
        </p:txBody>
      </p:sp>
      <p:sp>
        <p:nvSpPr>
          <p:cNvPr id="16387" name="Rectangle 10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400" b="1" smtClean="0"/>
              <a:t>Cizopasí v tělech </a:t>
            </a:r>
          </a:p>
          <a:p>
            <a:pPr eaLnBrk="1" hangingPunct="1">
              <a:buFontTx/>
              <a:buNone/>
            </a:pPr>
            <a:r>
              <a:rPr lang="cs-CZ" sz="4400" b="1" smtClean="0"/>
              <a:t>   králíků</a:t>
            </a:r>
          </a:p>
          <a:p>
            <a:pPr eaLnBrk="1" hangingPunct="1"/>
            <a:r>
              <a:rPr lang="cs-CZ" sz="4400" b="1" smtClean="0"/>
              <a:t>Způsobují vážná </a:t>
            </a:r>
          </a:p>
          <a:p>
            <a:pPr eaLnBrk="1" hangingPunct="1"/>
            <a:r>
              <a:rPr lang="cs-CZ" sz="4400" b="1" smtClean="0"/>
              <a:t>onemocnění a </a:t>
            </a:r>
          </a:p>
          <a:p>
            <a:pPr eaLnBrk="1" hangingPunct="1"/>
            <a:r>
              <a:rPr lang="cs-CZ" sz="4400" b="1" smtClean="0"/>
              <a:t>hromadné úhyny</a:t>
            </a:r>
          </a:p>
        </p:txBody>
      </p:sp>
      <p:pic>
        <p:nvPicPr>
          <p:cNvPr id="16388" name="Picture 9" descr="Kokcidie%20jatern%C3%A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600" y="1557338"/>
            <a:ext cx="3708400" cy="3527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9" name="Text Box 11"/>
          <p:cNvSpPr txBox="1">
            <a:spLocks noChangeArrowheads="1"/>
          </p:cNvSpPr>
          <p:nvPr/>
        </p:nvSpPr>
        <p:spPr bwMode="auto">
          <a:xfrm>
            <a:off x="5992813" y="3376613"/>
            <a:ext cx="1841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  <a:p>
            <a:pPr eaLnBrk="1" hangingPunct="1"/>
            <a:endParaRPr lang="cs-CZ"/>
          </a:p>
        </p:txBody>
      </p:sp>
      <p:sp>
        <p:nvSpPr>
          <p:cNvPr id="16390" name="Text Box 12"/>
          <p:cNvSpPr txBox="1">
            <a:spLocks noChangeArrowheads="1"/>
          </p:cNvSpPr>
          <p:nvPr/>
        </p:nvSpPr>
        <p:spPr bwMode="auto">
          <a:xfrm>
            <a:off x="5364163" y="4652963"/>
            <a:ext cx="3095625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200" dirty="0">
                <a:hlinkClick r:id="rId3"/>
              </a:rPr>
              <a:t>http://www.gymkh.cz/student/Biologie/prvoci/Trypanoz%C3%B3ma.bmp</a:t>
            </a:r>
            <a:endParaRPr lang="cs-CZ" sz="1200" dirty="0"/>
          </a:p>
          <a:p>
            <a:pPr eaLnBrk="1" hangingPunct="1"/>
            <a:endParaRPr lang="cs-CZ" sz="1200" dirty="0"/>
          </a:p>
          <a:p>
            <a:pPr eaLnBrk="1" hangingPunct="1"/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endParaRPr lang="cs-CZ" sz="2000" dirty="0" smtClean="0"/>
          </a:p>
          <a:p>
            <a:pPr eaLnBrk="1" hangingPunct="1"/>
            <a:r>
              <a:rPr lang="cs-CZ" sz="2000" dirty="0" smtClean="0">
                <a:hlinkClick r:id="rId2"/>
              </a:rPr>
              <a:t>http://www.gymkh.cz/student/Biologie/prvoci/</a:t>
            </a:r>
            <a:endParaRPr lang="cs-CZ" sz="2000" dirty="0" smtClean="0"/>
          </a:p>
          <a:p>
            <a:pPr eaLnBrk="1" hangingPunct="1"/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www.gymkh.cz/student/Biologie/prvoci/Trypanoz%C3%B3ma.bmp</a:t>
            </a:r>
            <a:endParaRPr lang="cs-CZ" sz="1800" dirty="0" smtClean="0"/>
          </a:p>
          <a:p>
            <a:pPr eaLnBrk="1" hangingPunct="1"/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www.google.cz/imgres?imgurl=http</a:t>
            </a:r>
            <a:endParaRPr lang="cs-CZ" sz="1800" dirty="0" smtClean="0"/>
          </a:p>
          <a:p>
            <a:pPr eaLnBrk="1" hangingPunct="1"/>
            <a:endParaRPr lang="cs-CZ" sz="1800" dirty="0" smtClean="0"/>
          </a:p>
          <a:p>
            <a:pPr eaLnBrk="1" hangingPunct="1"/>
            <a:r>
              <a:rPr lang="cs-CZ" sz="1800" dirty="0" smtClean="0"/>
              <a:t>DOBRORUKA, Luděk J., et al. </a:t>
            </a:r>
            <a:r>
              <a:rPr lang="cs-CZ" sz="1800" i="1" dirty="0" smtClean="0"/>
              <a:t>Přírodopis I : 6. ročník</a:t>
            </a:r>
            <a:r>
              <a:rPr lang="cs-CZ" sz="1800" dirty="0" smtClean="0"/>
              <a:t>. 2. vydání. Praha : </a:t>
            </a:r>
            <a:r>
              <a:rPr lang="cs-CZ" sz="1800" dirty="0" err="1" smtClean="0"/>
              <a:t>Scientia</a:t>
            </a:r>
            <a:r>
              <a:rPr lang="cs-CZ" sz="1800" dirty="0" smtClean="0"/>
              <a:t>, 1999. Přehled organismů, s. 128. ISBN 80-7183-168_9, 526038.</a:t>
            </a:r>
          </a:p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1800" dirty="0" smtClean="0"/>
              <a:t>ČERNÍN, Vladimír, et al. </a:t>
            </a:r>
            <a:r>
              <a:rPr lang="cs-CZ" sz="1800" i="1" dirty="0" smtClean="0"/>
              <a:t>Přírodopis I</a:t>
            </a:r>
            <a:r>
              <a:rPr lang="cs-CZ" sz="1800" dirty="0" smtClean="0"/>
              <a:t>. 1. vydání. Praha : SPN, 2002. Jednobuněčné organismy, s. 103. ISBN 80-7235-068-4.</a:t>
            </a:r>
          </a:p>
          <a:p>
            <a:pPr eaLnBrk="1" hangingPunct="1"/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263</Words>
  <Application>Microsoft Office PowerPoint</Application>
  <PresentationFormat>Předvádění na obrazovce (4:3)</PresentationFormat>
  <Paragraphs>67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Výchozí návrh</vt:lpstr>
      <vt:lpstr>Prezentace aplikace PowerPoint</vt:lpstr>
      <vt:lpstr> JEDNOBUNĚČNÍ ŽIVOČICHOVÉ  PRVOCI </vt:lpstr>
      <vt:lpstr>Prezentace aplikace PowerPoint</vt:lpstr>
      <vt:lpstr>Trepka velká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Senný nálev</vt:lpstr>
      <vt:lpstr>Měňavka velká</vt:lpstr>
      <vt:lpstr>Trypanozoma</vt:lpstr>
      <vt:lpstr>Toxoplazma </vt:lpstr>
      <vt:lpstr>Kokcidie </vt:lpstr>
      <vt:lpstr>Prezentace aplikace PowerPoint</vt:lpstr>
    </vt:vector>
  </TitlesOfParts>
  <Company>00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JEDNOBUNĚČNÍ ŽIVOČICHOVÉ</dc:title>
  <dc:creator>00</dc:creator>
  <cp:lastModifiedBy>Jana Matěnová</cp:lastModifiedBy>
  <cp:revision>6</cp:revision>
  <dcterms:created xsi:type="dcterms:W3CDTF">2006-11-15T04:13:05Z</dcterms:created>
  <dcterms:modified xsi:type="dcterms:W3CDTF">2013-10-08T03:46:55Z</dcterms:modified>
</cp:coreProperties>
</file>