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6" r:id="rId2"/>
    <p:sldId id="260" r:id="rId3"/>
    <p:sldId id="269" r:id="rId4"/>
    <p:sldId id="261" r:id="rId5"/>
    <p:sldId id="283" r:id="rId6"/>
    <p:sldId id="284" r:id="rId7"/>
    <p:sldId id="285" r:id="rId8"/>
    <p:sldId id="28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4" d="100"/>
          <a:sy n="54" d="100"/>
        </p:scale>
        <p:origin x="-92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107DA6-A410-415F-A751-BD1D2EFD93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498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522F05-7614-468C-8077-8C12028D90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804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710859-C9A7-4AD8-A5DC-01D917FAB1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346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2EB3D3-57D4-4CE8-9656-3701F5437C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170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566F68-57C1-469E-AC6A-AF76293C5A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632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4F0241-ECE3-47D2-ACC8-E133E6D795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818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95E358-EDF1-48BE-AEE0-748C3B162A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544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5EE2E3-D8FC-403F-BE3D-9739C4AF0E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609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28DC4-C372-4102-8961-172EF1F0F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365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A446ED-EB81-4013-9CC0-BA5A763DC2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668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B83648-3FED-483F-8FC6-1DE60DE3BF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46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9900"/>
            </a:gs>
            <a:gs pos="50000">
              <a:srgbClr val="FFFF00"/>
            </a:gs>
            <a:gs pos="100000">
              <a:srgbClr val="FF9900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fld id="{D1064B9A-2803-44C9-80A7-33F56154B8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Vodn%C3%AD_kv%C4%9Bt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odn%C3%AD_kv%C4%9B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2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1600" dirty="0" smtClean="0"/>
              <a:t> </a:t>
            </a:r>
            <a:r>
              <a:rPr lang="cs-CZ" sz="1600" b="1" dirty="0" smtClean="0"/>
              <a:t>METODICKÝ LIST PRO ZŠ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 Pro zpracování vzdělávacích materiálů (VM)v rámci projektu EU peníze školám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                        Operační program Vzdělávání pro konkurenceschopnost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Projekt: Moderní výuka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Registrační číslo: CZ.1.07/1.4.00/21.3192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Číslo DUM: VY_32_INOVACE_12.1.09 	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Jméno autora: Mgr. Jana Matěnová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Datum, období kdy byl vytvořen: 25. října 2011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Název práce: Naše ještěrky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Předmět, pro který je VM určen: Přírodopis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Ročník, pro který je VM určen: 6. ročník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Časová dotace</a:t>
            </a:r>
            <a:r>
              <a:rPr lang="cs-CZ" sz="1600" dirty="0" smtClean="0"/>
              <a:t>: 1 vyučovací hodina</a:t>
            </a:r>
            <a:endParaRPr lang="cs-CZ" sz="1600" b="1" dirty="0" smtClean="0"/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Vzdělávací oblast, tematický okruh, téma: Člověk a příroda, Přírodopis, Přírodopis 6. r., Přehled organismů, Sinice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Metodický list, anotace- výstižný popis způsobu použití VM ve výuce:</a:t>
            </a:r>
            <a:r>
              <a:rPr lang="cs-CZ" sz="1600" dirty="0" smtClean="0"/>
              <a:t> žáci využívají prezentaci k získání informací o sinicích, o jejich životě v přírodě, možnostech ochrany před nimi  a jejich zařazení do ekosystémů v přírodě. Prohlížení fotografií jim slouží k rozšíření znalostí. Pro žáky je jednodušší i zápis. </a:t>
            </a:r>
            <a:endParaRPr lang="cs-CZ" sz="1600" b="1" dirty="0" smtClean="0"/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Pomůcky</a:t>
            </a:r>
            <a:r>
              <a:rPr lang="cs-CZ" sz="1600" dirty="0" smtClean="0"/>
              <a:t>: -</a:t>
            </a:r>
          </a:p>
        </p:txBody>
      </p:sp>
      <p:pic>
        <p:nvPicPr>
          <p:cNvPr id="2051" name="Obrázek 2" descr="Popis: N:\Obchod\EU projekty\Loga\logolinkII_cb.jpg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67745" y="13753"/>
            <a:ext cx="5328591" cy="147103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53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53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53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53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53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53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53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53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53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53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53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53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53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53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53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53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53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53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53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53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53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53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53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53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53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53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53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53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53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53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53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53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53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53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53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53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53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53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53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53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53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53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553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53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553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5530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530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530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5530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5530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4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5530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5530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5530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5530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5530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5530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5530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530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530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5530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2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5530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5530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530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530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530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5530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5530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5530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5530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5530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39" dur="500"/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42" dur="500"/>
                                        <p:tgtEl>
                                          <p:spTgt spid="553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45" dur="500"/>
                                        <p:tgtEl>
                                          <p:spTgt spid="553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48" dur="500"/>
                                        <p:tgtEl>
                                          <p:spTgt spid="553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51" dur="500"/>
                                        <p:tgtEl>
                                          <p:spTgt spid="553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54" dur="500"/>
                                        <p:tgtEl>
                                          <p:spTgt spid="553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57" dur="500"/>
                                        <p:tgtEl>
                                          <p:spTgt spid="553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0" dur="500"/>
                                        <p:tgtEl>
                                          <p:spTgt spid="553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3" dur="500"/>
                                        <p:tgtEl>
                                          <p:spTgt spid="553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6" dur="500"/>
                                        <p:tgtEl>
                                          <p:spTgt spid="553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9" dur="500"/>
                                        <p:tgtEl>
                                          <p:spTgt spid="5530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72" dur="500"/>
                                        <p:tgtEl>
                                          <p:spTgt spid="5530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75" dur="500"/>
                                        <p:tgtEl>
                                          <p:spTgt spid="5530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78" dur="500"/>
                                        <p:tgtEl>
                                          <p:spTgt spid="5530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81" dur="500"/>
                                        <p:tgtEl>
                                          <p:spTgt spid="5530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2" grpId="0" build="p"/>
      <p:bldP spid="55302" grpId="1" build="allAtOnce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577850"/>
          </a:xfrm>
        </p:spPr>
        <p:txBody>
          <a:bodyPr/>
          <a:lstStyle/>
          <a:p>
            <a:pPr algn="r" eaLnBrk="1" hangingPunct="1"/>
            <a:r>
              <a:rPr lang="cs-CZ" sz="1600" smtClean="0">
                <a:solidFill>
                  <a:schemeClr val="accent2"/>
                </a:solidFill>
              </a:rPr>
              <a:t>VY_32_INOVACE_12.1.09</a:t>
            </a: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141663"/>
            <a:ext cx="6400800" cy="2497137"/>
          </a:xfrm>
        </p:spPr>
        <p:txBody>
          <a:bodyPr/>
          <a:lstStyle/>
          <a:p>
            <a:pPr eaLnBrk="1" hangingPunct="1">
              <a:defRPr/>
            </a:pPr>
            <a:r>
              <a:rPr lang="cs-CZ" sz="9600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SINICE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800" b="1" i="1" smtClean="0"/>
              <a:t>Modrozelené zbarvení = sinavé</a:t>
            </a:r>
          </a:p>
          <a:p>
            <a:pPr eaLnBrk="1" hangingPunct="1"/>
            <a:endParaRPr lang="cs-CZ" sz="4800" b="1" i="1" smtClean="0"/>
          </a:p>
          <a:p>
            <a:pPr eaLnBrk="1" hangingPunct="1"/>
            <a:r>
              <a:rPr lang="cs-CZ" sz="4800" b="1" smtClean="0"/>
              <a:t>Schopny FTS</a:t>
            </a:r>
          </a:p>
          <a:p>
            <a:pPr eaLnBrk="1" hangingPunct="1"/>
            <a:endParaRPr lang="cs-CZ" sz="48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Výskyt</a:t>
            </a:r>
            <a:r>
              <a:rPr lang="cs-CZ" smtClean="0"/>
              <a:t>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b="1" smtClean="0"/>
              <a:t>Voda </a:t>
            </a:r>
          </a:p>
          <a:p>
            <a:pPr eaLnBrk="1" hangingPunct="1">
              <a:buFontTx/>
              <a:buNone/>
              <a:defRPr/>
            </a:pPr>
            <a:r>
              <a:rPr lang="cs-CZ" sz="4400" b="1" smtClean="0"/>
              <a:t>(součást </a:t>
            </a:r>
            <a:r>
              <a:rPr lang="cs-CZ" sz="4400" b="1" smtClean="0">
                <a:solidFill>
                  <a:schemeClr val="accent2"/>
                </a:solidFill>
              </a:rPr>
              <a:t>planktonu</a:t>
            </a:r>
            <a:r>
              <a:rPr lang="cs-CZ" sz="4400" b="1" smtClean="0"/>
              <a:t>), půda, skály </a:t>
            </a:r>
          </a:p>
          <a:p>
            <a:pPr eaLnBrk="1" hangingPunct="1">
              <a:defRPr/>
            </a:pPr>
            <a:r>
              <a:rPr lang="cs-CZ" sz="4400" b="1" smtClean="0"/>
              <a:t>Při přemnožení ve vodě: </a:t>
            </a:r>
            <a:r>
              <a:rPr lang="cs-CZ" sz="4400" b="1" smtClean="0">
                <a:solidFill>
                  <a:schemeClr val="accent2"/>
                </a:solidFill>
              </a:rPr>
              <a:t>vodní květ</a:t>
            </a:r>
            <a:r>
              <a:rPr lang="cs-CZ" sz="4400" b="1" smtClean="0"/>
              <a:t> (uvolňují </a:t>
            </a:r>
            <a:r>
              <a:rPr lang="cs-CZ" sz="4400" b="1" u="sng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jedovaté</a:t>
            </a:r>
            <a:r>
              <a:rPr lang="cs-CZ" sz="4400" b="1" smtClean="0"/>
              <a:t> </a:t>
            </a:r>
            <a:r>
              <a:rPr lang="cs-CZ" sz="4400" b="1" u="sng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látky</a:t>
            </a:r>
            <a:r>
              <a:rPr lang="cs-CZ" sz="4400" b="1" smtClean="0"/>
              <a:t> – hygienici uzavřou koupaliště)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Přemnožení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400" b="1" dirty="0" smtClean="0"/>
              <a:t>Vlivem živin ve vodě (z přehnojených půd)</a:t>
            </a:r>
          </a:p>
          <a:p>
            <a:pPr eaLnBrk="1" hangingPunct="1"/>
            <a:endParaRPr lang="cs-CZ" sz="4400" b="1" dirty="0" smtClean="0"/>
          </a:p>
          <a:p>
            <a:pPr eaLnBrk="1" hangingPunct="1"/>
            <a:endParaRPr lang="cs-CZ" sz="4400" b="1" dirty="0" smtClean="0"/>
          </a:p>
          <a:p>
            <a:pPr eaLnBrk="1" hangingPunct="1"/>
            <a:endParaRPr lang="cs-CZ" sz="4400" b="1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  <p:sp>
        <p:nvSpPr>
          <p:cNvPr id="7173" name="Text Box 6"/>
          <p:cNvSpPr txBox="1">
            <a:spLocks noChangeArrowheads="1"/>
          </p:cNvSpPr>
          <p:nvPr/>
        </p:nvSpPr>
        <p:spPr bwMode="auto">
          <a:xfrm>
            <a:off x="4192588" y="316071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7088" y="3344069"/>
            <a:ext cx="5283224" cy="279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168556" y="3160713"/>
            <a:ext cx="2252315" cy="1530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97088" y="6319560"/>
            <a:ext cx="58785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cs.wikipedia.org/wiki/Vodn%C3%AD_kv%C4%9Bt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Ochrana</a:t>
            </a:r>
            <a:r>
              <a:rPr lang="cs-CZ" smtClean="0"/>
              <a:t>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400" b="1" smtClean="0"/>
              <a:t>Sinice vytváří jedovaté látky – toxiny – způsobují alergie a ekzémy, bolest hlavy</a:t>
            </a:r>
          </a:p>
          <a:p>
            <a:pPr eaLnBrk="1" hangingPunct="1"/>
            <a:endParaRPr lang="cs-CZ" sz="4400" b="1" smtClean="0"/>
          </a:p>
          <a:p>
            <a:pPr eaLnBrk="1" hangingPunct="1"/>
            <a:r>
              <a:rPr lang="cs-CZ" sz="4400" b="1" smtClean="0"/>
              <a:t>Při vodním květu hygienici uzavřou koupaliště </a:t>
            </a:r>
          </a:p>
          <a:p>
            <a:pPr eaLnBrk="1" hangingPunct="1"/>
            <a:r>
              <a:rPr lang="cs-CZ" sz="4400" b="1" smtClean="0"/>
              <a:t>vhodné se osprchovat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ChangeArrowheads="1"/>
          </p:cNvSpPr>
          <p:nvPr/>
        </p:nvSpPr>
        <p:spPr bwMode="auto">
          <a:xfrm>
            <a:off x="323850" y="642938"/>
            <a:ext cx="8496300" cy="594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sz="3200" b="1" i="1"/>
              <a:t>Procento výskytu vodního květu se v našich přehradách rok od roku zvětšuje. V letním období byly provedeny dva jednorázové odběry 25 rekreačních i vodárenských nádrží. Vodní květ sinic se vyskytoval v 70 % případů. Nejvyšší množství těchto látek bylo naměřeno v srpnu na přehradách Orlík, Vranov, Brněnská přehrada. Špatná kvalita vody byla také na Máchově jezeře. Tam se chemicky odstranily, v posledních 3 letech se tam nevyskytují.</a:t>
            </a:r>
            <a:r>
              <a:rPr lang="cs-CZ"/>
              <a:t> </a:t>
            </a:r>
          </a:p>
        </p:txBody>
      </p:sp>
      <p:sp>
        <p:nvSpPr>
          <p:cNvPr id="52231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2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400" dirty="0" smtClean="0"/>
              <a:t>DOBRORUKA, Luděk J., et al. </a:t>
            </a:r>
            <a:r>
              <a:rPr lang="cs-CZ" sz="2400" i="1" dirty="0" smtClean="0"/>
              <a:t>Přírodopis I : 6. ročník</a:t>
            </a:r>
            <a:r>
              <a:rPr lang="cs-CZ" sz="2400" dirty="0" smtClean="0"/>
              <a:t>. 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    2. vydání. Praha : </a:t>
            </a:r>
            <a:r>
              <a:rPr lang="cs-CZ" sz="2400" dirty="0" err="1" smtClean="0"/>
              <a:t>Scientia</a:t>
            </a:r>
            <a:r>
              <a:rPr lang="cs-CZ" sz="2400" dirty="0" smtClean="0"/>
              <a:t>, 1999. Přehled organismů,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    s. 128. ISBN 80-7183-168_9, 526038.</a:t>
            </a:r>
          </a:p>
          <a:p>
            <a:pPr eaLnBrk="1" hangingPunct="1"/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cs.wikipedia.org/wiki/Vodn%C3%AD_kv%C4%9Bt</a:t>
            </a:r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137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Výchozí návrh</vt:lpstr>
      <vt:lpstr>Prezentace aplikace PowerPoint</vt:lpstr>
      <vt:lpstr>VY_32_INOVACE_12.1.09</vt:lpstr>
      <vt:lpstr>Prezentace aplikace PowerPoint</vt:lpstr>
      <vt:lpstr>Výskyt </vt:lpstr>
      <vt:lpstr>Přemnožení</vt:lpstr>
      <vt:lpstr>Ochrana </vt:lpstr>
      <vt:lpstr>Prezentace aplikace PowerPoint</vt:lpstr>
      <vt:lpstr>Prezentace aplikace PowerPoint</vt:lpstr>
    </vt:vector>
  </TitlesOfParts>
  <Company>ZŠ V Domcích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JEDNOBUNĚČNÉ ORGANISMY  S NEPRAVÝM JÁDREM</dc:title>
  <dc:creator>matenova</dc:creator>
  <cp:lastModifiedBy>Jana Matěnová</cp:lastModifiedBy>
  <cp:revision>8</cp:revision>
  <dcterms:created xsi:type="dcterms:W3CDTF">2006-10-29T15:12:59Z</dcterms:created>
  <dcterms:modified xsi:type="dcterms:W3CDTF">2013-10-08T03:53:04Z</dcterms:modified>
</cp:coreProperties>
</file>