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6" autoAdjust="0"/>
    <p:restoredTop sz="94660"/>
  </p:normalViewPr>
  <p:slideViewPr>
    <p:cSldViewPr snapToGrid="0">
      <p:cViewPr varScale="1">
        <p:scale>
          <a:sx n="50" d="100"/>
          <a:sy n="50" d="100"/>
        </p:scale>
        <p:origin x="29" y="1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160A4-FE36-48F2-9092-41E7445FCF90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8C25C-9773-49A5-852F-F619BBC300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62073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160A4-FE36-48F2-9092-41E7445FCF90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8C25C-9773-49A5-852F-F619BBC300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233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160A4-FE36-48F2-9092-41E7445FCF90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8C25C-9773-49A5-852F-F619BBC300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586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160A4-FE36-48F2-9092-41E7445FCF90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8C25C-9773-49A5-852F-F619BBC300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65834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160A4-FE36-48F2-9092-41E7445FCF90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8C25C-9773-49A5-852F-F619BBC300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331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160A4-FE36-48F2-9092-41E7445FCF90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8C25C-9773-49A5-852F-F619BBC300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514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160A4-FE36-48F2-9092-41E7445FCF90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8C25C-9773-49A5-852F-F619BBC300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598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160A4-FE36-48F2-9092-41E7445FCF90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8C25C-9773-49A5-852F-F619BBC300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32169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160A4-FE36-48F2-9092-41E7445FCF90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8C25C-9773-49A5-852F-F619BBC300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42816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160A4-FE36-48F2-9092-41E7445FCF90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8C25C-9773-49A5-852F-F619BBC300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45490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160A4-FE36-48F2-9092-41E7445FCF90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8C25C-9773-49A5-852F-F619BBC300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2893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5160A4-FE36-48F2-9092-41E7445FCF90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38C25C-9773-49A5-852F-F619BBC300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239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2058631" y="-198120"/>
            <a:ext cx="17353262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8440" y="161285"/>
            <a:ext cx="5791200" cy="89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0446459"/>
              </p:ext>
            </p:extLst>
          </p:nvPr>
        </p:nvGraphicFramePr>
        <p:xfrm>
          <a:off x="2575561" y="1815790"/>
          <a:ext cx="6696074" cy="5042215"/>
        </p:xfrm>
        <a:graphic>
          <a:graphicData uri="http://schemas.openxmlformats.org/drawingml/2006/table">
            <a:tbl>
              <a:tblPr firstRow="1" firstCol="1" bandRow="1"/>
              <a:tblGrid>
                <a:gridCol w="2476954"/>
                <a:gridCol w="4219120"/>
              </a:tblGrid>
              <a:tr h="3084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Název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VS po P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7900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Anotace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Žáci ve 3. ročníku se seznámí s novým učivem, ve 4. ročníku si VS zopakují a připomenou si správný význam složitějších slov.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84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Autor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Mgr. Zuzana Šmerdová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512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Očekávaný výstup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Žáci rozumí správnému významu všech VS po S a dokáží je použít ve větě.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84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Speciální vzdělávací potřeby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Ne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84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Klíčová slova, pojmy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VS po P, význam slov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84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Vzdělávací oblast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Jazyk a jazyková komunikace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84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Druh učebního materiálu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DUM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84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Cílová skupina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Žáci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84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Stupeň a typ vzdělávání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I. stupeň, základní vzdělávání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84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Ověřeno dne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8. 10. 2013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84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Třída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3. a 4. ročník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84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Předmět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Český jazyk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84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Učitel</a:t>
                      </a:r>
                      <a:endParaRPr lang="cs-CZ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Mgr. Zuzana Šmerdová</a:t>
                      </a:r>
                      <a:endParaRPr lang="cs-CZ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363" marR="47363" marT="28418" marB="284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2453640" y="1334135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27242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46960" y="320040"/>
            <a:ext cx="720126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i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Vyjmenovaná slova po P</a:t>
            </a:r>
            <a:endParaRPr lang="cs-CZ" sz="5400" b="1" i="1" u="sng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2080" y="2225040"/>
            <a:ext cx="9646936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PÝCHA                PYTEL               PYSK</a:t>
            </a:r>
          </a:p>
          <a:p>
            <a:r>
              <a:rPr lang="cs-CZ" sz="44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NETOPÝR           SLEPÝŠ             PYL</a:t>
            </a:r>
          </a:p>
          <a:p>
            <a:r>
              <a:rPr lang="cs-CZ" sz="44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KOPYTO             KLOPÝTAT        TŘPYTIT SE</a:t>
            </a:r>
          </a:p>
          <a:p>
            <a:r>
              <a:rPr lang="cs-CZ" sz="44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ZPYTOVAT         PYKAT               PÝR</a:t>
            </a:r>
          </a:p>
          <a:p>
            <a:r>
              <a:rPr lang="cs-CZ" sz="44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PÝŘIT SE            ČEPÝŘIT SE    </a:t>
            </a:r>
            <a:endParaRPr lang="cs-CZ" sz="4400" b="1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929445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45280" y="213360"/>
            <a:ext cx="26085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PAMATUJ ! </a:t>
            </a:r>
            <a:endParaRPr lang="cs-CZ" sz="4000" b="1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1040" y="1386840"/>
            <a:ext cx="14655422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</a:t>
            </a:r>
            <a:r>
              <a:rPr lang="cs-CZ" sz="2800" b="1" i="1" dirty="0" smtClean="0">
                <a:solidFill>
                  <a:srgbClr val="FF0000"/>
                </a:solidFill>
              </a:rPr>
              <a:t>Ý</a:t>
            </a:r>
            <a:r>
              <a:rPr lang="cs-CZ" sz="28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CHA – LIDSKÁ VLASTNOST                        P</a:t>
            </a:r>
            <a:r>
              <a:rPr lang="cs-CZ" sz="2800" b="1" i="1" dirty="0" smtClean="0">
                <a:solidFill>
                  <a:srgbClr val="FF0000"/>
                </a:solidFill>
              </a:rPr>
              <a:t>Í</a:t>
            </a:r>
            <a:r>
              <a:rPr lang="cs-CZ" sz="28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CHÁ – BODÁ</a:t>
            </a:r>
          </a:p>
          <a:p>
            <a:endParaRPr lang="cs-CZ" sz="2800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800" b="1" i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800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800" b="1" i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800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</a:t>
            </a:r>
            <a:r>
              <a:rPr lang="cs-CZ" sz="2800" b="1" i="1" dirty="0" smtClean="0">
                <a:solidFill>
                  <a:srgbClr val="FF0000"/>
                </a:solidFill>
              </a:rPr>
              <a:t>Y</a:t>
            </a:r>
            <a:r>
              <a:rPr lang="cs-CZ" sz="28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SK – RET                                                       P</a:t>
            </a:r>
            <a:r>
              <a:rPr lang="cs-CZ" sz="2800" b="1" i="1" dirty="0" smtClean="0">
                <a:solidFill>
                  <a:srgbClr val="FF0000"/>
                </a:solidFill>
              </a:rPr>
              <a:t>Í</a:t>
            </a:r>
            <a:r>
              <a:rPr lang="cs-CZ" sz="28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SK – ZVUK, PÍSKOT                                                                </a:t>
            </a:r>
          </a:p>
          <a:p>
            <a:endParaRPr lang="cs-CZ" sz="2800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800" b="1" i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800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800" b="1" i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800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800" b="1" i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800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0160" y="1935480"/>
            <a:ext cx="2164080" cy="18288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5200" y="1935480"/>
            <a:ext cx="2179320" cy="18288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2520" y="4723537"/>
            <a:ext cx="1828800" cy="1828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20090" y="4723537"/>
            <a:ext cx="2052509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61837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1480" y="365760"/>
            <a:ext cx="12476012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NA P</a:t>
            </a:r>
            <a:r>
              <a:rPr lang="cs-CZ" sz="2800" b="1" i="1" dirty="0" smtClean="0">
                <a:solidFill>
                  <a:srgbClr val="FF0000"/>
                </a:solidFill>
              </a:rPr>
              <a:t>Y</a:t>
            </a:r>
            <a:r>
              <a:rPr lang="cs-CZ" sz="2800" b="1" i="1" dirty="0" smtClean="0"/>
              <a:t>SKU  -   NA RTU                                 NA P</a:t>
            </a:r>
            <a:r>
              <a:rPr lang="cs-CZ" sz="2800" b="1" i="1" dirty="0" smtClean="0">
                <a:solidFill>
                  <a:srgbClr val="FF0000"/>
                </a:solidFill>
              </a:rPr>
              <a:t>Í</a:t>
            </a:r>
            <a:r>
              <a:rPr lang="cs-CZ" sz="2800" b="1" i="1" dirty="0" smtClean="0"/>
              <a:t>SKU – DĚTI SI HRAJÍ NA PÍSKU</a:t>
            </a:r>
          </a:p>
          <a:p>
            <a:endParaRPr lang="cs-CZ" sz="2800" b="1" i="1" dirty="0" smtClean="0"/>
          </a:p>
          <a:p>
            <a:endParaRPr lang="cs-CZ" sz="2800" b="1" i="1" dirty="0"/>
          </a:p>
          <a:p>
            <a:endParaRPr lang="cs-CZ" sz="2800" b="1" i="1" dirty="0" smtClean="0"/>
          </a:p>
          <a:p>
            <a:endParaRPr lang="cs-CZ" sz="2800" b="1" i="1" dirty="0"/>
          </a:p>
          <a:p>
            <a:endParaRPr lang="cs-CZ" sz="2800" b="1" i="1" dirty="0" smtClean="0"/>
          </a:p>
          <a:p>
            <a:endParaRPr lang="cs-CZ" sz="2800" b="1" i="1" dirty="0" smtClean="0"/>
          </a:p>
          <a:p>
            <a:r>
              <a:rPr lang="cs-CZ" sz="2800" b="1" i="1" dirty="0" smtClean="0"/>
              <a:t>SLEP</a:t>
            </a:r>
            <a:r>
              <a:rPr lang="cs-CZ" sz="2800" b="1" i="1" dirty="0" smtClean="0">
                <a:solidFill>
                  <a:srgbClr val="FF0000"/>
                </a:solidFill>
              </a:rPr>
              <a:t>Ý</a:t>
            </a:r>
            <a:r>
              <a:rPr lang="cs-CZ" sz="2800" b="1" i="1" dirty="0" smtClean="0"/>
              <a:t>Š – PLAZ – DRU JEŠTĚRKY                  SLEP</a:t>
            </a:r>
            <a:r>
              <a:rPr lang="cs-CZ" sz="2800" b="1" i="1" dirty="0" smtClean="0">
                <a:solidFill>
                  <a:srgbClr val="FF0000"/>
                </a:solidFill>
              </a:rPr>
              <a:t>Í</a:t>
            </a:r>
            <a:r>
              <a:rPr lang="cs-CZ" sz="2800" b="1" i="1" dirty="0" smtClean="0"/>
              <a:t>Š – SLEPIT LEPIDLEM  </a:t>
            </a:r>
            <a:endParaRPr lang="cs-CZ" sz="2800" b="1" i="1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720" y="960040"/>
            <a:ext cx="2072720" cy="19508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8480" y="1112520"/>
            <a:ext cx="2133600" cy="199644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10640" y="4033302"/>
            <a:ext cx="2301240" cy="236749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3280" y="4191000"/>
            <a:ext cx="2377440" cy="220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39943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6280" y="426720"/>
            <a:ext cx="9655144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P</a:t>
            </a:r>
            <a:r>
              <a:rPr lang="cs-CZ" sz="2800" b="1" i="1" dirty="0" smtClean="0">
                <a:solidFill>
                  <a:srgbClr val="FF0000"/>
                </a:solidFill>
              </a:rPr>
              <a:t>Y</a:t>
            </a:r>
            <a:r>
              <a:rPr lang="cs-CZ" sz="2800" b="1" i="1" dirty="0" smtClean="0"/>
              <a:t>L – ŽLUTÝ KVĚTNÍ PRÁŠEK                        P</a:t>
            </a:r>
            <a:r>
              <a:rPr lang="cs-CZ" sz="2800" b="1" i="1" dirty="0" smtClean="0">
                <a:solidFill>
                  <a:srgbClr val="FF0000"/>
                </a:solidFill>
              </a:rPr>
              <a:t>I</a:t>
            </a:r>
            <a:r>
              <a:rPr lang="cs-CZ" sz="2800" b="1" i="1" dirty="0" smtClean="0"/>
              <a:t>L – PÍT VODU</a:t>
            </a:r>
          </a:p>
          <a:p>
            <a:endParaRPr lang="cs-CZ" sz="2800" b="1" i="1" dirty="0"/>
          </a:p>
          <a:p>
            <a:endParaRPr lang="cs-CZ" sz="2800" b="1" i="1" dirty="0" smtClean="0"/>
          </a:p>
          <a:p>
            <a:endParaRPr lang="cs-CZ" sz="2800" b="1" i="1" dirty="0"/>
          </a:p>
          <a:p>
            <a:endParaRPr lang="cs-CZ" sz="2800" b="1" i="1" dirty="0" smtClean="0"/>
          </a:p>
          <a:p>
            <a:endParaRPr lang="cs-CZ" sz="2800" b="1" i="1" dirty="0" smtClean="0"/>
          </a:p>
          <a:p>
            <a:endParaRPr lang="cs-CZ" sz="2800" b="1" i="1" dirty="0"/>
          </a:p>
          <a:p>
            <a:endParaRPr lang="cs-CZ" sz="2800" b="1" i="1" dirty="0" smtClean="0"/>
          </a:p>
          <a:p>
            <a:r>
              <a:rPr lang="cs-CZ" sz="2800" b="1" i="1" dirty="0" smtClean="0"/>
              <a:t>OP</a:t>
            </a:r>
            <a:r>
              <a:rPr lang="cs-CZ" sz="2800" b="1" i="1" dirty="0" smtClean="0">
                <a:solidFill>
                  <a:srgbClr val="FF0000"/>
                </a:solidFill>
              </a:rPr>
              <a:t>Y</a:t>
            </a:r>
            <a:r>
              <a:rPr lang="cs-CZ" sz="2800" b="1" i="1" dirty="0" smtClean="0"/>
              <a:t>LOVAT – KVĚTY                                        OP</a:t>
            </a:r>
            <a:r>
              <a:rPr lang="cs-CZ" sz="2800" b="1" i="1" dirty="0" smtClean="0">
                <a:solidFill>
                  <a:srgbClr val="FF0000"/>
                </a:solidFill>
              </a:rPr>
              <a:t>I</a:t>
            </a:r>
            <a:r>
              <a:rPr lang="cs-CZ" sz="2800" b="1" i="1" dirty="0" smtClean="0"/>
              <a:t>LOVAT - PILNÍKEM</a:t>
            </a:r>
            <a:endParaRPr lang="cs-CZ" sz="2800" b="1" i="1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3520" y="1219200"/>
            <a:ext cx="2331720" cy="204216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5400" y="4328160"/>
            <a:ext cx="2278380" cy="252984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40880" y="1219200"/>
            <a:ext cx="1965960" cy="211836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35240" y="4602480"/>
            <a:ext cx="2072640" cy="198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2600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68680" y="914400"/>
            <a:ext cx="9532931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P</a:t>
            </a:r>
            <a:r>
              <a:rPr lang="cs-CZ" sz="2800" b="1" i="1" dirty="0" smtClean="0">
                <a:solidFill>
                  <a:srgbClr val="FF0000"/>
                </a:solidFill>
              </a:rPr>
              <a:t>Y</a:t>
            </a:r>
            <a:r>
              <a:rPr lang="cs-CZ" sz="2800" b="1" i="1" dirty="0" smtClean="0"/>
              <a:t>KAT – NÉST VINU                       P</a:t>
            </a:r>
            <a:r>
              <a:rPr lang="cs-CZ" sz="2800" b="1" i="1" dirty="0" smtClean="0">
                <a:solidFill>
                  <a:srgbClr val="FF0000"/>
                </a:solidFill>
              </a:rPr>
              <a:t>I</a:t>
            </a:r>
            <a:r>
              <a:rPr lang="cs-CZ" sz="2800" b="1" i="1" dirty="0" smtClean="0"/>
              <a:t>KAT – PŘI HŘE ,,PIKY, PIKY,..´´</a:t>
            </a:r>
          </a:p>
          <a:p>
            <a:endParaRPr lang="cs-CZ" sz="2800" b="1" i="1" dirty="0" smtClean="0"/>
          </a:p>
          <a:p>
            <a:endParaRPr lang="cs-CZ" sz="2800" b="1" i="1" dirty="0"/>
          </a:p>
          <a:p>
            <a:endParaRPr lang="cs-CZ" sz="2800" b="1" i="1" dirty="0" smtClean="0"/>
          </a:p>
          <a:p>
            <a:endParaRPr lang="cs-CZ" sz="2800" b="1" i="1" dirty="0"/>
          </a:p>
          <a:p>
            <a:endParaRPr lang="cs-CZ" sz="2800" b="1" i="1" dirty="0" smtClean="0"/>
          </a:p>
          <a:p>
            <a:endParaRPr lang="cs-CZ" sz="2800" b="1" i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8680" y="2103120"/>
            <a:ext cx="2636520" cy="257556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0" y="1813560"/>
            <a:ext cx="2468880" cy="327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3398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63880" y="505659"/>
            <a:ext cx="10805160" cy="381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i="1" dirty="0" smtClean="0"/>
              <a:t>P</a:t>
            </a:r>
            <a:r>
              <a:rPr lang="cs-CZ" sz="2800" b="1" i="1" dirty="0" smtClean="0">
                <a:solidFill>
                  <a:srgbClr val="FF0000"/>
                </a:solidFill>
              </a:rPr>
              <a:t>Ý</a:t>
            </a:r>
            <a:r>
              <a:rPr lang="cs-CZ" sz="2800" b="1" i="1" dirty="0" smtClean="0"/>
              <a:t>ŘIT SE – ČERENAT SE               ČEP</a:t>
            </a:r>
            <a:r>
              <a:rPr lang="cs-CZ" sz="2800" b="1" i="1" dirty="0" smtClean="0">
                <a:solidFill>
                  <a:srgbClr val="FF0000"/>
                </a:solidFill>
              </a:rPr>
              <a:t>Ý</a:t>
            </a:r>
            <a:r>
              <a:rPr lang="cs-CZ" sz="2800" b="1" i="1" dirty="0" smtClean="0"/>
              <a:t>ŘIT SE – ČECHRAT (PEŘÍ), ZLOBIT SE</a:t>
            </a:r>
          </a:p>
          <a:p>
            <a:endParaRPr lang="cs-CZ" sz="2800" b="1" i="1" dirty="0" smtClean="0"/>
          </a:p>
          <a:p>
            <a:endParaRPr lang="cs-CZ" sz="2800" b="1" i="1" dirty="0" smtClean="0"/>
          </a:p>
          <a:p>
            <a:endParaRPr lang="cs-CZ" sz="2800" b="1" i="1" dirty="0" smtClean="0"/>
          </a:p>
          <a:p>
            <a:endParaRPr lang="cs-CZ" sz="2800" b="1" i="1" dirty="0"/>
          </a:p>
          <a:p>
            <a:endParaRPr lang="cs-CZ" sz="2800" b="1" i="1" dirty="0" smtClean="0"/>
          </a:p>
          <a:p>
            <a:endParaRPr lang="cs-CZ" sz="2800" b="1" i="1" dirty="0" smtClean="0"/>
          </a:p>
          <a:p>
            <a:r>
              <a:rPr lang="cs-CZ" sz="2800" b="1" i="1" dirty="0" smtClean="0"/>
              <a:t>ZP</a:t>
            </a:r>
            <a:r>
              <a:rPr lang="cs-CZ" sz="2800" b="1" i="1" dirty="0" smtClean="0">
                <a:solidFill>
                  <a:srgbClr val="FF0000"/>
                </a:solidFill>
              </a:rPr>
              <a:t>Y</a:t>
            </a:r>
            <a:r>
              <a:rPr lang="cs-CZ" sz="2800" b="1" i="1" dirty="0" smtClean="0"/>
              <a:t>TOVAT – ZKOUMAT                 P</a:t>
            </a:r>
            <a:r>
              <a:rPr lang="cs-CZ" sz="2800" b="1" i="1" dirty="0" smtClean="0">
                <a:solidFill>
                  <a:srgbClr val="FF0000"/>
                </a:solidFill>
              </a:rPr>
              <a:t>Ý</a:t>
            </a:r>
            <a:r>
              <a:rPr lang="cs-CZ" sz="2800" b="1" i="1" dirty="0" smtClean="0"/>
              <a:t>R - PLEVEL </a:t>
            </a:r>
          </a:p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3480" y="1053822"/>
            <a:ext cx="2087880" cy="224028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7920" y="1173480"/>
            <a:ext cx="2651760" cy="21717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73480" y="4099560"/>
            <a:ext cx="2087880" cy="265175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12080" y="4210823"/>
            <a:ext cx="2103120" cy="2429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9923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35280" y="911275"/>
            <a:ext cx="914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http://officeimg.vo.msecnd.net/en-us/images/MB900411644.jpg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35280" y="1280607"/>
            <a:ext cx="95554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http://officeimg.vo.msecnd.net/en-us/images/MB900319470.jpg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35280" y="1649939"/>
            <a:ext cx="93116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http://officeimg.vo.msecnd.net/en-us/images/MB900290188.jpg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35280" y="2019271"/>
            <a:ext cx="914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http://officeimg.vo.msecnd.net/en-us/images/MB900416056.jpg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35280" y="2388603"/>
            <a:ext cx="76962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http://officeimg.vo.msecnd.net/en-us/images/MB900396476.jpg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35280" y="2757935"/>
            <a:ext cx="8564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http://officeimg.vo.msecnd.net/en-us/images/MB900299471.jpg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35280" y="3127267"/>
            <a:ext cx="81534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http://officeimg.vo.msecnd.net/en-us/images/MB900415970.jpg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35280" y="3420575"/>
            <a:ext cx="77266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http://officeimg.vo.msecnd.net/en-us/images/MB900448602.jpg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04800" y="3789907"/>
            <a:ext cx="94335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http://officeimg.vo.msecnd.net/en-us/images/MB900353875.jpg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04800" y="4126621"/>
            <a:ext cx="75133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http://officeimg.vo.msecnd.net/en-us/images/MB900217628.jpg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04800" y="4479644"/>
            <a:ext cx="83515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http://officeimg.vo.msecnd.net/en-us/images/MB900340326.jpg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35280" y="4832667"/>
            <a:ext cx="6781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http://officeimg.vo.msecnd.net/en-us/images/MB900287500.jpg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35280" y="5160956"/>
            <a:ext cx="77724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http://officeimg.vo.msecnd.net/en-us/images/MB900441918.jpg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35280" y="5472936"/>
            <a:ext cx="78790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http://officeimg.vo.msecnd.net/en-us/images/MB900434417.jpg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35280" y="5745209"/>
            <a:ext cx="81686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http://officeimg.vo.msecnd.net/en-us/images/MB900078823.jpg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304800" y="6017482"/>
            <a:ext cx="77876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http://officeimg.vo.msecnd.net/en-us/images/MB900441926.jpg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04800" y="6366757"/>
            <a:ext cx="84277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http://officeimg.vo.msecnd.net/en-us/images/MB900441610.jpg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35280" y="463159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858818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255</Words>
  <Application>Microsoft Office PowerPoint</Application>
  <PresentationFormat>Širokoúhlá obrazovka</PresentationFormat>
  <Paragraphs>104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Times New Roman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MMU</dc:creator>
  <cp:lastModifiedBy>MMU</cp:lastModifiedBy>
  <cp:revision>8</cp:revision>
  <dcterms:created xsi:type="dcterms:W3CDTF">2013-10-07T13:37:03Z</dcterms:created>
  <dcterms:modified xsi:type="dcterms:W3CDTF">2013-10-07T14:37:17Z</dcterms:modified>
</cp:coreProperties>
</file>