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59" r:id="rId6"/>
    <p:sldId id="265" r:id="rId7"/>
    <p:sldId id="260" r:id="rId8"/>
    <p:sldId id="262" r:id="rId9"/>
    <p:sldId id="263" r:id="rId10"/>
    <p:sldId id="26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8F8"/>
    <a:srgbClr val="000000"/>
    <a:srgbClr val="6600CC"/>
    <a:srgbClr val="009900"/>
    <a:srgbClr val="FF3300"/>
    <a:srgbClr val="33CC33"/>
    <a:srgbClr val="9973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 autoAdjust="0"/>
  </p:normalViewPr>
  <p:slideViewPr>
    <p:cSldViewPr>
      <p:cViewPr varScale="1">
        <p:scale>
          <a:sx n="56" d="100"/>
          <a:sy n="56" d="100"/>
        </p:scale>
        <p:origin x="-8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75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7475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>
                <a:gd name="T0" fmla="*/ 5154 w 5155"/>
                <a:gd name="T1" fmla="*/ 1769 h 2304"/>
                <a:gd name="T2" fmla="*/ 0 w 5155"/>
                <a:gd name="T3" fmla="*/ 2304 h 2304"/>
                <a:gd name="T4" fmla="*/ 0 w 5155"/>
                <a:gd name="T5" fmla="*/ 1252 h 2304"/>
                <a:gd name="T6" fmla="*/ 5155 w 5155"/>
                <a:gd name="T7" fmla="*/ 0 h 2304"/>
                <a:gd name="T8" fmla="*/ 5155 w 5155"/>
                <a:gd name="T9" fmla="*/ 1416 h 2304"/>
                <a:gd name="T10" fmla="*/ 5154 w 5155"/>
                <a:gd name="T11" fmla="*/ 1769 h 2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475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4757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74758" name="Rectangle 6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4759" name="Rectangle 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4760" name="Rectangle 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08FCE1E-78E8-46F7-8983-61CC4D0EA4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4761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6082D2-ECAF-4C42-BD92-1BEA3CA89D6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426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ED0268-CD1B-48E2-9549-34B86FA0F0B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035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432E98-6A8A-4B7C-BF79-80A68AA1CF4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710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495262-4EB2-491F-B75F-8D920EFB94D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071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D3C00D-7D4D-4432-BBC2-62FEC1F5AF9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912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AC895C-F2F3-4478-8774-80B01379881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094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D4D993-24AA-451F-A118-2DAEC045CFA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525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0F0A28-6DA8-4C81-865D-7EB0DC21173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305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90B1D2-1CAB-4D93-AA9D-34B844F62A8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466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91C32C-C3F1-439A-B935-AC696C8C52C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942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730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73731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>
                <a:gd name="T0" fmla="*/ 4800 w 4806"/>
                <a:gd name="T1" fmla="*/ 299 h 665"/>
                <a:gd name="T2" fmla="*/ 0 w 4806"/>
                <a:gd name="T3" fmla="*/ 665 h 665"/>
                <a:gd name="T4" fmla="*/ 0 w 4806"/>
                <a:gd name="T5" fmla="*/ 0 h 665"/>
                <a:gd name="T6" fmla="*/ 4806 w 4806"/>
                <a:gd name="T7" fmla="*/ 1 h 665"/>
                <a:gd name="T8" fmla="*/ 4800 w 4806"/>
                <a:gd name="T9" fmla="*/ 153 h 665"/>
                <a:gd name="T10" fmla="*/ 4800 w 4806"/>
                <a:gd name="T11" fmla="*/ 299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3732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3733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3734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3735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373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373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2289935-1EF0-4959-B249-AFAF1A867BED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-hgk4TD8y2A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kom.cz/hmyz.php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sect_antennae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mikro.jaknahmyz.cz/zivocichove_hmyz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ghrab.uvadi.cz/biologie/hmyz.php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hmyz.717.cz/menu/anatomie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ghrab.uvadi.cz/biologie/hmyz.php" TargetMode="External"/><Relationship Id="rId7" Type="http://schemas.openxmlformats.org/officeDocument/2006/relationships/hyperlink" Target="http://www.youtube.com/watch?v=-hgk4TD8y2A" TargetMode="External"/><Relationship Id="rId2" Type="http://schemas.openxmlformats.org/officeDocument/2006/relationships/hyperlink" Target="http://cs.wikipedia.org/wiki/Soubor:Insect_antenna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ikro.jaknahmyz.cz/zivocichove_hmyz" TargetMode="External"/><Relationship Id="rId5" Type="http://schemas.openxmlformats.org/officeDocument/2006/relationships/hyperlink" Target="http://hmyz.717.cz/menu/anatomie" TargetMode="External"/><Relationship Id="rId4" Type="http://schemas.openxmlformats.org/officeDocument/2006/relationships/hyperlink" Target="http://www.antkom.cz/hmyz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1400" b="1" dirty="0"/>
              <a:t>METODICKÝ LIST PRO ZŠ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 Pro zpracování vzdělávacích materiálů (VM)v rámci projektu EU peníze školám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                        Operační program Vzdělávání pro konkurenceschopnost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Projekt: Moderní výuka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Registrační číslo: CZ.1.07/1.4.00/21.3192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Číslo DUM: VY_32_INOVACE_12.1.18	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Jméno autora: Mgr. Jana Matěnová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Datum, období kdy byl vytvořen: 7. dubna 2012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Název práce: Charakteristika hmyzu 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Předmět, pro který je VM určen: Přírodopis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Ročník, pro který je VM určen: 6. ročník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Časová dotace</a:t>
            </a:r>
            <a:r>
              <a:rPr lang="cs-CZ" sz="1400" dirty="0"/>
              <a:t>: 1 vyučovací hodina</a:t>
            </a:r>
            <a:endParaRPr lang="cs-CZ" sz="1400" b="1" dirty="0"/>
          </a:p>
          <a:p>
            <a:pPr>
              <a:lnSpc>
                <a:spcPct val="80000"/>
              </a:lnSpc>
            </a:pPr>
            <a:r>
              <a:rPr lang="cs-CZ" sz="1400" b="1" dirty="0"/>
              <a:t>Vzdělávací oblast, tematický okruh, téma: Člověk a příroda, Přírodopis, Přírodopis 6. ročník, Charakteristika hmyzu</a:t>
            </a:r>
          </a:p>
          <a:p>
            <a:pPr>
              <a:lnSpc>
                <a:spcPct val="80000"/>
              </a:lnSpc>
            </a:pPr>
            <a:r>
              <a:rPr lang="cs-CZ" sz="1400" b="1" dirty="0"/>
              <a:t>Metodický list, anotace - výstižný popis způsobu použití VM ve výuce:</a:t>
            </a:r>
            <a:r>
              <a:rPr lang="cs-CZ" sz="1400" dirty="0"/>
              <a:t> žáci využívají prezentaci k získání informací o stavbě hmyzu a jejich  zařazení do systému nejpočetnějšího řádu </a:t>
            </a:r>
            <a:r>
              <a:rPr lang="cs-CZ" sz="1400" dirty="0" err="1"/>
              <a:t>vzdušnicovců</a:t>
            </a:r>
            <a:r>
              <a:rPr lang="cs-CZ" sz="1400" dirty="0"/>
              <a:t>. Fotografie žákům slouží k rozšíření znalostí. Pro žáky je i jednodušší zápis. </a:t>
            </a:r>
            <a:endParaRPr lang="cs-CZ" sz="1400" b="1" dirty="0"/>
          </a:p>
          <a:p>
            <a:pPr>
              <a:lnSpc>
                <a:spcPct val="80000"/>
              </a:lnSpc>
            </a:pPr>
            <a:r>
              <a:rPr lang="cs-CZ" sz="1400" b="1" dirty="0"/>
              <a:t>Pomůcky</a:t>
            </a:r>
            <a:r>
              <a:rPr lang="cs-CZ" sz="1400" dirty="0"/>
              <a:t>: -</a:t>
            </a:r>
          </a:p>
          <a:p>
            <a:pPr>
              <a:lnSpc>
                <a:spcPct val="80000"/>
              </a:lnSpc>
            </a:pPr>
            <a:endParaRPr lang="cs-CZ" sz="1400" dirty="0"/>
          </a:p>
        </p:txBody>
      </p:sp>
      <p:pic>
        <p:nvPicPr>
          <p:cNvPr id="82948" name="Obrázek 2" descr="Popis: N:\Obchod\EU projekty\Loga\logolinkII_cb.jpg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73338" y="274638"/>
            <a:ext cx="39973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508000"/>
          </a:xfrm>
        </p:spPr>
        <p:txBody>
          <a:bodyPr/>
          <a:lstStyle/>
          <a:p>
            <a:pPr algn="r"/>
            <a:r>
              <a:rPr lang="cs-CZ" sz="2800"/>
              <a:t>VY_32_INOVACE_12.1.18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188" y="3644900"/>
            <a:ext cx="7777162" cy="25923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6000" b="1"/>
              <a:t>CHARAKTERISTIKA HMYZU</a:t>
            </a:r>
          </a:p>
          <a:p>
            <a:pPr>
              <a:lnSpc>
                <a:spcPct val="90000"/>
              </a:lnSpc>
            </a:pPr>
            <a:r>
              <a:rPr lang="cs-CZ" sz="2400" b="1"/>
              <a:t>Víš, že … U 82</a:t>
            </a:r>
          </a:p>
          <a:p>
            <a:pPr>
              <a:lnSpc>
                <a:spcPct val="90000"/>
              </a:lnSpc>
            </a:pPr>
            <a:r>
              <a:rPr lang="cs-CZ" sz="1600" b="1">
                <a:hlinkClick r:id="rId2"/>
              </a:rPr>
              <a:t>http://www.youtube.com/watch?v=-hgk4TD8y2A</a:t>
            </a:r>
            <a:r>
              <a:rPr lang="cs-CZ" sz="1600"/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600" b="1">
                <a:effectLst/>
              </a:rPr>
              <a:t>Nejpočetnější třída Ž na Zemi</a:t>
            </a:r>
          </a:p>
          <a:p>
            <a:r>
              <a:rPr lang="cs-CZ" sz="3600" b="1">
                <a:effectLst/>
              </a:rPr>
              <a:t>Většinou na souši</a:t>
            </a:r>
          </a:p>
          <a:p>
            <a:r>
              <a:rPr lang="cs-CZ" sz="3600" b="1">
                <a:effectLst/>
              </a:rPr>
              <a:t>Hospodářsky významné, cizopasné druhy i škůdci</a:t>
            </a:r>
          </a:p>
          <a:p>
            <a:r>
              <a:rPr lang="cs-CZ" sz="3600" b="1">
                <a:effectLst/>
              </a:rPr>
              <a:t>HLAVA, HRUĎ, ZADEČEK</a:t>
            </a:r>
          </a:p>
        </p:txBody>
      </p:sp>
      <p:pic>
        <p:nvPicPr>
          <p:cNvPr id="75781" name="Picture 5" descr="mravene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4629150"/>
            <a:ext cx="3348037" cy="222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703888" y="6584950"/>
            <a:ext cx="2114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000" dirty="0">
                <a:hlinkClick r:id="rId3"/>
              </a:rPr>
              <a:t>http://www.antkom.cz/hmyz.php</a:t>
            </a:r>
            <a:r>
              <a:rPr lang="cs-CZ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8" grpId="0"/>
      <p:bldP spid="7577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>
                <a:latin typeface="Rockwell Extra Bold" pitchFamily="18" charset="0"/>
              </a:rPr>
              <a:t>Hlava - tykadla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Hmat, čich (U 82)</a:t>
            </a:r>
          </a:p>
          <a:p>
            <a:endParaRPr lang="cs-CZ" dirty="0"/>
          </a:p>
        </p:txBody>
      </p:sp>
      <p:pic>
        <p:nvPicPr>
          <p:cNvPr id="76805" name="Picture 5" descr="Soubor:Insect antenna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0"/>
            <a:ext cx="26273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6300788" y="6584950"/>
            <a:ext cx="28432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800" dirty="0">
                <a:hlinkClick r:id="rId3"/>
              </a:rPr>
              <a:t>http://cs.wikipedia.org/wiki/Soubor:Insect_antennae.jpg</a:t>
            </a:r>
            <a:r>
              <a:rPr lang="cs-CZ" dirty="0"/>
              <a:t> </a:t>
            </a: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 flipV="1">
            <a:off x="-1188640" y="5309919"/>
            <a:ext cx="43204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1400" dirty="0"/>
              <a:t/>
            </a:r>
            <a:br>
              <a:rPr lang="cs-CZ" sz="1400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2" grpId="0"/>
      <p:bldP spid="7680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>
                <a:latin typeface="Rockwell Extra Bold" pitchFamily="18" charset="0"/>
              </a:rPr>
              <a:t>Hlava – ÚÚ   U 82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341438"/>
            <a:ext cx="8893175" cy="5516562"/>
          </a:xfrm>
        </p:spPr>
        <p:txBody>
          <a:bodyPr/>
          <a:lstStyle/>
          <a:p>
            <a:r>
              <a:rPr lang="cs-CZ" sz="3600" b="1"/>
              <a:t>Kousací – kusadly P přidržuje a drtí (brouci, vážky)</a:t>
            </a:r>
          </a:p>
          <a:p>
            <a:r>
              <a:rPr lang="cs-CZ" sz="3600" b="1"/>
              <a:t>Bodavě sací - nabodne a saje R, Ž tkáně – tekutá P (mšice)</a:t>
            </a:r>
          </a:p>
          <a:p>
            <a:r>
              <a:rPr lang="cs-CZ" sz="3600" b="1"/>
              <a:t>Lízavě sací – jazýček (moucha)</a:t>
            </a:r>
          </a:p>
          <a:p>
            <a:r>
              <a:rPr lang="cs-CZ" sz="3600" b="1"/>
              <a:t> Sací  –  sosák stočený(motýli)</a:t>
            </a:r>
          </a:p>
          <a:p>
            <a:endParaRPr lang="cs-CZ" sz="36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6" grpId="0"/>
      <p:bldP spid="7782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>
                <a:latin typeface="Rockwell Extra Bold" pitchFamily="18" charset="0"/>
              </a:rPr>
              <a:t>Hlava – oči</a:t>
            </a:r>
            <a:r>
              <a:rPr lang="cs-CZ"/>
              <a:t> 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Složené </a:t>
            </a:r>
          </a:p>
        </p:txBody>
      </p:sp>
      <p:pic>
        <p:nvPicPr>
          <p:cNvPr id="84997" name="Picture 5" descr="slozene_ok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341438"/>
            <a:ext cx="3744912" cy="324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2608263" y="4164013"/>
            <a:ext cx="27844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000">
                <a:hlinkClick r:id="rId3"/>
              </a:rPr>
              <a:t>http://mikro.jaknahmyz.cz/zivocichove_hmyz</a:t>
            </a:r>
            <a:r>
              <a:rPr lang="cs-CZ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>
                <a:latin typeface="Rockwell Extra Bold" pitchFamily="18" charset="0"/>
              </a:rPr>
              <a:t>Hruď - křídla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 b="1" u="sng"/>
              <a:t>Různě upravena: </a:t>
            </a:r>
          </a:p>
          <a:p>
            <a:r>
              <a:rPr lang="cs-CZ" sz="3600" b="1"/>
              <a:t>krovky u brouků</a:t>
            </a:r>
          </a:p>
          <a:p>
            <a:r>
              <a:rPr lang="cs-CZ" sz="3600" b="1"/>
              <a:t>jeden pár zakrnělý u much</a:t>
            </a:r>
          </a:p>
          <a:p>
            <a:r>
              <a:rPr lang="cs-CZ" sz="3600" b="1"/>
              <a:t>zcela chybí u blech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0" grpId="0"/>
      <p:bldP spid="7885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i="1" u="sng">
                <a:latin typeface="Rockwell Extra Bold" pitchFamily="18" charset="0"/>
              </a:rPr>
              <a:t>Hruď – 3 páry článkovaných končetin</a:t>
            </a:r>
            <a:r>
              <a:rPr lang="cs-CZ" sz="4000"/>
              <a:t> 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0901" name="Picture 5" descr="kracivanoh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133600"/>
            <a:ext cx="3671887" cy="392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376238" y="5964238"/>
            <a:ext cx="25161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000">
                <a:hlinkClick r:id="rId3"/>
              </a:rPr>
              <a:t>http://ghrab.uvadi.cz/biologie/hmyz.php</a:t>
            </a:r>
            <a:r>
              <a:rPr lang="cs-CZ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8" grpId="0"/>
      <p:bldP spid="8089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>
                <a:latin typeface="Rockwell Extra Bold" pitchFamily="18" charset="0"/>
              </a:rPr>
              <a:t>Zadeček</a:t>
            </a:r>
            <a:r>
              <a:rPr lang="cs-CZ"/>
              <a:t> 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600" b="1"/>
              <a:t>Umístěno srdce, trávicí trubice, vylučovací a pohlavní orgány</a:t>
            </a:r>
          </a:p>
        </p:txBody>
      </p:sp>
      <p:pic>
        <p:nvPicPr>
          <p:cNvPr id="81925" name="Picture 5" descr="800px-Rob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781300"/>
            <a:ext cx="7620000" cy="407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1600200" y="6584950"/>
            <a:ext cx="22574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000" dirty="0">
                <a:hlinkClick r:id="rId3"/>
              </a:rPr>
              <a:t>http://hmyz.717.cz/menu/anatomie</a:t>
            </a:r>
            <a:r>
              <a:rPr lang="cs-CZ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/>
      <p:bldP spid="8192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>
                <a:effectLst/>
              </a:rPr>
              <a:t>Zdroje</a:t>
            </a:r>
            <a:r>
              <a:rPr lang="cs-CZ"/>
              <a:t> 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 dirty="0">
                <a:hlinkClick r:id="rId2"/>
              </a:rPr>
              <a:t>http://cs.wikipedia.org/wiki/Soubor:Insect_antennae.jpg</a:t>
            </a:r>
            <a:r>
              <a:rPr lang="cs-CZ" sz="2000" dirty="0"/>
              <a:t> 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://ghrab.uvadi.cz/biologie/hmyz.php</a:t>
            </a:r>
            <a:r>
              <a:rPr lang="cs-CZ" sz="2000" dirty="0"/>
              <a:t> 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://www.antkom.cz/hmyz.php</a:t>
            </a:r>
            <a:r>
              <a:rPr lang="cs-CZ" sz="2000" dirty="0"/>
              <a:t> </a:t>
            </a:r>
          </a:p>
          <a:p>
            <a:pPr>
              <a:lnSpc>
                <a:spcPct val="80000"/>
              </a:lnSpc>
            </a:pPr>
            <a:r>
              <a:rPr lang="cs-CZ" sz="2000" dirty="0">
                <a:hlinkClick r:id="rId5"/>
              </a:rPr>
              <a:t>http://hmyz.717.cz/menu/anatomie</a:t>
            </a:r>
            <a:endParaRPr lang="cs-CZ" sz="2000" dirty="0"/>
          </a:p>
          <a:p>
            <a:pPr>
              <a:lnSpc>
                <a:spcPct val="80000"/>
              </a:lnSpc>
            </a:pPr>
            <a:r>
              <a:rPr lang="cs-CZ" sz="2000" dirty="0">
                <a:hlinkClick r:id="rId6"/>
              </a:rPr>
              <a:t>http://mikro.jaknahmyz.cz/zivocichove_hmyz</a:t>
            </a:r>
            <a:r>
              <a:rPr lang="cs-CZ" sz="2000" dirty="0"/>
              <a:t> </a:t>
            </a:r>
          </a:p>
          <a:p>
            <a:pPr>
              <a:lnSpc>
                <a:spcPct val="80000"/>
              </a:lnSpc>
            </a:pPr>
            <a:r>
              <a:rPr lang="cs-CZ" sz="2000" dirty="0">
                <a:hlinkClick r:id="rId7"/>
              </a:rPr>
              <a:t>http://www.youtube.com/watch?v=-hgk4TD8y2A</a:t>
            </a:r>
            <a:endParaRPr lang="cs-CZ" sz="2000" dirty="0"/>
          </a:p>
          <a:p>
            <a:pPr>
              <a:lnSpc>
                <a:spcPct val="80000"/>
              </a:lnSpc>
            </a:pPr>
            <a:r>
              <a:rPr lang="cs-CZ" sz="2000" dirty="0" smtClean="0"/>
              <a:t>DOBRORUKA</a:t>
            </a:r>
            <a:r>
              <a:rPr lang="cs-CZ" sz="2000" dirty="0"/>
              <a:t>, Luděk J., et al. </a:t>
            </a:r>
            <a:r>
              <a:rPr lang="cs-CZ" sz="2000" i="1" dirty="0"/>
              <a:t>Přírodopis I : 6. ročník</a:t>
            </a:r>
            <a:r>
              <a:rPr lang="cs-CZ" sz="2000" dirty="0"/>
              <a:t>. 2. vydání. Praha : </a:t>
            </a:r>
            <a:r>
              <a:rPr lang="cs-CZ" sz="2000" dirty="0" err="1"/>
              <a:t>Scientia</a:t>
            </a:r>
            <a:r>
              <a:rPr lang="cs-CZ" sz="2000" dirty="0"/>
              <a:t>, 1999. Přehled organismů, s. 128. ISBN 80-7183-168_9, 526038.</a:t>
            </a:r>
          </a:p>
          <a:p>
            <a:pPr>
              <a:lnSpc>
                <a:spcPct val="80000"/>
              </a:lnSpc>
            </a:pPr>
            <a:endParaRPr lang="cs-CZ" sz="2000" dirty="0"/>
          </a:p>
          <a:p>
            <a:pPr>
              <a:lnSpc>
                <a:spcPct val="80000"/>
              </a:lnSpc>
            </a:pPr>
            <a:endParaRPr lang="cs-CZ" sz="2000" dirty="0"/>
          </a:p>
          <a:p>
            <a:pPr>
              <a:lnSpc>
                <a:spcPct val="80000"/>
              </a:lnSpc>
            </a:pPr>
            <a:endParaRPr lang="cs-CZ" sz="2000" dirty="0"/>
          </a:p>
          <a:p>
            <a:pPr>
              <a:lnSpc>
                <a:spcPct val="80000"/>
              </a:lnSpc>
            </a:pPr>
            <a:endParaRPr lang="cs-CZ" sz="20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9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9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4" grpId="0"/>
      <p:bldP spid="79875" grpId="0"/>
    </p:bldLst>
  </p:timing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59</TotalTime>
  <Words>196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Štěrbina</vt:lpstr>
      <vt:lpstr>Prezentace aplikace PowerPoint</vt:lpstr>
      <vt:lpstr>VY_32_INOVACE_12.1.18</vt:lpstr>
      <vt:lpstr>Prezentace aplikace PowerPoint</vt:lpstr>
      <vt:lpstr>Hlava - tykadla</vt:lpstr>
      <vt:lpstr>Hlava – ÚÚ   U 82</vt:lpstr>
      <vt:lpstr>Hlava – oči </vt:lpstr>
      <vt:lpstr>Hruď - křídla</vt:lpstr>
      <vt:lpstr>Hruď – 3 páry článkovaných končetin </vt:lpstr>
      <vt:lpstr>Zadeček 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VY_32_INOVACE_12.1.18</dc:title>
  <dc:creator>jama</dc:creator>
  <cp:lastModifiedBy>Jana Matěnová</cp:lastModifiedBy>
  <cp:revision>8</cp:revision>
  <cp:lastPrinted>1601-01-01T00:00:00Z</cp:lastPrinted>
  <dcterms:created xsi:type="dcterms:W3CDTF">2012-04-07T10:18:07Z</dcterms:created>
  <dcterms:modified xsi:type="dcterms:W3CDTF">2013-10-08T03:23:34Z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4</vt:i4>
  </property>
</Properties>
</file>