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A705DB-5E52-42A3-ACC7-D421EA61DFF7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095CB-7110-48F6-A834-035A822AC5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014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9611AED-FD4D-4D34-9071-CE8A6096CDE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7E91BCF-5E74-4889-9C00-F8B48CFB89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a/ae/Mendel_seven_characters_cs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f/f1/Dziedziczenie_barwy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4/4c/Drosophila_melanogaster_-_side_(aka)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0/Aminoacids_table.svg/485px-Aminoacids_table.svg.png" TargetMode="External"/><Relationship Id="rId3" Type="http://schemas.openxmlformats.org/officeDocument/2006/relationships/hyperlink" Target="http://upload.wikimedia.org/wikipedia/commons/thumb/d/d5/Mendel_Gregor_1822-1884.jpg/201px-Mendel_Gregor_1822-1884.jpg" TargetMode="External"/><Relationship Id="rId7" Type="http://schemas.openxmlformats.org/officeDocument/2006/relationships/hyperlink" Target="http://upload.wikimedia.org/wikipedia/commons/thumb/d/db/DNS-Modell_nach_Watson-Crick.jpg/237px-DNS-Modell_nach_Watson-Crick.jpg" TargetMode="External"/><Relationship Id="rId2" Type="http://schemas.openxmlformats.org/officeDocument/2006/relationships/hyperlink" Target="http://cs.wikipedia.org/wiki/Soubor:Mendel_seven_characters_cs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6/6a/Griffith_experiment.svg/573px-Griffith_experiment.svg.png" TargetMode="External"/><Relationship Id="rId5" Type="http://schemas.openxmlformats.org/officeDocument/2006/relationships/hyperlink" Target="http://cs.wikipedia.org/wiki/Soubor:Drosophila_melanogaster_-_side_(aka).jpg" TargetMode="External"/><Relationship Id="rId4" Type="http://schemas.openxmlformats.org/officeDocument/2006/relationships/hyperlink" Target="http://cs.wikipedia.org/wiki/Soubor:Dziedziczenie_barwy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0156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Historie genetiky</a:t>
            </a:r>
            <a:endParaRPr lang="cs-CZ" sz="6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15616" y="4653136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12. 8.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41509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433023"/>
              </p:ext>
            </p:extLst>
          </p:nvPr>
        </p:nvGraphicFramePr>
        <p:xfrm>
          <a:off x="1475656" y="908720"/>
          <a:ext cx="6696744" cy="447015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CZ.1.07/1.5.00/34.0702</a:t>
                      </a:r>
                      <a:endParaRPr lang="cs-CZ" sz="12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Číslo materiálu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VY_32_INOVACE_BIO.oktava.01_historie genetiky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Škola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Třeboň, Na Sadech 308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2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Jitka Mašková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Historie genetiky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Předmět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lang="cs-CZ" sz="12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Genetika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Arial" pitchFamily="34" charset="0"/>
                          <a:cs typeface="Arial" pitchFamily="34" charset="0"/>
                        </a:rPr>
                        <a:t>Šablona</a:t>
                      </a:r>
                      <a:endParaRPr lang="cs-CZ" sz="12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III/2 </a:t>
                      </a: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- Inovace a zkvalitnění výuky prostřednictvím 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ICT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2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Oktáva,  4. ročník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list/Anotace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Stručný přehled nejvýznamnějších objevů v genetice mezi lety 1856 - 1966.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 smtClean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434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548680"/>
            <a:ext cx="799288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19. století – myšlenky evoluce</a:t>
            </a:r>
          </a:p>
          <a:p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1858 - Charles Darwin</a:t>
            </a:r>
          </a:p>
          <a:p>
            <a:pPr lvl="1"/>
            <a:r>
              <a:rPr lang="cs-CZ" b="1" i="1" dirty="0" smtClean="0">
                <a:latin typeface="Times New Roman" pitchFamily="18" charset="0"/>
              </a:rPr>
              <a:t>          - Alfred </a:t>
            </a:r>
            <a:r>
              <a:rPr lang="cs-CZ" b="1" i="1" dirty="0" err="1" smtClean="0">
                <a:latin typeface="Times New Roman" pitchFamily="18" charset="0"/>
              </a:rPr>
              <a:t>Russel</a:t>
            </a:r>
            <a:r>
              <a:rPr lang="cs-CZ" b="1" i="1" dirty="0" smtClean="0">
                <a:latin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</a:rPr>
              <a:t>Wallace</a:t>
            </a:r>
            <a:endParaRPr lang="cs-CZ" b="1" i="1" dirty="0" smtClean="0">
              <a:latin typeface="Times New Roman" pitchFamily="18" charset="0"/>
            </a:endParaRPr>
          </a:p>
          <a:p>
            <a:endParaRPr lang="cs-CZ" b="1" i="1" dirty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příbuzné organismy pocházejí ze společného předka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potomci jsou ve svých vlastnostech variabilní a rodí se jich více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přírodní výběr určí, kteří přežijí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i="1" dirty="0" smtClean="0">
              <a:latin typeface="Times New Roman" pitchFamily="18" charset="0"/>
            </a:endParaRPr>
          </a:p>
          <a:p>
            <a:pPr marL="285750" indent="-285750">
              <a:buFont typeface="Times New Roman" pitchFamily="18" charset="0"/>
              <a:buChar char="?"/>
            </a:pPr>
            <a:r>
              <a:rPr lang="cs-CZ" sz="2000" b="1" i="1" dirty="0" smtClean="0">
                <a:solidFill>
                  <a:srgbClr val="C00000"/>
                </a:solidFill>
                <a:latin typeface="Times New Roman" pitchFamily="18" charset="0"/>
              </a:rPr>
              <a:t>kde se bere variabilita mezi potomky</a:t>
            </a:r>
          </a:p>
          <a:p>
            <a:pPr marL="285750" indent="-285750">
              <a:buFont typeface="Times New Roman" pitchFamily="18" charset="0"/>
              <a:buChar char="?"/>
            </a:pPr>
            <a:r>
              <a:rPr lang="cs-CZ" sz="2000" b="1" i="1" dirty="0" smtClean="0">
                <a:solidFill>
                  <a:srgbClr val="C00000"/>
                </a:solidFill>
                <a:latin typeface="Times New Roman" pitchFamily="18" charset="0"/>
              </a:rPr>
              <a:t>jak se vlastnosti rodičů předávají potomkům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8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667077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narozen 1822 v Hynčicích na Moravě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gymnázium v Opavě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filosofie v Olomouci, pro nedostatek financí vstupuje do řádu svatého Augustina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 univerzitní studium ve Vídni se mu nepodařilo dokončit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učitel na gymnáziu ve Znojmě a později v Brně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opat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později prelát Augustiniánského kláštera v Brně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při tom pracoval na svých hybridizačních pokusech (hlavně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hrách)</a:t>
            </a: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svou práci publikoval v roce 1865 na schůzi Brněnského přírodovědného spolku, knižně vyšla v roce 1866. Výtisky byly rozeslány na 120 vědeckých pracovišť celé Evropy, přesto si jich téměř nikdo nevšiml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zemřel 1884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971600" y="260648"/>
            <a:ext cx="3763963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sz="2900" b="1" i="1" dirty="0">
                <a:solidFill>
                  <a:srgbClr val="5F5F5F"/>
                </a:solidFill>
                <a:latin typeface="Times New Roman" pitchFamily="18" charset="0"/>
                <a:cs typeface="Times New Roman" pitchFamily="18" charset="0"/>
              </a:rPr>
              <a:t>Johann Gregor Mendel</a:t>
            </a:r>
            <a:endParaRPr lang="cs-CZ" sz="3200" b="1" i="1" dirty="0">
              <a:solidFill>
                <a:srgbClr val="5F5F5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Mendel seven characters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981" y="4221088"/>
            <a:ext cx="56388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d/d5/Mendel_Gregor_1822-1884.jpg/201px-Mendel_Gregor_1822-188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650" y="350460"/>
            <a:ext cx="2156131" cy="257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97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992888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J. G. Mendel – myšlenky dědičnosti</a:t>
            </a:r>
          </a:p>
          <a:p>
            <a:pPr lvl="1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jednotlivé znaky jsou podmíněny určitými elementy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elementy se u rodiče vyskytují v párech a mají různou sílu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rodič předává potomkovi jen jeden ze svých elementů</a:t>
            </a:r>
          </a:p>
          <a:p>
            <a:pPr lvl="1"/>
            <a:endParaRPr lang="cs-CZ" dirty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83568" y="3068960"/>
            <a:ext cx="823860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Vybral si jen několik málo jasně definovaných znaků, na které se soustředil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a prováděl kontrolovaná křížení (experimentální přístup)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683568" y="3717032"/>
            <a:ext cx="778950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2.   Výsledky pečlivě vyhodnotil pomocí matematiky (v té době nevídané)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683568" y="4149080"/>
            <a:ext cx="63658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3.   Každý znak, který zkoumal, ležel na jiném chromozomu</a:t>
            </a: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971600" y="2492896"/>
            <a:ext cx="371447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Základ úspěchu jeho práce: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941168"/>
            <a:ext cx="6697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Times New Roman" pitchFamily="18" charset="0"/>
              <a:buChar char="?"/>
            </a:pPr>
            <a:r>
              <a:rPr lang="cs-CZ" sz="2000" b="1" i="1" dirty="0" smtClean="0">
                <a:solidFill>
                  <a:srgbClr val="C00000"/>
                </a:solidFill>
                <a:latin typeface="Times New Roman" pitchFamily="18" charset="0"/>
              </a:rPr>
              <a:t>co je konkrétně tím elementem</a:t>
            </a:r>
          </a:p>
          <a:p>
            <a:pPr marL="285750" indent="-285750">
              <a:buFont typeface="Times New Roman" pitchFamily="18" charset="0"/>
              <a:buChar char="?"/>
            </a:pPr>
            <a:r>
              <a:rPr lang="cs-CZ" sz="2000" b="1" i="1" dirty="0" smtClean="0">
                <a:solidFill>
                  <a:srgbClr val="C00000"/>
                </a:solidFill>
                <a:latin typeface="Times New Roman" pitchFamily="18" charset="0"/>
              </a:rPr>
              <a:t>jak se elementy předávají, kombinují a projevují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1675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Soubor:Dziedziczenie barwy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4057596" cy="2561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07292" y="1268760"/>
            <a:ext cx="29971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 = barva květu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červený květ – jeden element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bílý květ – druhý element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509120"/>
            <a:ext cx="28909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1900 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Hugo de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Vries</a:t>
            </a: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Carl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Correns</a:t>
            </a: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Erich von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Tschermak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43400" y="4653136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nezávisle na sobě a bez znalosti Mendelovy práce publikují s ním shodné závěry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212976"/>
            <a:ext cx="28909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1882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Walther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Flemming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356992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pozoroval chromozomy a chromatin, popsal proces mitózy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538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04664"/>
            <a:ext cx="7992888" cy="31700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Chromozomální teorie dědičnosti</a:t>
            </a:r>
          </a:p>
          <a:p>
            <a:pPr lvl="1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</a:endParaRPr>
          </a:p>
          <a:p>
            <a:pPr marL="342900" indent="-342900">
              <a:buFont typeface="Times New Roman" pitchFamily="18" charset="0"/>
              <a:buChar char="+"/>
            </a:pPr>
            <a:r>
              <a:rPr lang="cs-CZ" sz="2000" dirty="0" smtClean="0">
                <a:latin typeface="Times New Roman" pitchFamily="18" charset="0"/>
              </a:rPr>
              <a:t>chromozomy jsou v jádře</a:t>
            </a:r>
          </a:p>
          <a:p>
            <a:pPr marL="342900" indent="-342900">
              <a:buFont typeface="Times New Roman" pitchFamily="18" charset="0"/>
              <a:buChar char="+"/>
            </a:pPr>
            <a:r>
              <a:rPr lang="cs-CZ" sz="2000" dirty="0" smtClean="0">
                <a:latin typeface="Times New Roman" pitchFamily="18" charset="0"/>
              </a:rPr>
              <a:t>chovají se jako Mendelovi elementy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</a:endParaRPr>
          </a:p>
          <a:p>
            <a:pPr marL="342900" indent="-342900"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</a:rPr>
              <a:t>vlastností a tudíž elementů je mnohem více než chromozomů</a:t>
            </a:r>
          </a:p>
          <a:p>
            <a:pPr marL="342900" indent="-342900"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</a:rPr>
              <a:t>nikdo nepozoroval předávání konkrétního chromozomu a konkrétní vlastností</a:t>
            </a:r>
          </a:p>
          <a:p>
            <a:pPr lvl="1"/>
            <a:endParaRPr lang="cs-CZ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683568" y="4005064"/>
            <a:ext cx="4032448" cy="209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</a:rPr>
              <a:t>      </a:t>
            </a:r>
            <a:r>
              <a:rPr lang="cs-CZ" sz="2000" b="1" dirty="0" smtClean="0">
                <a:latin typeface="Times New Roman" pitchFamily="18" charset="0"/>
              </a:rPr>
              <a:t>1910</a:t>
            </a:r>
          </a:p>
          <a:p>
            <a:pPr algn="ctr"/>
            <a:endParaRPr lang="cs-CZ" sz="1000" b="1" i="1" dirty="0">
              <a:latin typeface="Times New Roman" pitchFamily="18" charset="0"/>
            </a:endParaRPr>
          </a:p>
          <a:p>
            <a:pPr algn="ctr"/>
            <a:r>
              <a:rPr lang="cs-CZ" sz="2000" b="1" i="1" dirty="0" smtClean="0">
                <a:latin typeface="Times New Roman" pitchFamily="18" charset="0"/>
              </a:rPr>
              <a:t>Thomas </a:t>
            </a:r>
            <a:r>
              <a:rPr lang="cs-CZ" sz="2000" b="1" i="1" dirty="0" err="1">
                <a:latin typeface="Times New Roman" pitchFamily="18" charset="0"/>
              </a:rPr>
              <a:t>Hunt</a:t>
            </a:r>
            <a:r>
              <a:rPr lang="cs-CZ" sz="2000" b="1" i="1" dirty="0">
                <a:latin typeface="Times New Roman" pitchFamily="18" charset="0"/>
              </a:rPr>
              <a:t> Morgan</a:t>
            </a:r>
          </a:p>
          <a:p>
            <a:pPr algn="ctr"/>
            <a:r>
              <a:rPr lang="cs-CZ" dirty="0">
                <a:latin typeface="Times New Roman" pitchFamily="18" charset="0"/>
              </a:rPr>
              <a:t>(1866-1945</a:t>
            </a:r>
            <a:r>
              <a:rPr lang="cs-CZ" dirty="0" smtClean="0">
                <a:latin typeface="Times New Roman" pitchFamily="18" charset="0"/>
              </a:rPr>
              <a:t>)</a:t>
            </a:r>
          </a:p>
          <a:p>
            <a:pPr algn="ctr"/>
            <a:endParaRPr lang="cs-CZ" dirty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dokázal spojení mezi pohlavním chromozomem a bílou barvou očí</a:t>
            </a:r>
            <a:endParaRPr lang="cs-CZ" sz="2000" dirty="0">
              <a:latin typeface="Times New Roman" pitchFamily="18" charset="0"/>
            </a:endParaRPr>
          </a:p>
        </p:txBody>
      </p:sp>
      <p:pic>
        <p:nvPicPr>
          <p:cNvPr id="3074" name="Picture 2" descr="Soubor:Drosophila melanogaster - side (ak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84984"/>
            <a:ext cx="4267134" cy="331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5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5942927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Chromozom = směs DNA, RNA a proteinů</a:t>
            </a:r>
          </a:p>
          <a:p>
            <a:pPr lvl="1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/>
            <a:endParaRPr lang="cs-CZ" b="1" i="1" dirty="0" smtClean="0">
              <a:latin typeface="Times New Roman" pitchFamily="18" charset="0"/>
            </a:endParaRPr>
          </a:p>
          <a:p>
            <a:pPr marL="342900" indent="-342900">
              <a:buFont typeface="Times New Roman" pitchFamily="18" charset="0"/>
              <a:buChar char="?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</a:rPr>
              <a:t>co je tím nosičem elementů</a:t>
            </a:r>
            <a:endParaRPr lang="cs-CZ" sz="2000" dirty="0"/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683568" y="4653136"/>
            <a:ext cx="7398569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</a:rPr>
              <a:t>      1944 </a:t>
            </a:r>
          </a:p>
          <a:p>
            <a:r>
              <a:rPr lang="cs-CZ" sz="2000" b="1" i="1" dirty="0" smtClean="0">
                <a:latin typeface="Times New Roman" pitchFamily="18" charset="0"/>
              </a:rPr>
              <a:t>      </a:t>
            </a:r>
            <a:r>
              <a:rPr lang="cs-CZ" sz="2000" b="1" i="1" dirty="0" err="1" smtClean="0">
                <a:latin typeface="Times New Roman" pitchFamily="18" charset="0"/>
              </a:rPr>
              <a:t>Oswald</a:t>
            </a:r>
            <a:r>
              <a:rPr lang="cs-CZ" sz="2000" b="1" i="1" dirty="0" smtClean="0">
                <a:latin typeface="Times New Roman" pitchFamily="18" charset="0"/>
              </a:rPr>
              <a:t> </a:t>
            </a:r>
            <a:r>
              <a:rPr lang="cs-CZ" sz="2000" b="1" i="1" dirty="0">
                <a:latin typeface="Times New Roman" pitchFamily="18" charset="0"/>
              </a:rPr>
              <a:t>T. </a:t>
            </a:r>
            <a:r>
              <a:rPr lang="cs-CZ" sz="2000" b="1" i="1" dirty="0" err="1" smtClean="0">
                <a:latin typeface="Times New Roman" pitchFamily="18" charset="0"/>
              </a:rPr>
              <a:t>Avery</a:t>
            </a:r>
            <a:r>
              <a:rPr lang="cs-CZ" sz="2000" b="1" i="1" dirty="0">
                <a:latin typeface="Times New Roman" pitchFamily="18" charset="0"/>
              </a:rPr>
              <a:t>, </a:t>
            </a:r>
            <a:r>
              <a:rPr lang="cs-CZ" sz="2000" b="1" i="1" dirty="0" err="1">
                <a:latin typeface="Times New Roman" pitchFamily="18" charset="0"/>
              </a:rPr>
              <a:t>Colin</a:t>
            </a:r>
            <a:r>
              <a:rPr lang="cs-CZ" sz="2000" b="1" i="1" dirty="0">
                <a:latin typeface="Times New Roman" pitchFamily="18" charset="0"/>
              </a:rPr>
              <a:t> M. </a:t>
            </a:r>
            <a:r>
              <a:rPr lang="cs-CZ" sz="2000" b="1" i="1" dirty="0" err="1" smtClean="0">
                <a:latin typeface="Times New Roman" pitchFamily="18" charset="0"/>
              </a:rPr>
              <a:t>MacLeod</a:t>
            </a:r>
            <a:r>
              <a:rPr lang="cs-CZ" sz="2000" b="1" i="1" dirty="0" smtClean="0">
                <a:latin typeface="Times New Roman" pitchFamily="18" charset="0"/>
              </a:rPr>
              <a:t>, </a:t>
            </a:r>
            <a:r>
              <a:rPr lang="cs-CZ" sz="2000" b="1" i="1" dirty="0" err="1">
                <a:latin typeface="Times New Roman" pitchFamily="18" charset="0"/>
              </a:rPr>
              <a:t>Maclyn</a:t>
            </a:r>
            <a:r>
              <a:rPr lang="cs-CZ" sz="2000" b="1" i="1" dirty="0">
                <a:latin typeface="Times New Roman" pitchFamily="18" charset="0"/>
              </a:rPr>
              <a:t> </a:t>
            </a:r>
            <a:r>
              <a:rPr lang="cs-CZ" sz="2000" b="1" i="1" dirty="0" err="1">
                <a:latin typeface="Times New Roman" pitchFamily="18" charset="0"/>
              </a:rPr>
              <a:t>McCarty</a:t>
            </a:r>
            <a:endParaRPr lang="cs-CZ" sz="2000" b="1" i="1" dirty="0">
              <a:latin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nositelem dědičnosti je DNA</a:t>
            </a:r>
            <a:endParaRPr lang="cs-CZ" sz="2000" dirty="0">
              <a:latin typeface="Times New Roman" pitchFamily="18" charset="0"/>
            </a:endParaRPr>
          </a:p>
          <a:p>
            <a:endParaRPr lang="cs-CZ" sz="2000" i="1" dirty="0">
              <a:latin typeface="Times New Roman" pitchFamily="18" charset="0"/>
            </a:endParaRPr>
          </a:p>
        </p:txBody>
      </p:sp>
      <p:pic>
        <p:nvPicPr>
          <p:cNvPr id="1026" name="Picture 2" descr="http://upload.wikimedia.org/wikipedia/commons/thumb/6/6a/Griffith_experiment.svg/573px-Griffith_experiment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4116550" cy="344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420888"/>
            <a:ext cx="457477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</a:rPr>
              <a:t>    1928</a:t>
            </a:r>
            <a:r>
              <a:rPr lang="cs-CZ" sz="2000" dirty="0" smtClean="0">
                <a:latin typeface="Times New Roman" pitchFamily="18" charset="0"/>
              </a:rPr>
              <a:t> </a:t>
            </a:r>
            <a:endParaRPr lang="cs-CZ" sz="2000" dirty="0">
              <a:latin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</a:rPr>
              <a:t>    </a:t>
            </a:r>
            <a:r>
              <a:rPr lang="cs-CZ" sz="2000" b="1" i="1" dirty="0" err="1" smtClean="0">
                <a:latin typeface="Times New Roman" pitchFamily="18" charset="0"/>
              </a:rPr>
              <a:t>Frederick</a:t>
            </a:r>
            <a:r>
              <a:rPr lang="cs-CZ" sz="2000" b="1" i="1" dirty="0" smtClean="0">
                <a:latin typeface="Times New Roman" pitchFamily="18" charset="0"/>
              </a:rPr>
              <a:t> </a:t>
            </a:r>
            <a:r>
              <a:rPr lang="cs-CZ" sz="2000" b="1" i="1" dirty="0" err="1">
                <a:latin typeface="Times New Roman" pitchFamily="18" charset="0"/>
              </a:rPr>
              <a:t>Griffith</a:t>
            </a:r>
            <a:endParaRPr lang="cs-CZ" sz="2000" b="1" i="1" dirty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</a:rPr>
              <a:t>experiment s virulentním a nevirulentním kmenem </a:t>
            </a:r>
            <a:r>
              <a:rPr lang="cs-CZ" sz="2000" dirty="0" smtClean="0">
                <a:latin typeface="Times New Roman" pitchFamily="18" charset="0"/>
              </a:rPr>
              <a:t>pneumokoků</a:t>
            </a:r>
            <a:endParaRPr lang="cs-CZ" sz="2000" dirty="0">
              <a:latin typeface="Times New Roman" pitchFamily="18" charset="0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6791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6302967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DNA = nositelka dědičné informace</a:t>
            </a:r>
          </a:p>
          <a:p>
            <a:pPr lvl="1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/>
            <a:endParaRPr lang="cs-CZ" b="1" i="1" dirty="0" smtClean="0">
              <a:latin typeface="Times New Roman" pitchFamily="18" charset="0"/>
            </a:endParaRPr>
          </a:p>
          <a:p>
            <a:pPr marL="342900" indent="-342900">
              <a:buFont typeface="Times New Roman" pitchFamily="18" charset="0"/>
              <a:buChar char="?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</a:rPr>
              <a:t>jaká je její struktura</a:t>
            </a:r>
          </a:p>
          <a:p>
            <a:pPr marL="342900" indent="-342900">
              <a:buFont typeface="Times New Roman" pitchFamily="18" charset="0"/>
              <a:buChar char="?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</a:rPr>
              <a:t>jak jsou informace uložené, předávané a prováděné</a:t>
            </a:r>
            <a:endParaRPr lang="cs-CZ" sz="2000" dirty="0" smtClean="0">
              <a:latin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</p:txBody>
      </p:sp>
      <p:pic>
        <p:nvPicPr>
          <p:cNvPr id="2050" name="Picture 2" descr="http://upload.wikimedia.org/wikipedia/commons/thumb/d/db/DNS-Modell_nach_Watson-Crick.jpg/237px-DNS-Modell_nach_Watson-Cric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88840"/>
            <a:ext cx="2257425" cy="456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4944"/>
            <a:ext cx="56886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1953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James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D. Watson, Francis Crick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na základě dat 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Rosalindy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Franklinové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Maurice Wilkinse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model molekuly DNA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1962 Nobelova cena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70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755576" y="404664"/>
            <a:ext cx="489654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</a:rPr>
              <a:t>    1966</a:t>
            </a:r>
            <a:endParaRPr lang="cs-CZ" sz="2000" b="1" dirty="0">
              <a:latin typeface="Times New Roman" pitchFamily="18" charset="0"/>
            </a:endParaRPr>
          </a:p>
          <a:p>
            <a:endParaRPr lang="cs-CZ" sz="2000" i="1" dirty="0" smtClean="0">
              <a:latin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</a:rPr>
              <a:t>    </a:t>
            </a:r>
            <a:r>
              <a:rPr lang="cs-CZ" sz="2000" b="1" i="1" dirty="0" err="1" smtClean="0">
                <a:latin typeface="Times New Roman" pitchFamily="18" charset="0"/>
              </a:rPr>
              <a:t>Marshall</a:t>
            </a:r>
            <a:r>
              <a:rPr lang="cs-CZ" sz="2000" b="1" i="1" dirty="0" smtClean="0">
                <a:latin typeface="Times New Roman" pitchFamily="18" charset="0"/>
              </a:rPr>
              <a:t> </a:t>
            </a:r>
            <a:r>
              <a:rPr lang="cs-CZ" sz="2000" b="1" i="1" dirty="0" err="1" smtClean="0">
                <a:latin typeface="Times New Roman" pitchFamily="18" charset="0"/>
              </a:rPr>
              <a:t>Nirenberg</a:t>
            </a:r>
            <a:r>
              <a:rPr lang="cs-CZ" sz="2000" b="1" i="1" dirty="0" smtClean="0">
                <a:latin typeface="Times New Roman" pitchFamily="18" charset="0"/>
              </a:rPr>
              <a:t>, </a:t>
            </a:r>
            <a:r>
              <a:rPr lang="cs-CZ" sz="2000" b="1" i="1" dirty="0">
                <a:latin typeface="Times New Roman" pitchFamily="18" charset="0"/>
              </a:rPr>
              <a:t>Heinrich </a:t>
            </a:r>
            <a:r>
              <a:rPr lang="cs-CZ" sz="2000" b="1" i="1" dirty="0" err="1">
                <a:latin typeface="Times New Roman" pitchFamily="18" charset="0"/>
              </a:rPr>
              <a:t>Matthaei</a:t>
            </a:r>
            <a:r>
              <a:rPr lang="cs-CZ" sz="2000" b="1" i="1" dirty="0">
                <a:latin typeface="Times New Roman" pitchFamily="18" charset="0"/>
              </a:rPr>
              <a:t> </a:t>
            </a:r>
            <a:endParaRPr lang="cs-CZ" sz="2000" b="1" i="1" dirty="0" smtClean="0">
              <a:latin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</a:rPr>
              <a:t>    </a:t>
            </a:r>
            <a:r>
              <a:rPr lang="cs-CZ" sz="2000" b="1" i="1" dirty="0" err="1" smtClean="0">
                <a:latin typeface="Times New Roman" pitchFamily="18" charset="0"/>
              </a:rPr>
              <a:t>Har</a:t>
            </a:r>
            <a:r>
              <a:rPr lang="cs-CZ" sz="2000" b="1" i="1" dirty="0" smtClean="0">
                <a:latin typeface="Times New Roman" pitchFamily="18" charset="0"/>
              </a:rPr>
              <a:t> </a:t>
            </a:r>
            <a:r>
              <a:rPr lang="cs-CZ" sz="2000" b="1" i="1" dirty="0" err="1" smtClean="0">
                <a:latin typeface="Times New Roman" pitchFamily="18" charset="0"/>
              </a:rPr>
              <a:t>Gobind</a:t>
            </a:r>
            <a:r>
              <a:rPr lang="cs-CZ" sz="2000" b="1" i="1" dirty="0" smtClean="0">
                <a:latin typeface="Times New Roman" pitchFamily="18" charset="0"/>
              </a:rPr>
              <a:t> </a:t>
            </a:r>
            <a:r>
              <a:rPr lang="cs-CZ" sz="2000" b="1" i="1" dirty="0" err="1" smtClean="0">
                <a:latin typeface="Times New Roman" pitchFamily="18" charset="0"/>
              </a:rPr>
              <a:t>Khorana</a:t>
            </a:r>
            <a:endParaRPr lang="cs-CZ" sz="2000" b="1" i="1" dirty="0" smtClean="0">
              <a:latin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</a:rPr>
              <a:t>rozluštili genetický kód = překladový klíč, jak jsou k sekvencím nukleotidů přiřazovány  aminokyseliny</a:t>
            </a:r>
          </a:p>
          <a:p>
            <a:endParaRPr lang="cs-CZ" sz="2000" i="1" dirty="0">
              <a:latin typeface="Times New Roman" pitchFamily="18" charset="0"/>
            </a:endParaRPr>
          </a:p>
        </p:txBody>
      </p:sp>
      <p:pic>
        <p:nvPicPr>
          <p:cNvPr id="3074" name="Picture 2" descr="http://upload.wikimedia.org/wikipedia/commons/thumb/7/70/Aminoacids_table.svg/485px-Aminoacids_table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61962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56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104" y="764704"/>
            <a:ext cx="77413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http://cs.wikipedia.org/wiki/Soubor:Mendel_seven_characters_cs.svg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http://upload.wikimedia.org/wikipedia/commons/thumb/d/d5/Mendel_Gregor_1822-1884.jpg/201px-Mendel_Gregor_1822-1884.jpg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http://cs.wikipedia.org/wiki/Soubor:Dziedziczenie_barwy.png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http://cs.wikipedia.org/wiki/Soubor:Drosophila_melanogaster_-_side_(aka).jpg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upload.wikimedia.org/wikipedia/commons/thumb/6/6a/Griffith_experiment.svg/573px-Griffith_experiment.svg.png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upload.wikimedia.org/wikipedia/commons/thumb/d/db/DNS-Modell_nach_Watson-Crick.jpg/237px-DNS-Modell_nach_Watson-Crick.jpg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upload.wikimedia.org/wikipedia/commons/thumb/7/70/Aminoacids_table.svg/485px-Aminoacids_table.svg.png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ŠMARDA, Jan. </a:t>
            </a:r>
            <a:r>
              <a:rPr lang="cs-CZ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Genetika: pro gymnázia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1. vyd. Praha: Fortuna, 2003, 143 s. ISBN 80-716-8851-7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98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199</TotalTime>
  <Words>600</Words>
  <Application>Microsoft Office PowerPoint</Application>
  <PresentationFormat>Předvádění na obrazovce (4:3)</PresentationFormat>
  <Paragraphs>122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20</cp:revision>
  <dcterms:created xsi:type="dcterms:W3CDTF">2013-09-03T18:51:04Z</dcterms:created>
  <dcterms:modified xsi:type="dcterms:W3CDTF">2013-10-02T14:58:49Z</dcterms:modified>
</cp:coreProperties>
</file>