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66" r:id="rId4"/>
    <p:sldId id="268" r:id="rId5"/>
    <p:sldId id="259" r:id="rId6"/>
    <p:sldId id="262" r:id="rId7"/>
    <p:sldId id="263" r:id="rId8"/>
    <p:sldId id="264" r:id="rId9"/>
    <p:sldId id="265" r:id="rId10"/>
    <p:sldId id="269" r:id="rId11"/>
    <p:sldId id="270" r:id="rId12"/>
    <p:sldId id="271" r:id="rId13"/>
    <p:sldId id="272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A3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EEE193-9E8A-41CB-960C-DB524A1E8AA6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BB541-08D7-4F71-97F6-4C3AF6092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1485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BB541-08D7-4F71-97F6-4C3AF6092B2B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CCBB541-08D7-4F71-97F6-4C3AF6092B2B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FDF40D4-147E-4EF0-9B1D-55A1644DDA0B}" type="datetimeFigureOut">
              <a:rPr lang="cs-CZ" smtClean="0"/>
              <a:pPr/>
              <a:t>8.10.2013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FD10F48-C881-4741-9959-7A93426BCD4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List_of_notable_genes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List_of_notable_genes" TargetMode="External"/><Relationship Id="rId2" Type="http://schemas.openxmlformats.org/officeDocument/2006/relationships/hyperlink" Target="http://upload.wikimedia.org/wikipedia/commons/thumb/9/9d/Human_female_metaphase_chromosomes.tif/lossy-page1-489px-Human_female_metaphase_chromosomes.tif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83099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5721038"/>
              </p:ext>
            </p:extLst>
          </p:nvPr>
        </p:nvGraphicFramePr>
        <p:xfrm>
          <a:off x="1475656" y="908720"/>
          <a:ext cx="6696744" cy="4207264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+mj-lt"/>
                        </a:rPr>
                        <a:t>CZ.1.07/1.5.00/34.0702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</a:rPr>
                        <a:t>VY_32_INOVACE_BIO.oktava.03_pojmy z genetiky 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+mj-lt"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j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latin typeface="+mj-lt"/>
                          <a:ea typeface="+mn-ea"/>
                          <a:cs typeface="Arial" pitchFamily="34" charset="0"/>
                        </a:rPr>
                        <a:t>Základní pojmy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</a:rPr>
                        <a:t>Biologie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</a:rPr>
                        <a:t>III/2 </a:t>
                      </a:r>
                      <a:r>
                        <a:rPr lang="cs-CZ" sz="1100" dirty="0">
                          <a:effectLst/>
                          <a:latin typeface="+mj-lt"/>
                        </a:rPr>
                        <a:t>- Inovace a zkvalitnění výuky prostřednictvím </a:t>
                      </a:r>
                      <a:r>
                        <a:rPr lang="cs-CZ" sz="1100" dirty="0" smtClean="0">
                          <a:effectLst/>
                          <a:latin typeface="+mj-lt"/>
                        </a:rPr>
                        <a:t>ICT</a:t>
                      </a:r>
                      <a:endParaRPr lang="cs-CZ" sz="1100" dirty="0">
                        <a:effectLst/>
                        <a:latin typeface="+mj-lt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+mj-lt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+mj-lt"/>
                        </a:rPr>
                        <a:t>oktáva, 4. ročník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Výklad </a:t>
                      </a:r>
                      <a:r>
                        <a:rPr lang="cs-CZ" sz="1100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s procvičením na závěr</a:t>
                      </a:r>
                      <a:endParaRPr lang="cs-CZ" sz="110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Chromozom a jeho části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980728"/>
            <a:ext cx="80648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Prokaryotní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buňka –  chromozom tvoří kruhová molekula DNA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-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monoploidní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Eukaryotní buňka – chromozomy tvoří úseky DNA spolu s histony 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- diploidní – sporofyt (běžné buňky)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- haploidní – gametofyt (gamety)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194" name="AutoShape 2" descr="http://upload.wikimedia.org/wikipedia/commons/thumb/e/ee/Examples_of_mammalian_chromosomes.jpeg/440px-Examples_of_mammalian_chromosomes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6" name="AutoShape 4" descr="File:Examples of mammalian chromosomes.jpeg"/>
          <p:cNvSpPr>
            <a:spLocks noChangeAspect="1" noChangeArrowheads="1"/>
          </p:cNvSpPr>
          <p:nvPr/>
        </p:nvSpPr>
        <p:spPr bwMode="auto">
          <a:xfrm>
            <a:off x="155575" y="-2743200"/>
            <a:ext cx="523875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http://upload.wikimedia.org/wikipedia/commons/thumb/9/9d/Human_female_metaphase_chromosomes.tif/lossy-page1-489px-Human_female_metaphase_chromosomes.tif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2" name="Obrázek 11" descr="Human_female_chromosom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708920"/>
            <a:ext cx="3667468" cy="360144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499992" y="5085184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Chromozómy člověka v průběhu metafáze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Chromozom a jeho části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1052736"/>
            <a:ext cx="8028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Spiralizované chromozomy  před duplikací        a po duplikaci DNA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" name="Obrázek 16" descr="chromozomovy par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1916832"/>
            <a:ext cx="2878744" cy="3058666"/>
          </a:xfrm>
          <a:prstGeom prst="rect">
            <a:avLst/>
          </a:prstGeom>
        </p:spPr>
      </p:pic>
      <p:pic>
        <p:nvPicPr>
          <p:cNvPr id="3" name="Obrázek 2" descr="chromozomy par jednoduche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99592" y="1916832"/>
            <a:ext cx="2743200" cy="291465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5576" y="4941168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párové chromozomy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chromozom = 1 chromatida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347864" y="30689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centromera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3848" y="256490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 rameno chromozomu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03848" y="371703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q rameno chromozomu</a:t>
            </a:r>
          </a:p>
        </p:txBody>
      </p:sp>
      <p:sp>
        <p:nvSpPr>
          <p:cNvPr id="8" name="Pravá složená závorka 7"/>
          <p:cNvSpPr/>
          <p:nvPr/>
        </p:nvSpPr>
        <p:spPr>
          <a:xfrm>
            <a:off x="2987824" y="2348880"/>
            <a:ext cx="216024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á složená závorka 8"/>
          <p:cNvSpPr/>
          <p:nvPr/>
        </p:nvSpPr>
        <p:spPr>
          <a:xfrm>
            <a:off x="2987824" y="3356992"/>
            <a:ext cx="216024" cy="11521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šipka 10"/>
          <p:cNvCxnSpPr/>
          <p:nvPr/>
        </p:nvCxnSpPr>
        <p:spPr>
          <a:xfrm flipH="1">
            <a:off x="2987824" y="3284984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endCxn id="4" idx="0"/>
          </p:cNvCxnSpPr>
          <p:nvPr/>
        </p:nvCxnSpPr>
        <p:spPr>
          <a:xfrm>
            <a:off x="1907704" y="4581128"/>
            <a:ext cx="39604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2339752" y="4581128"/>
            <a:ext cx="39604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716016" y="5013176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párové chromozomy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 chromozom = 2 totožné chromatidy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sesterské chromatidy</a:t>
            </a:r>
          </a:p>
        </p:txBody>
      </p:sp>
      <p:cxnSp>
        <p:nvCxnSpPr>
          <p:cNvPr id="20" name="Přímá spojovací čára 19"/>
          <p:cNvCxnSpPr>
            <a:endCxn id="18" idx="0"/>
          </p:cNvCxnSpPr>
          <p:nvPr/>
        </p:nvCxnSpPr>
        <p:spPr>
          <a:xfrm>
            <a:off x="6084168" y="4653136"/>
            <a:ext cx="504056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>
            <a:endCxn id="18" idx="0"/>
          </p:cNvCxnSpPr>
          <p:nvPr/>
        </p:nvCxnSpPr>
        <p:spPr>
          <a:xfrm flipH="1">
            <a:off x="6588224" y="4653136"/>
            <a:ext cx="432048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4572000" y="3284984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Pravá složená závorka 32"/>
          <p:cNvSpPr/>
          <p:nvPr/>
        </p:nvSpPr>
        <p:spPr>
          <a:xfrm flipH="1">
            <a:off x="5508104" y="2348880"/>
            <a:ext cx="216024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ravá složená závorka 33"/>
          <p:cNvSpPr/>
          <p:nvPr/>
        </p:nvSpPr>
        <p:spPr>
          <a:xfrm flipH="1">
            <a:off x="5508104" y="3356992"/>
            <a:ext cx="216024" cy="115212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 animBg="1"/>
      <p:bldP spid="9" grpId="0" animBg="1"/>
      <p:bldP spid="18" grpId="0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196752"/>
            <a:ext cx="7272808" cy="5370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1. Znak = vlastnost organismu.</a:t>
            </a: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morfologická, funkční, psychická ….</a:t>
            </a: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kvalitativní, kvantitativní</a:t>
            </a:r>
          </a:p>
          <a:p>
            <a:pPr marL="914400" lvl="1" indent="-457200">
              <a:spcAft>
                <a:spcPts val="600"/>
              </a:spcAft>
              <a:buFont typeface="+mj-lt"/>
              <a:buAutoNum type="alphaLcParenR"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monogenní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polygenní</a:t>
            </a:r>
          </a:p>
          <a:p>
            <a:pPr marL="457200" indent="-457200"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2. Gen = hmotný, dědičně přenosný základ znaku</a:t>
            </a:r>
          </a:p>
          <a:p>
            <a:pPr marL="457200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„ část DNA, nesoucí informaci“ 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velkého účinku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majorgeny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1828800" lvl="3" indent="-457200">
              <a:spcAft>
                <a:spcPts val="600"/>
              </a:spcAft>
              <a:buFont typeface="Times New Roman" pitchFamily="18" charset="0"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kódují kvalitativní znaky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malého účinku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minorgeny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1828800" lvl="3" indent="-457200">
              <a:spcAft>
                <a:spcPts val="600"/>
              </a:spcAft>
              <a:buFont typeface="Times New Roman" pitchFamily="18" charset="0"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kódují kvantitativní znaky</a:t>
            </a:r>
          </a:p>
          <a:p>
            <a:pPr marL="914400" lvl="1" indent="-457200">
              <a:spcAft>
                <a:spcPts val="600"/>
              </a:spcAft>
              <a:buFont typeface="Times New Roman" pitchFamily="18" charset="0"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strukturní, regulační, pro RNA</a:t>
            </a:r>
          </a:p>
          <a:p>
            <a:pPr marL="914400" lvl="1" indent="-457200">
              <a:spcAft>
                <a:spcPts val="600"/>
              </a:spcAft>
              <a:buFont typeface="Times New Roman" pitchFamily="18" charset="0"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označování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genů</a:t>
            </a: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22" name="AutoShape 2" descr="http://upload.wikimedia.org/wikipedia/commons/thumb/d/d9/S_cerevisiae_under_DIC_microscopy.jpg/24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4" name="AutoShape 4" descr="http://upload.wikimedia.org/wikipedia/commons/thumb/d/d9/S_cerevisiae_under_DIC_microscopy.jpg/24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6" name="AutoShape 6" descr="http://upload.wikimedia.org/wikipedia/commons/thumb/d/d9/S_cerevisiae_under_DIC_microscopy.jpg/24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8" name="AutoShape 8" descr="http://upload.wikimedia.org/wikipedia/commons/thumb/d/d9/S_cerevisiae_under_DIC_microscopy.jpg/480px-S_cerevisiae_under_DIC_microscopy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0" name="AutoShape 10" descr="Soubor:S cerevisiae under DIC microscopy.jpg"/>
          <p:cNvSpPr>
            <a:spLocks noChangeAspect="1" noChangeArrowheads="1"/>
          </p:cNvSpPr>
          <p:nvPr/>
        </p:nvSpPr>
        <p:spPr bwMode="auto">
          <a:xfrm>
            <a:off x="63500" y="-136525"/>
            <a:ext cx="5715000" cy="5715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2" name="AutoShape 12" descr="Soubor:Hydra oligactis.jpg"/>
          <p:cNvSpPr>
            <a:spLocks noChangeAspect="1" noChangeArrowheads="1"/>
          </p:cNvSpPr>
          <p:nvPr/>
        </p:nvSpPr>
        <p:spPr bwMode="auto">
          <a:xfrm>
            <a:off x="155575" y="-1211263"/>
            <a:ext cx="3600450" cy="25241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683568" y="4077072"/>
            <a:ext cx="5760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83568" y="4077072"/>
            <a:ext cx="576064" cy="7200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251520" y="332656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689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052736"/>
            <a:ext cx="8208912" cy="46525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3. Alela = konkrétní forma genu</a:t>
            </a:r>
          </a:p>
          <a:p>
            <a:pPr marL="914400" lvl="1" indent="-4572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podmiňují odlišné varianty znaku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jednoduchá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alelie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existují jen dvě alely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mnohotná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alelie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existuje větší počet alel</a:t>
            </a:r>
          </a:p>
          <a:p>
            <a:pPr marL="914400" lvl="1" indent="-457200">
              <a:spcAft>
                <a:spcPts val="600"/>
              </a:spcAft>
              <a:buFontTx/>
              <a:buChar char="-"/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př.:  znak = krevní skupina systému AB0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      gen kóduje bílkovinu na povrchu erytrocytů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      mohou být 3 alely:  I</a:t>
            </a:r>
            <a:r>
              <a:rPr lang="cs-CZ" sz="2000" i="1" baseline="30000" dirty="0" smtClean="0">
                <a:latin typeface="Times New Roman" pitchFamily="18" charset="0"/>
                <a:cs typeface="Times New Roman" pitchFamily="18" charset="0"/>
              </a:rPr>
              <a:t>0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, I</a:t>
            </a:r>
            <a:r>
              <a:rPr lang="cs-CZ" sz="2000" i="1" baseline="300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, I</a:t>
            </a:r>
            <a:r>
              <a:rPr lang="cs-CZ" sz="2000" i="1" baseline="30000" dirty="0" smtClean="0">
                <a:latin typeface="Times New Roman" pitchFamily="18" charset="0"/>
                <a:cs typeface="Times New Roman" pitchFamily="18" charset="0"/>
              </a:rPr>
              <a:t>B</a:t>
            </a:r>
          </a:p>
          <a:p>
            <a:pPr marL="1371600" lvl="2" indent="-457200">
              <a:spcAft>
                <a:spcPts val="600"/>
              </a:spcAft>
            </a:pPr>
            <a:endParaRPr lang="cs-CZ" sz="20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4. Genotyp = soubor všech alel organismu</a:t>
            </a:r>
          </a:p>
          <a:p>
            <a:pPr marL="914400" lvl="1" indent="-4572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užším smyslu sestava alel v určitém genu</a:t>
            </a:r>
          </a:p>
          <a:p>
            <a:pPr marL="1828800" lvl="3" indent="-457200">
              <a:spcAft>
                <a:spcPts val="600"/>
              </a:spcAft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homozygot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jedinec se shodnými alelami téhož genu</a:t>
            </a:r>
          </a:p>
          <a:p>
            <a:pPr marL="1828800" lvl="3" indent="-457200">
              <a:spcAft>
                <a:spcPts val="600"/>
              </a:spcAft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heterozygot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jedinec s rozdílnými alelami téhož genu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11560" y="2132856"/>
            <a:ext cx="648072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11560" y="2132856"/>
            <a:ext cx="6480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899592" y="5085184"/>
            <a:ext cx="7920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99592" y="5085184"/>
            <a:ext cx="792088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51520" y="332656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980728"/>
            <a:ext cx="8208912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5. Fenotyp = soubor všech znaků organismu</a:t>
            </a:r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vzniká spolupůsobením genotypu a vlivu prostředí</a:t>
            </a:r>
          </a:p>
          <a:p>
            <a:pPr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fenotyp = genotyp + prostředí</a:t>
            </a:r>
          </a:p>
          <a:p>
            <a:pPr>
              <a:spcAft>
                <a:spcPts val="600"/>
              </a:spcAft>
            </a:pPr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6. Genom = veškerá DNA organismu</a:t>
            </a:r>
          </a:p>
          <a:p>
            <a:pPr marL="914400" lvl="1" indent="-4572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nekódující + kódující části (geny)</a:t>
            </a:r>
          </a:p>
          <a:p>
            <a:pPr marL="914400" lvl="1" indent="-457200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jaderná +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mimojaderná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DNA (mitochondriální, chloroplastová,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plazmidová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spcAft>
                <a:spcPts val="600"/>
              </a:spcAft>
            </a:pPr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332656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8352928" cy="53091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7. Dominance a recesivita = vztah mezi alelami téhož genu</a:t>
            </a:r>
          </a:p>
          <a:p>
            <a:pPr marL="914400" lvl="1" indent="-457200">
              <a:spcAft>
                <a:spcPts val="600"/>
              </a:spcAft>
              <a:buFontTx/>
              <a:buChar char="-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úplná dominance a recesivita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dominantní alela postačí na plný fenotypový projev, recesivní alela se projeví jen v její nepřítomnosti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př.   jedinec s genotypem AA  i  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 má červenou barvu květu</a:t>
            </a:r>
          </a:p>
          <a:p>
            <a:pPr marL="1371600" lvl="2" indent="-457200">
              <a:spcAft>
                <a:spcPts val="600"/>
              </a:spcAft>
            </a:pPr>
            <a:endParaRPr lang="cs-CZ" sz="2000" i="1" dirty="0" smtClean="0">
              <a:latin typeface="Times New Roman" pitchFamily="18" charset="0"/>
              <a:cs typeface="Times New Roman" pitchFamily="18" charset="0"/>
            </a:endParaRPr>
          </a:p>
          <a:p>
            <a:pPr marL="1828800" lvl="3" indent="-457200">
              <a:spcAft>
                <a:spcPts val="600"/>
              </a:spcAft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jedinec s genotypem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má bílou barvu květu</a:t>
            </a:r>
          </a:p>
          <a:p>
            <a:pPr marL="1828800" lvl="3" indent="-457200">
              <a:spcAft>
                <a:spcPts val="600"/>
              </a:spcAft>
            </a:pPr>
            <a:endParaRPr lang="cs-CZ" sz="2000" i="1" dirty="0" smtClean="0">
              <a:latin typeface="Times New Roman" pitchFamily="18" charset="0"/>
              <a:cs typeface="Times New Roman" pitchFamily="18" charset="0"/>
            </a:endParaRPr>
          </a:p>
          <a:p>
            <a:pPr marL="914400" lvl="1" indent="-457200">
              <a:spcAft>
                <a:spcPts val="600"/>
              </a:spcAft>
              <a:buFontTx/>
              <a:buChar char="-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neúplná dominance a recesivita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 ve fenotypu se projevují obě alely, ale nestejnou měrou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př. AA je červený květ,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světle růžový a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bílý</a:t>
            </a:r>
          </a:p>
          <a:p>
            <a:pPr marL="1371600" lvl="2" indent="-457200">
              <a:spcAft>
                <a:spcPts val="600"/>
              </a:spcAft>
            </a:pPr>
            <a:endParaRPr lang="cs-CZ" sz="2000" i="1" dirty="0" smtClean="0">
              <a:latin typeface="Times New Roman" pitchFamily="18" charset="0"/>
              <a:cs typeface="Times New Roman" pitchFamily="18" charset="0"/>
            </a:endParaRPr>
          </a:p>
          <a:p>
            <a:pPr marL="1828800" lvl="3" indent="-457200">
              <a:spcAft>
                <a:spcPts val="600"/>
              </a:spcAft>
              <a:buFontTx/>
              <a:buChar char="-"/>
            </a:pPr>
            <a:r>
              <a:rPr lang="cs-CZ" sz="2000" u="sng" dirty="0" err="1" smtClean="0">
                <a:latin typeface="Times New Roman" pitchFamily="18" charset="0"/>
                <a:cs typeface="Times New Roman" pitchFamily="18" charset="0"/>
              </a:rPr>
              <a:t>intermediarita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= fenotypový projev je uprostřed  </a:t>
            </a:r>
          </a:p>
          <a:p>
            <a:pPr marL="914400" lvl="1" indent="-457200">
              <a:spcAft>
                <a:spcPts val="600"/>
              </a:spcAft>
              <a:buFontTx/>
              <a:buChar char="-"/>
            </a:pPr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kodominance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ve fenotypu se projevují dvě různé dominantní alely</a:t>
            </a:r>
          </a:p>
          <a:p>
            <a:pPr marL="1371600" lvl="2" indent="-457200">
              <a:spcAft>
                <a:spcPts val="600"/>
              </a:spcAft>
            </a:pP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př. u člověka krevní skupina AB</a:t>
            </a:r>
            <a:endParaRPr lang="cs-CZ" sz="2000" i="1" baseline="30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332656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 – eukaryotní buňka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Čtyřiadvaceticípá hvězda 3"/>
          <p:cNvSpPr/>
          <p:nvPr/>
        </p:nvSpPr>
        <p:spPr>
          <a:xfrm>
            <a:off x="3851920" y="2492896"/>
            <a:ext cx="432048" cy="432048"/>
          </a:xfrm>
          <a:prstGeom prst="star24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Čtyřiadvaceticípá hvězda 4"/>
          <p:cNvSpPr/>
          <p:nvPr/>
        </p:nvSpPr>
        <p:spPr>
          <a:xfrm>
            <a:off x="4572000" y="2492896"/>
            <a:ext cx="432048" cy="432048"/>
          </a:xfrm>
          <a:prstGeom prst="star24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tyřiadvaceticípá hvězda 5"/>
          <p:cNvSpPr/>
          <p:nvPr/>
        </p:nvSpPr>
        <p:spPr>
          <a:xfrm>
            <a:off x="3923928" y="3212976"/>
            <a:ext cx="432048" cy="432048"/>
          </a:xfrm>
          <a:prstGeom prst="star24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tyřiadvaceticípá hvězda 6"/>
          <p:cNvSpPr/>
          <p:nvPr/>
        </p:nvSpPr>
        <p:spPr>
          <a:xfrm>
            <a:off x="1691680" y="4653136"/>
            <a:ext cx="432048" cy="432048"/>
          </a:xfrm>
          <a:prstGeom prst="star24">
            <a:avLst/>
          </a:prstGeom>
          <a:solidFill>
            <a:srgbClr val="FF0000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Čtyřiadvaceticípá hvězda 7"/>
          <p:cNvSpPr/>
          <p:nvPr/>
        </p:nvSpPr>
        <p:spPr>
          <a:xfrm>
            <a:off x="4139952" y="4653136"/>
            <a:ext cx="432048" cy="432048"/>
          </a:xfrm>
          <a:prstGeom prst="star24">
            <a:avLst/>
          </a:prstGeom>
          <a:solidFill>
            <a:srgbClr val="FFA3A3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Čtyřiadvaceticípá hvězda 8"/>
          <p:cNvSpPr/>
          <p:nvPr/>
        </p:nvSpPr>
        <p:spPr>
          <a:xfrm>
            <a:off x="5868144" y="4653136"/>
            <a:ext cx="432048" cy="432048"/>
          </a:xfrm>
          <a:prstGeom prst="star24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pojmy – eukaryotní buňka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08720"/>
            <a:ext cx="7992888" cy="51860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</a:pP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Lokus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= místo na chromozomu vyhrazené určitému genu</a:t>
            </a:r>
          </a:p>
          <a:p>
            <a:pPr marL="457200" indent="-457200">
              <a:spcAft>
                <a:spcPts val="600"/>
              </a:spcAft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spcAft>
                <a:spcPts val="600"/>
              </a:spcAft>
            </a:pP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9. Vazbová skupina = jeden chromozom</a:t>
            </a:r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geny jsou na chromozomu uložené lineárně a proto jsou určité sestavy jejich alel předávané společně</a:t>
            </a:r>
          </a:p>
          <a:p>
            <a:pPr lvl="1">
              <a:spcAft>
                <a:spcPts val="600"/>
              </a:spcAft>
            </a:pP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= vazba genů</a:t>
            </a:r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při meióze dochází ke crossing-overu, a části chromozomů se mohou vyměňovat = vznikají rekombinace</a:t>
            </a:r>
          </a:p>
          <a:p>
            <a:pPr lvl="1">
              <a:spcAft>
                <a:spcPts val="600"/>
              </a:spcAft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frekvence rekombinací určuje relativní vzdálenost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lokusů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genů na chromozomu 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= chromozomové mapy</a:t>
            </a:r>
          </a:p>
          <a:p>
            <a:pPr lvl="1">
              <a:spcAft>
                <a:spcPts val="600"/>
              </a:spcAft>
              <a:buFontTx/>
              <a:buChar char="-"/>
            </a:pPr>
            <a:endParaRPr lang="cs-CZ" sz="1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Karyotyp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= počet a tvar sady chromozomů charakteristické pro daný druh organismů</a:t>
            </a:r>
          </a:p>
          <a:p>
            <a:pPr lvl="1">
              <a:spcAft>
                <a:spcPts val="600"/>
              </a:spcAft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využití při prenatální diagnostice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Označte správnou možnost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20688"/>
            <a:ext cx="460851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fenotyp 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podmíněn genotypem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soubor všech genů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určován vždy jen haploidní sadou chromosomů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závisí pouze na genotypu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tvořen tripletem bází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vždy aktivní ve všech buňkách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může vyskytovat ve více formách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podmiňuje realizaci jednoho znaku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genotyp je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podmíněn fenotypem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konkrétní typ genu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typický gen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žádná z ostatních alternativ není správná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620688"/>
            <a:ext cx="417646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4.   při úplné dominanci A nad a je heterozygot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fenotypově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neodlišitelný od dominantního homozygota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neodlišitelný od recesivního homozygota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odlišný od obou rodičů (AA,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mezi AA 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5.  různé formy jednoho a téhož genu se nazývají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alely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lokusy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karyotyp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fenotyp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980728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Soubor všech genů daného organismu se nazývá ……………… . Charakteristická sestava chromozomů organismu je ……………… . Krevní skupina je příkladem ………………………. znaku organismu. Sesterské chromatidy jsou/nejsou tvořené shodnou DNA. Párové chromozomy nesou shodné alely/geny. Místo na chromozomu, kde se navazují vlákna dělícího vřeténka se nazývá …………………. . Znaky, které jsou podmíněny větším počtem genů se nazývají ………………. .  Genotyp je/není širší než fenotyp. Genotyp homozygota je tvořen dvěma shodnými/různými alelami. Jestliže je fenotypový projev dominantního homozygota (AA) shodný s projevem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heterozygota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), jedná se o úplnou/neúplnou dominanci alely A.  Místo na chromozomu, kde se nachází určitý gen se nazývá ……..…… . Geny ležící na stejném chromozomu tvoří …………….  …………. .  Čím jsou geny na chromozomu bližší/vzdálenější, tím je větší pravděpodobnost, že  se při crossing-overu rozejdou.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6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Doplňte vynechaná slova, u výběrových otázek škrtněte špatnou možnost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Označte správnou možnost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620688"/>
            <a:ext cx="460851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fenotyp 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podmíněn genotypem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soubor všech genů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určován vždy jen haploidní sadou chromosomů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závisí pouze na genotypu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tvořen tripletem bází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vždy aktivní ve všech buňkách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se může vyskytovat ve více formách</a:t>
            </a:r>
          </a:p>
          <a:p>
            <a:pPr marL="800100" lvl="1" indent="-342900">
              <a:spcAft>
                <a:spcPts val="1200"/>
              </a:spcAft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podmiňuje realizaci jednoho znaku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genotyp je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podmíněn fenotypem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konkrétní typ genu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typický gen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žádná z ostatních alternativ není správná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620688"/>
            <a:ext cx="417646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4.   při úplné dominanci A nad a je heterozygot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fenotypově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neodlišitelný od dominantního homozygota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neodlišitelný od recesivního homozygota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odlišný od obou rodičů (AA,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mezi AA 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/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5.  různé formy jednoho a téhož genu se nazývají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alely</a:t>
            </a: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lokusy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karyotyp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800100" lvl="1" indent="-342900">
              <a:buFont typeface="+mj-lt"/>
              <a:buAutoNum type="alphaLcParenR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fenotyp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11560" y="980728"/>
            <a:ext cx="3096344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11560" y="3573016"/>
            <a:ext cx="3384376" cy="57606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83568" y="5877272"/>
            <a:ext cx="3816424" cy="57606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148064" y="1268760"/>
            <a:ext cx="3672408" cy="64807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148064" y="4293096"/>
            <a:ext cx="1512168" cy="3600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980728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2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Soubor všech genů daného organismu se nazývá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genotyp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. Charakteristická sestava chromozomů organismu je  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karyotyp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Krevní skupina je příkladem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kvalitativního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znaku organismu. Sesterské chromatidy jsou/nejsou tvořené shodnou DNA. Párové chromozomy nesou shodné alely/geny. Místo na chromozomu, kde se navazují vlákna dělícího vřeténka se nazývá       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centromera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. Znaky, které jsou podmíněny větším počtem genů se nazývají  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polygenní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.  Genotyp je/není širší než fenotyp. Genotyp homozygota je tvořen dvěma shodnými/různými alelami. Jestliže je fenotypový projev dominantního homozygota (AA) shodný s projevem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heterozygota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Aa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), jedná se o úplnou/neúplnou dominanci alely A.  Místo na chromozomu, kde se nachází určitý gen se nazývá    </a:t>
            </a:r>
            <a:r>
              <a:rPr lang="cs-CZ" sz="20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lokus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. Geny ležící na stejném chromozomu tvoří  </a:t>
            </a:r>
            <a:r>
              <a:rPr lang="cs-CZ" sz="2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vazbovou    skupinu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 Čím jsou geny na chromozomu bližší/vzdálenější, tím je větší pravděpodobnost, že  se při crossing-overu rozejdou.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6"/>
            <a:ext cx="83529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Times New Roman" pitchFamily="18" charset="0"/>
                <a:cs typeface="Times New Roman" pitchFamily="18" charset="0"/>
              </a:rPr>
              <a:t>Doplňte vynechaná slova, u výběrových otázek škrtněte špatnou možnost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2267744" y="2204864"/>
            <a:ext cx="576064" cy="216024"/>
            <a:chOff x="2411760" y="5877272"/>
            <a:chExt cx="792088" cy="288032"/>
          </a:xfrm>
        </p:grpSpPr>
        <p:sp>
          <p:nvSpPr>
            <p:cNvPr id="6" name="Obdélník 5"/>
            <p:cNvSpPr/>
            <p:nvPr/>
          </p:nvSpPr>
          <p:spPr>
            <a:xfrm>
              <a:off x="2411760" y="5877272"/>
              <a:ext cx="792088" cy="288032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flipV="1"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1187624" y="2564904"/>
            <a:ext cx="576064" cy="216024"/>
            <a:chOff x="2411760" y="5877272"/>
            <a:chExt cx="792088" cy="288032"/>
          </a:xfrm>
        </p:grpSpPr>
        <p:sp>
          <p:nvSpPr>
            <p:cNvPr id="13" name="Obdélník 12"/>
            <p:cNvSpPr/>
            <p:nvPr/>
          </p:nvSpPr>
          <p:spPr>
            <a:xfrm>
              <a:off x="2411760" y="5877272"/>
              <a:ext cx="792088" cy="288032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4" name="Přímá spojovací čára 13"/>
            <p:cNvCxnSpPr/>
            <p:nvPr/>
          </p:nvCxnSpPr>
          <p:spPr>
            <a:xfrm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flipV="1"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6372200" y="3284984"/>
            <a:ext cx="504056" cy="216024"/>
            <a:chOff x="2411760" y="5877272"/>
            <a:chExt cx="792088" cy="288032"/>
          </a:xfrm>
        </p:grpSpPr>
        <p:sp>
          <p:nvSpPr>
            <p:cNvPr id="17" name="Obdélník 16"/>
            <p:cNvSpPr/>
            <p:nvPr/>
          </p:nvSpPr>
          <p:spPr>
            <a:xfrm>
              <a:off x="2411760" y="5877272"/>
              <a:ext cx="792088" cy="288032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8" name="Přímá spojovací čára 17"/>
            <p:cNvCxnSpPr/>
            <p:nvPr/>
          </p:nvCxnSpPr>
          <p:spPr>
            <a:xfrm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 flipV="1"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Skupina 19"/>
          <p:cNvGrpSpPr/>
          <p:nvPr/>
        </p:nvGrpSpPr>
        <p:grpSpPr>
          <a:xfrm>
            <a:off x="5868144" y="3717032"/>
            <a:ext cx="792088" cy="216024"/>
            <a:chOff x="2411760" y="5877272"/>
            <a:chExt cx="792088" cy="288032"/>
          </a:xfrm>
        </p:grpSpPr>
        <p:sp>
          <p:nvSpPr>
            <p:cNvPr id="21" name="Obdélník 20"/>
            <p:cNvSpPr/>
            <p:nvPr/>
          </p:nvSpPr>
          <p:spPr>
            <a:xfrm>
              <a:off x="2411760" y="5877272"/>
              <a:ext cx="792088" cy="288032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Přímá spojovací čára 21"/>
            <p:cNvCxnSpPr/>
            <p:nvPr/>
          </p:nvCxnSpPr>
          <p:spPr>
            <a:xfrm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flipV="1"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4" name="Skupina 23"/>
          <p:cNvGrpSpPr/>
          <p:nvPr/>
        </p:nvGrpSpPr>
        <p:grpSpPr>
          <a:xfrm>
            <a:off x="4572000" y="4437112"/>
            <a:ext cx="936104" cy="216024"/>
            <a:chOff x="2411760" y="5877272"/>
            <a:chExt cx="792088" cy="288032"/>
          </a:xfrm>
        </p:grpSpPr>
        <p:sp>
          <p:nvSpPr>
            <p:cNvPr id="25" name="Obdélník 24"/>
            <p:cNvSpPr/>
            <p:nvPr/>
          </p:nvSpPr>
          <p:spPr>
            <a:xfrm>
              <a:off x="2411760" y="5877272"/>
              <a:ext cx="792088" cy="288032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ovací čára 25"/>
            <p:cNvCxnSpPr/>
            <p:nvPr/>
          </p:nvCxnSpPr>
          <p:spPr>
            <a:xfrm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flipV="1"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>
            <a:off x="1763688" y="5517232"/>
            <a:ext cx="576064" cy="216024"/>
            <a:chOff x="2411760" y="5877272"/>
            <a:chExt cx="792088" cy="288032"/>
          </a:xfrm>
        </p:grpSpPr>
        <p:sp>
          <p:nvSpPr>
            <p:cNvPr id="29" name="Obdélník 28"/>
            <p:cNvSpPr/>
            <p:nvPr/>
          </p:nvSpPr>
          <p:spPr>
            <a:xfrm>
              <a:off x="2411760" y="5877272"/>
              <a:ext cx="792088" cy="288032"/>
            </a:xfrm>
            <a:prstGeom prst="rect">
              <a:avLst/>
            </a:prstGeom>
            <a:no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0" name="Přímá spojovací čára 29"/>
            <p:cNvCxnSpPr/>
            <p:nvPr/>
          </p:nvCxnSpPr>
          <p:spPr>
            <a:xfrm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čára 30"/>
            <p:cNvCxnSpPr/>
            <p:nvPr/>
          </p:nvCxnSpPr>
          <p:spPr>
            <a:xfrm flipV="1">
              <a:off x="2411760" y="5877272"/>
              <a:ext cx="792088" cy="28803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68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>
                <a:hlinkClick r:id="rId2"/>
              </a:rPr>
              <a:t>http://upload.wikimedia.org/wikipedia/commons/thumb/9/9d/Human_female_metaphase_chromosomes.tif/lossy-page1-489px-Human_female_metaphase_chromosomes.tif.jpg</a:t>
            </a: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en.wikipedia.org/wiki/List_of_notable_genes</a:t>
            </a: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/>
              <a:t>ŠMARDA, Jan. </a:t>
            </a:r>
            <a:r>
              <a:rPr lang="cs-CZ" sz="1400" i="1" dirty="0"/>
              <a:t>Genetika: pro gymnázia</a:t>
            </a:r>
            <a:r>
              <a:rPr lang="cs-CZ" sz="1400" dirty="0"/>
              <a:t>. 1. vyd. Praha: Fortuna, 2003, 143 s. ISBN 80-716-8851-7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637</TotalTime>
  <Words>1096</Words>
  <Application>Microsoft Office PowerPoint</Application>
  <PresentationFormat>Předvádění na obrazovce (4:3)</PresentationFormat>
  <Paragraphs>168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User</cp:lastModifiedBy>
  <cp:revision>77</cp:revision>
  <dcterms:created xsi:type="dcterms:W3CDTF">2013-09-11T07:00:04Z</dcterms:created>
  <dcterms:modified xsi:type="dcterms:W3CDTF">2013-10-08T13:57:45Z</dcterms:modified>
</cp:coreProperties>
</file>