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94" r:id="rId2"/>
    <p:sldId id="292" r:id="rId3"/>
    <p:sldId id="293" r:id="rId4"/>
    <p:sldId id="257" r:id="rId5"/>
    <p:sldId id="258" r:id="rId6"/>
    <p:sldId id="259" r:id="rId7"/>
    <p:sldId id="271" r:id="rId8"/>
    <p:sldId id="270" r:id="rId9"/>
    <p:sldId id="269" r:id="rId10"/>
    <p:sldId id="268" r:id="rId11"/>
    <p:sldId id="267" r:id="rId12"/>
    <p:sldId id="263" r:id="rId13"/>
    <p:sldId id="265" r:id="rId14"/>
    <p:sldId id="264" r:id="rId15"/>
    <p:sldId id="262" r:id="rId16"/>
    <p:sldId id="278" r:id="rId17"/>
    <p:sldId id="275" r:id="rId18"/>
    <p:sldId id="283" r:id="rId19"/>
    <p:sldId id="287" r:id="rId20"/>
    <p:sldId id="29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FF6600"/>
    <a:srgbClr val="0000CC"/>
    <a:srgbClr val="FFFF66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B9799D-9FF3-42F2-9B2E-9BB9D9D0FB0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9611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0FC378-D249-4A23-A3E0-4049E8A909F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818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BFEA91-3CD9-43D0-B683-F3AD8989A16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56368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150FC5-0073-4915-9FAA-FBEFAADF050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61767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86E0E9-F8C6-4553-8F1B-551CA0FC7A2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2184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3730DE-B0DF-4D2A-804F-7429E2FB58C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7996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2FC716-BA0E-4CFD-A8C9-B731BCD1B37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3240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C7F629-A0DA-4CF9-B769-CEFDFD0A133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0273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718192-8B73-4B20-B6F2-7A40CB25502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71871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99B24E-D6E1-4E52-9715-07BCA4667A9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59223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C68E8C-ADEA-4F75-9155-932CF8BA06C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4467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CCFF"/>
            </a:gs>
            <a:gs pos="50000">
              <a:srgbClr val="FF6600"/>
            </a:gs>
            <a:gs pos="100000">
              <a:srgbClr val="99CC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A464691-4807-4B0A-8EA9-2D7EFDA4925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profimedia.cz/fotografie/dolnich-koncetin-krevni-obeh/004144823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dsketelo-puchnerova.estranky.cz/clanky/soustava-obehova/cevy-a-krevni-obeh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ostnimedicina.cz/vyznam-spravneho-slozeni-krve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rvenykriz.zlin.cz/jak-darovat-krev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ostnimedicina.cz/vyznam-spravneho-slozeni-krve.ht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medicina.ronnie.cz/c-8696-krevni-obraz-a-zanetlive-markery-ii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ombocytopenie.cz/clanek.php?id=2&amp;tab=pacient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rvenykriz.zlin.cz/jak-darovat-krev.html" TargetMode="External"/><Relationship Id="rId2" Type="http://schemas.openxmlformats.org/officeDocument/2006/relationships/hyperlink" Target="http://www.lidsketelo-puchnerova.estranky.cz/clanky/soustava-obehova/cevy-a-krevni-obeh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ombocytopenie.cz/clanek.php?id=2&amp;tab=pacient" TargetMode="External"/><Relationship Id="rId5" Type="http://schemas.openxmlformats.org/officeDocument/2006/relationships/hyperlink" Target="http://medicina.ronnie.cz/c-8696-krevni-obraz-a-zanetlive-markery-ii.html" TargetMode="External"/><Relationship Id="rId4" Type="http://schemas.openxmlformats.org/officeDocument/2006/relationships/hyperlink" Target="http://www.celostnimedicina.cz/vyznam-spravneho-slozeni-krv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-2747963" y="1190625"/>
            <a:ext cx="9144001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7168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04813"/>
            <a:ext cx="576262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250825" y="3149600"/>
            <a:ext cx="8424863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1pPr>
            <a:lvl2pPr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2pPr>
            <a:lvl3pPr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3pPr>
            <a:lvl4pPr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4pPr>
            <a:lvl5pPr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just"/>
            <a:r>
              <a:rPr lang="cs-CZ" altLang="cs-CZ" sz="1200" b="1" dirty="0">
                <a:cs typeface="Times New Roman" pitchFamily="18" charset="0"/>
              </a:rPr>
              <a:t>                                             METODICKÝ LIST PRO ZŠ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cs typeface="Times New Roman" pitchFamily="18" charset="0"/>
              </a:rPr>
              <a:t> Pro zpracování vzdělávacích materiálů (VM)v rámci projektu EU peníze školám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cs typeface="Times New Roman" pitchFamily="18" charset="0"/>
              </a:rPr>
              <a:t>                        Operační program Vzdělávání pro konkurenceschopnost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cs typeface="Times New Roman" pitchFamily="18" charset="0"/>
              </a:rPr>
              <a:t>Projekt: Moderní výuka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cs typeface="Times New Roman" pitchFamily="18" charset="0"/>
              </a:rPr>
              <a:t>Registrační číslo: CZ.1.07/1.4.00/21.3192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cs typeface="Times New Roman" pitchFamily="18" charset="0"/>
              </a:rPr>
              <a:t>Číslo DUM: </a:t>
            </a:r>
            <a:r>
              <a:rPr lang="cs-CZ" altLang="cs-CZ" sz="1200" b="1" dirty="0">
                <a:solidFill>
                  <a:srgbClr val="FF0000"/>
                </a:solidFill>
                <a:cs typeface="Times New Roman" pitchFamily="18" charset="0"/>
              </a:rPr>
              <a:t>VY_32_INOVACE_12.2.06</a:t>
            </a:r>
            <a:r>
              <a:rPr lang="cs-CZ" altLang="cs-CZ" sz="1200" b="1" dirty="0">
                <a:cs typeface="Times New Roman" pitchFamily="18" charset="0"/>
              </a:rPr>
              <a:t>	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Arial" pitchFamily="34" charset="0"/>
              </a:rPr>
              <a:t>Jméno autora: Mgr. Jana Matěnová</a:t>
            </a:r>
            <a:endParaRPr lang="cs-CZ" altLang="cs-CZ" sz="1100" dirty="0">
              <a:ea typeface="Calibri" pitchFamily="34" charset="0"/>
              <a:cs typeface="Arial" pitchFamily="34" charset="0"/>
            </a:endParaRPr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Datum, období kdy byl vytvořen: 17. listopadu 2011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Název práce: Cévní soustava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Předmět, pro který je VM určen: Přírodopis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Ročník, pro který je VM určen: 8. ročník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Časová dotace</a:t>
            </a:r>
            <a:r>
              <a:rPr lang="cs-CZ" altLang="cs-CZ" sz="1200" dirty="0">
                <a:ea typeface="Calibri" pitchFamily="34" charset="0"/>
                <a:cs typeface="Calibri" pitchFamily="34" charset="0"/>
              </a:rPr>
              <a:t>: 2 vyučovací hodiny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Vzdělávací oblast, tematický okruh, téma: Člověk a příroda, Přírodopis 8. ročník 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Metodický list, anotace- výstižný popis způsobu použití VM ve výuce:</a:t>
            </a:r>
            <a:r>
              <a:rPr lang="cs-CZ" altLang="cs-CZ" sz="1200" dirty="0">
                <a:ea typeface="Calibri" pitchFamily="34" charset="0"/>
                <a:cs typeface="Calibri" pitchFamily="34" charset="0"/>
              </a:rPr>
              <a:t> žáci využívají vytvořenou prezentaci k získání znalostí o složení krve, krevních cévách a krevních buňkách. Pro žáky je jednodušší i zápis.  </a:t>
            </a:r>
            <a:endParaRPr lang="cs-CZ" altLang="cs-CZ" sz="1100" dirty="0"/>
          </a:p>
          <a:p>
            <a:pPr algn="just" eaLnBrk="0" hangingPunct="0"/>
            <a:r>
              <a:rPr lang="cs-CZ" altLang="cs-CZ" sz="1200" b="1" dirty="0">
                <a:ea typeface="Calibri" pitchFamily="34" charset="0"/>
                <a:cs typeface="Calibri" pitchFamily="34" charset="0"/>
              </a:rPr>
              <a:t>Pomůcky</a:t>
            </a:r>
            <a:r>
              <a:rPr lang="cs-CZ" altLang="cs-CZ" sz="1200" dirty="0">
                <a:ea typeface="Calibri" pitchFamily="34" charset="0"/>
                <a:cs typeface="Calibri" pitchFamily="34" charset="0"/>
              </a:rPr>
              <a:t>: </a:t>
            </a:r>
            <a:endParaRPr lang="cs-CZ" alt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268413"/>
            <a:ext cx="7772400" cy="504825"/>
          </a:xfrm>
        </p:spPr>
        <p:txBody>
          <a:bodyPr/>
          <a:lstStyle/>
          <a:p>
            <a:pPr algn="r"/>
            <a:r>
              <a:rPr lang="cs-CZ" altLang="cs-CZ" sz="2400">
                <a:solidFill>
                  <a:schemeClr val="accent2"/>
                </a:solidFill>
              </a:rPr>
              <a:t>VY_32_INOVACE_12.2.06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357563"/>
            <a:ext cx="6400800" cy="3167062"/>
          </a:xfrm>
        </p:spPr>
        <p:txBody>
          <a:bodyPr/>
          <a:lstStyle/>
          <a:p>
            <a:r>
              <a:rPr lang="cs-CZ" altLang="cs-CZ" sz="8800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CÉVNÍ SOUSTAVA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r>
              <a:rPr lang="cs-CZ" altLang="cs-CZ" sz="4400" b="1" i="1"/>
              <a:t>1.</a:t>
            </a:r>
            <a:r>
              <a:rPr lang="cs-CZ" altLang="cs-CZ" sz="4400" b="1" i="1">
                <a:solidFill>
                  <a:schemeClr val="accent2"/>
                </a:solidFill>
              </a:rPr>
              <a:t> rozvod</a:t>
            </a:r>
            <a:r>
              <a:rPr lang="cs-CZ" altLang="cs-CZ" sz="4400" b="1" i="1"/>
              <a:t> kyslíku a živin</a:t>
            </a:r>
            <a:r>
              <a:rPr lang="cs-CZ" altLang="cs-CZ" sz="4400" b="1" i="1">
                <a:solidFill>
                  <a:schemeClr val="accent2"/>
                </a:solidFill>
              </a:rPr>
              <a:t> </a:t>
            </a:r>
          </a:p>
          <a:p>
            <a:r>
              <a:rPr lang="cs-CZ" altLang="cs-CZ" sz="4400" b="1" i="1"/>
              <a:t>2. </a:t>
            </a:r>
            <a:r>
              <a:rPr lang="cs-CZ" altLang="cs-CZ" sz="4400" b="1" i="1">
                <a:solidFill>
                  <a:schemeClr val="accent2"/>
                </a:solidFill>
              </a:rPr>
              <a:t>vyrovnává</a:t>
            </a:r>
            <a:r>
              <a:rPr lang="cs-CZ" altLang="cs-CZ" sz="4400" b="1" i="1"/>
              <a:t> teplotní rozdíly (TT)</a:t>
            </a:r>
          </a:p>
          <a:p>
            <a:r>
              <a:rPr lang="cs-CZ" altLang="cs-CZ" sz="4400" b="1" i="1"/>
              <a:t>3. </a:t>
            </a:r>
            <a:r>
              <a:rPr lang="cs-CZ" altLang="cs-CZ" sz="4400" b="1" i="1">
                <a:solidFill>
                  <a:schemeClr val="accent2"/>
                </a:solidFill>
              </a:rPr>
              <a:t>zneškodňuje </a:t>
            </a:r>
            <a:r>
              <a:rPr lang="cs-CZ" altLang="cs-CZ" sz="4400" b="1" i="1"/>
              <a:t>choroboplodné zárodky</a:t>
            </a:r>
          </a:p>
          <a:p>
            <a:r>
              <a:rPr lang="cs-CZ" altLang="cs-CZ" sz="4400" b="1" i="1"/>
              <a:t>4. </a:t>
            </a:r>
            <a:r>
              <a:rPr lang="cs-CZ" altLang="cs-CZ" sz="4400" b="1" i="1">
                <a:solidFill>
                  <a:schemeClr val="accent2"/>
                </a:solidFill>
              </a:rPr>
              <a:t>odstraňuje</a:t>
            </a:r>
            <a:r>
              <a:rPr lang="cs-CZ" altLang="cs-CZ" sz="4400" b="1" i="1"/>
              <a:t> odpadní látky z 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 sz="4000" b="1" i="1" u="sng">
              <a:solidFill>
                <a:srgbClr val="0000CC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5400" b="1">
                <a:solidFill>
                  <a:srgbClr val="0000CC"/>
                </a:solidFill>
              </a:rPr>
              <a:t>KREVNÍ A MÍZNÍ CÉVY</a:t>
            </a:r>
          </a:p>
          <a:p>
            <a:endParaRPr lang="cs-CZ" altLang="cs-CZ" sz="5400" b="1">
              <a:solidFill>
                <a:srgbClr val="0000CC"/>
              </a:solidFill>
            </a:endParaRPr>
          </a:p>
          <a:p>
            <a:r>
              <a:rPr lang="cs-CZ" altLang="cs-CZ" sz="5400" b="1">
                <a:solidFill>
                  <a:srgbClr val="0000CC"/>
                </a:solidFill>
              </a:rPr>
              <a:t>KREV, MÍZA</a:t>
            </a:r>
          </a:p>
          <a:p>
            <a:endParaRPr lang="cs-CZ" altLang="cs-CZ" sz="5400" b="1">
              <a:solidFill>
                <a:srgbClr val="0000CC"/>
              </a:solidFill>
            </a:endParaRPr>
          </a:p>
          <a:p>
            <a:r>
              <a:rPr lang="cs-CZ" altLang="cs-CZ" sz="5400" b="1">
                <a:solidFill>
                  <a:srgbClr val="0000CC"/>
                </a:solidFill>
              </a:rPr>
              <a:t>SRDCE, SLEZINA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SYSTÉM CÉVNÍ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800" b="1"/>
              <a:t>Soubor trubic, kterými proudí tekutina</a:t>
            </a:r>
          </a:p>
          <a:p>
            <a:endParaRPr lang="cs-CZ" altLang="cs-CZ" sz="4800" b="1"/>
          </a:p>
          <a:p>
            <a:r>
              <a:rPr lang="cs-CZ" altLang="cs-CZ" sz="4800" b="1" i="1"/>
              <a:t>KREVNÍ CÉVY </a:t>
            </a:r>
          </a:p>
          <a:p>
            <a:endParaRPr lang="cs-CZ" altLang="cs-CZ" sz="4800" b="1" i="1"/>
          </a:p>
          <a:p>
            <a:r>
              <a:rPr lang="cs-CZ" altLang="cs-CZ" sz="4800" b="1" i="1"/>
              <a:t>MÍZNÍ CÉVY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altLang="cs-CZ" sz="3600" b="1" i="1" u="sng">
                <a:solidFill>
                  <a:srgbClr val="0000CC"/>
                </a:solidFill>
              </a:rPr>
              <a:t>KREVNÍ  CÉVY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 altLang="cs-CZ" sz="4400" b="1" i="1"/>
          </a:p>
          <a:p>
            <a:pPr>
              <a:lnSpc>
                <a:spcPct val="90000"/>
              </a:lnSpc>
            </a:pPr>
            <a:r>
              <a:rPr lang="cs-CZ" altLang="cs-CZ" sz="4400" b="1" i="1"/>
              <a:t>Tepny </a:t>
            </a:r>
          </a:p>
          <a:p>
            <a:pPr>
              <a:lnSpc>
                <a:spcPct val="90000"/>
              </a:lnSpc>
            </a:pPr>
            <a:endParaRPr lang="cs-CZ" altLang="cs-CZ" sz="4400" b="1" i="1"/>
          </a:p>
          <a:p>
            <a:pPr>
              <a:lnSpc>
                <a:spcPct val="90000"/>
              </a:lnSpc>
            </a:pPr>
            <a:r>
              <a:rPr lang="cs-CZ" altLang="cs-CZ" sz="4400" b="1" i="1"/>
              <a:t>Žíly</a:t>
            </a:r>
          </a:p>
          <a:p>
            <a:pPr>
              <a:lnSpc>
                <a:spcPct val="90000"/>
              </a:lnSpc>
            </a:pPr>
            <a:endParaRPr lang="cs-CZ" altLang="cs-CZ" sz="4400" b="1" i="1"/>
          </a:p>
          <a:p>
            <a:pPr>
              <a:lnSpc>
                <a:spcPct val="90000"/>
              </a:lnSpc>
            </a:pPr>
            <a:r>
              <a:rPr lang="cs-CZ" altLang="cs-CZ" sz="4400" b="1" i="1"/>
              <a:t>Vlásečnice</a:t>
            </a:r>
            <a:r>
              <a:rPr lang="cs-CZ" altLang="cs-CZ" sz="2800"/>
              <a:t> 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4767263" y="6713538"/>
            <a:ext cx="3713162" cy="45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800">
                <a:hlinkClick r:id="rId2"/>
              </a:rPr>
              <a:t>http://www.profimedia.cz/fotografie/dolnich-koncetin-krevni-obeh/0041448232/</a:t>
            </a:r>
            <a:endParaRPr lang="cs-CZ" altLang="cs-CZ" sz="800"/>
          </a:p>
          <a:p>
            <a:endParaRPr lang="cs-CZ" altLang="cs-CZ" sz="800"/>
          </a:p>
          <a:p>
            <a:endParaRPr lang="cs-CZ" altLang="cs-CZ" sz="800"/>
          </a:p>
        </p:txBody>
      </p:sp>
      <p:pic>
        <p:nvPicPr>
          <p:cNvPr id="5128" name="Picture 8" descr="C%C3%A9v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038"/>
            <a:ext cx="4572000" cy="230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0" y="2244725"/>
            <a:ext cx="482917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altLang="cs-CZ" sz="800" dirty="0">
                <a:hlinkClick r:id="rId4"/>
              </a:rPr>
              <a:t>http://www.lidsketelo-puchnerova.estranky.cz/clanky/soustava-obehova/cevy-a-krevni-obeh.html</a:t>
            </a:r>
            <a:endParaRPr lang="cs-CZ" altLang="cs-CZ" sz="800" dirty="0"/>
          </a:p>
          <a:p>
            <a:endParaRPr lang="cs-CZ" alt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TEPNY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r>
              <a:rPr lang="cs-CZ" altLang="cs-CZ" sz="4400" b="1"/>
              <a:t>Vedou okysličenou krev ze srdce do těla</a:t>
            </a:r>
          </a:p>
          <a:p>
            <a:r>
              <a:rPr lang="cs-CZ" altLang="cs-CZ" sz="4400" b="1"/>
              <a:t>Silná, pevná, </a:t>
            </a:r>
          </a:p>
          <a:p>
            <a:pPr>
              <a:buFontTx/>
              <a:buNone/>
            </a:pPr>
            <a:r>
              <a:rPr lang="cs-CZ" altLang="cs-CZ" sz="4400" b="1"/>
              <a:t>  pružná stěna, velký tlak</a:t>
            </a:r>
          </a:p>
          <a:p>
            <a:r>
              <a:rPr lang="cs-CZ" altLang="cs-CZ" sz="4400" b="1"/>
              <a:t>Uloženy hluboko</a:t>
            </a:r>
          </a:p>
          <a:p>
            <a:r>
              <a:rPr lang="cs-CZ" altLang="cs-CZ" sz="4400" b="1"/>
              <a:t>Větvení ve vlásečnice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VLÁSEČNICE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800" b="1"/>
              <a:t>Představují konečné větvení tepen </a:t>
            </a:r>
          </a:p>
          <a:p>
            <a:r>
              <a:rPr lang="cs-CZ" altLang="cs-CZ" sz="4800" b="1"/>
              <a:t>Zajišťují výměnu látek a dýchacích plynů mezi krví a tkáněmi</a:t>
            </a:r>
          </a:p>
          <a:p>
            <a:r>
              <a:rPr lang="cs-CZ" altLang="cs-CZ" sz="4800" b="1"/>
              <a:t>Stěna slabá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ŽÍLY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800" b="1"/>
              <a:t>Vedou krev z </a:t>
            </a:r>
          </a:p>
          <a:p>
            <a:pPr>
              <a:buFontTx/>
              <a:buNone/>
            </a:pPr>
            <a:r>
              <a:rPr lang="cs-CZ" altLang="cs-CZ" sz="4800" b="1"/>
              <a:t> těla do srdce</a:t>
            </a:r>
          </a:p>
          <a:p>
            <a:r>
              <a:rPr lang="cs-CZ" altLang="cs-CZ" sz="4800" b="1"/>
              <a:t>Slabší stěna než </a:t>
            </a:r>
          </a:p>
          <a:p>
            <a:pPr>
              <a:buFontTx/>
              <a:buNone/>
            </a:pPr>
            <a:r>
              <a:rPr lang="cs-CZ" altLang="cs-CZ" sz="4800" b="1"/>
              <a:t>  tepen</a:t>
            </a:r>
          </a:p>
          <a:p>
            <a:r>
              <a:rPr lang="cs-CZ" altLang="cs-CZ" sz="4800" b="1"/>
              <a:t>Krev proudí pomaleji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 sz="8800" b="1" i="1" u="sng">
                <a:solidFill>
                  <a:srgbClr val="0000CC"/>
                </a:solidFill>
              </a:rPr>
              <a:t>KREV</a:t>
            </a:r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FUNKCE KRVE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000" b="1"/>
              <a:t>1/ přenos dýchacích plynů</a:t>
            </a:r>
          </a:p>
          <a:p>
            <a:r>
              <a:rPr lang="cs-CZ" altLang="cs-CZ" sz="4000" b="1"/>
              <a:t>2/ rozvod živin po těle</a:t>
            </a:r>
          </a:p>
          <a:p>
            <a:r>
              <a:rPr lang="cs-CZ" altLang="cs-CZ" sz="4000" b="1"/>
              <a:t>3/ vyrovnání teplot mezi orgány</a:t>
            </a:r>
          </a:p>
          <a:p>
            <a:r>
              <a:rPr lang="cs-CZ" altLang="cs-CZ" sz="4000" b="1"/>
              <a:t>4/ rozvod hormonů a vitamínů</a:t>
            </a:r>
          </a:p>
          <a:p>
            <a:r>
              <a:rPr lang="cs-CZ" altLang="cs-CZ" sz="4000" b="1"/>
              <a:t>5/ udržuje vnitřní prostředí</a:t>
            </a:r>
          </a:p>
          <a:p>
            <a:r>
              <a:rPr lang="cs-CZ" altLang="cs-CZ" sz="4000" b="1"/>
              <a:t>6/ zneškodňuje choroboplodné zárodky</a:t>
            </a:r>
          </a:p>
          <a:p>
            <a:endParaRPr lang="cs-CZ" altLang="cs-CZ" sz="4000" b="1"/>
          </a:p>
          <a:p>
            <a:endParaRPr lang="cs-CZ" altLang="cs-CZ" sz="4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altLang="cs-CZ" b="1" i="1" u="sng">
                <a:solidFill>
                  <a:srgbClr val="0000CC"/>
                </a:solidFill>
              </a:rPr>
              <a:t>KREV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400" b="1"/>
              <a:t>Objem u muže </a:t>
            </a:r>
          </a:p>
          <a:p>
            <a:pPr>
              <a:buFontTx/>
              <a:buNone/>
            </a:pPr>
            <a:r>
              <a:rPr lang="cs-CZ" altLang="cs-CZ" sz="4400" b="1"/>
              <a:t>  5 – 5,5 l, </a:t>
            </a:r>
          </a:p>
          <a:p>
            <a:pPr>
              <a:buFontTx/>
              <a:buNone/>
            </a:pPr>
            <a:r>
              <a:rPr lang="cs-CZ" altLang="cs-CZ" sz="4400" b="1"/>
              <a:t>  u žen 4,5 l</a:t>
            </a:r>
          </a:p>
          <a:p>
            <a:r>
              <a:rPr lang="cs-CZ" altLang="cs-CZ" sz="4400" b="1"/>
              <a:t>Neprůhledná </a:t>
            </a:r>
          </a:p>
          <a:p>
            <a:pPr>
              <a:buFontTx/>
              <a:buNone/>
            </a:pPr>
            <a:r>
              <a:rPr lang="cs-CZ" altLang="cs-CZ" sz="4400" b="1"/>
              <a:t>červená tekutina </a:t>
            </a:r>
          </a:p>
          <a:p>
            <a:endParaRPr lang="cs-CZ" altLang="cs-CZ" sz="4400" b="1"/>
          </a:p>
          <a:p>
            <a:endParaRPr lang="cs-CZ" altLang="cs-CZ" sz="4400" b="1"/>
          </a:p>
        </p:txBody>
      </p:sp>
      <p:pic>
        <p:nvPicPr>
          <p:cNvPr id="9220" name="Picture 4" descr="krev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476250"/>
            <a:ext cx="4140200" cy="597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984750" y="6067425"/>
            <a:ext cx="39751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000">
                <a:hlinkClick r:id="rId3"/>
              </a:rPr>
              <a:t>http://www.celostnimedicina.cz/vyznam-spravneho-slozeni-krve.htm</a:t>
            </a:r>
            <a:endParaRPr lang="cs-CZ" altLang="cs-CZ" sz="1000"/>
          </a:p>
          <a:p>
            <a:endParaRPr lang="cs-CZ" alt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SLOŽENÍ  KRVE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8686800" cy="50688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4000" b="1">
                <a:solidFill>
                  <a:srgbClr val="0000CC"/>
                </a:solidFill>
              </a:rPr>
              <a:t>Krevní plazma</a:t>
            </a:r>
          </a:p>
          <a:p>
            <a:pPr>
              <a:lnSpc>
                <a:spcPct val="80000"/>
              </a:lnSpc>
            </a:pPr>
            <a:endParaRPr lang="cs-CZ" altLang="cs-CZ" sz="4000" b="1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altLang="cs-CZ" sz="4000" b="1">
                <a:solidFill>
                  <a:srgbClr val="0000CC"/>
                </a:solidFill>
              </a:rPr>
              <a:t>Červené krvinky</a:t>
            </a:r>
          </a:p>
          <a:p>
            <a:pPr>
              <a:lnSpc>
                <a:spcPct val="80000"/>
              </a:lnSpc>
            </a:pPr>
            <a:endParaRPr lang="cs-CZ" altLang="cs-CZ" sz="4000" b="1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altLang="cs-CZ" sz="4000" b="1">
                <a:solidFill>
                  <a:srgbClr val="0000CC"/>
                </a:solidFill>
              </a:rPr>
              <a:t>Bílé krvinky</a:t>
            </a:r>
          </a:p>
          <a:p>
            <a:pPr>
              <a:lnSpc>
                <a:spcPct val="80000"/>
              </a:lnSpc>
            </a:pPr>
            <a:endParaRPr lang="cs-CZ" altLang="cs-CZ" sz="4000" b="1">
              <a:solidFill>
                <a:srgbClr val="0000CC"/>
              </a:solidFill>
            </a:endParaRPr>
          </a:p>
          <a:p>
            <a:pPr>
              <a:lnSpc>
                <a:spcPct val="80000"/>
              </a:lnSpc>
            </a:pPr>
            <a:r>
              <a:rPr lang="cs-CZ" altLang="cs-CZ" sz="4000" b="1">
                <a:solidFill>
                  <a:srgbClr val="0000CC"/>
                </a:solidFill>
              </a:rPr>
              <a:t>Krevní destičky</a:t>
            </a:r>
          </a:p>
        </p:txBody>
      </p:sp>
      <p:pic>
        <p:nvPicPr>
          <p:cNvPr id="11268" name="Picture 4" descr="krev2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457325"/>
            <a:ext cx="5400675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408488" y="6451600"/>
            <a:ext cx="420528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400">
                <a:hlinkClick r:id="rId3"/>
              </a:rPr>
              <a:t>http://www.cervenykriz.zlin.cz/jak-darovat-krev.html</a:t>
            </a:r>
            <a:endParaRPr lang="cs-CZ" altLang="cs-CZ" sz="1400"/>
          </a:p>
          <a:p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KREVNÍ  PLAZMA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4000" b="1"/>
              <a:t>Nažloutlá tekutina</a:t>
            </a:r>
          </a:p>
          <a:p>
            <a:r>
              <a:rPr lang="cs-CZ" altLang="cs-CZ" sz="4000" b="1"/>
              <a:t>90% vody, 7% B, živiny, hormony, vitaminy, 1% AL</a:t>
            </a:r>
            <a:r>
              <a:rPr lang="cs-CZ" altLang="cs-CZ" sz="4000"/>
              <a:t> </a:t>
            </a:r>
            <a:endParaRPr lang="cs-CZ" altLang="cs-CZ" sz="4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altLang="cs-CZ" sz="3600" b="1" i="1" u="sng">
                <a:solidFill>
                  <a:srgbClr val="0000CC"/>
                </a:solidFill>
              </a:rPr>
              <a:t>ČERVENÉ KRVINKY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9144000" cy="4929188"/>
          </a:xfrm>
        </p:spPr>
        <p:txBody>
          <a:bodyPr/>
          <a:lstStyle/>
          <a:p>
            <a:r>
              <a:rPr lang="cs-CZ" altLang="cs-CZ" sz="4000" b="1"/>
              <a:t>Vznik v kostní dřeni</a:t>
            </a:r>
          </a:p>
          <a:p>
            <a:r>
              <a:rPr lang="cs-CZ" altLang="cs-CZ" sz="4000" b="1"/>
              <a:t>Kruhový tvar, uprostřed </a:t>
            </a:r>
          </a:p>
          <a:p>
            <a:pPr>
              <a:buFontTx/>
              <a:buNone/>
            </a:pPr>
            <a:r>
              <a:rPr lang="cs-CZ" altLang="cs-CZ" sz="4000" b="1"/>
              <a:t>  ztenčené </a:t>
            </a:r>
          </a:p>
          <a:p>
            <a:r>
              <a:rPr lang="cs-CZ" altLang="cs-CZ" sz="4000" b="1"/>
              <a:t>Životnost 90 – 120 dní</a:t>
            </a:r>
          </a:p>
          <a:p>
            <a:r>
              <a:rPr lang="cs-CZ" altLang="cs-CZ" sz="4000" b="1"/>
              <a:t>Obsahují hemoglobin s železem (váže kyslík)</a:t>
            </a:r>
          </a:p>
          <a:p>
            <a:r>
              <a:rPr lang="cs-CZ" altLang="cs-CZ" sz="4000" b="1"/>
              <a:t>Zánik ve slezině a játrech</a:t>
            </a:r>
          </a:p>
          <a:p>
            <a:r>
              <a:rPr lang="cs-CZ" altLang="cs-CZ" b="1" i="1"/>
              <a:t>Muži v 1 ml 5 milionů ČK,ženy méně</a:t>
            </a:r>
          </a:p>
          <a:p>
            <a:endParaRPr lang="cs-CZ" altLang="cs-CZ" b="1" i="1"/>
          </a:p>
          <a:p>
            <a:endParaRPr lang="cs-CZ" altLang="cs-CZ" b="1" i="1"/>
          </a:p>
        </p:txBody>
      </p:sp>
      <p:pic>
        <p:nvPicPr>
          <p:cNvPr id="8196" name="Picture 4" descr="Redbloodcel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0"/>
            <a:ext cx="2843212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6084888" y="3860800"/>
            <a:ext cx="34337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altLang="cs-CZ" sz="800" dirty="0">
                <a:hlinkClick r:id="rId3"/>
              </a:rPr>
              <a:t>http://www.celostnimedicina.cz/vyznam-spravneho-slozeni-krve.htm</a:t>
            </a:r>
            <a:endParaRPr lang="cs-CZ" altLang="cs-CZ" sz="800" dirty="0"/>
          </a:p>
          <a:p>
            <a:endParaRPr lang="cs-CZ" alt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BÍLÉ KRVINKY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686800" cy="4857750"/>
          </a:xfrm>
        </p:spPr>
        <p:txBody>
          <a:bodyPr/>
          <a:lstStyle/>
          <a:p>
            <a:r>
              <a:rPr lang="cs-CZ" altLang="cs-CZ" sz="4000" b="1"/>
              <a:t>Vznik v kostní dřeni</a:t>
            </a:r>
          </a:p>
          <a:p>
            <a:r>
              <a:rPr lang="cs-CZ" altLang="cs-CZ" sz="4000" b="1"/>
              <a:t>Jaderné</a:t>
            </a:r>
          </a:p>
          <a:p>
            <a:r>
              <a:rPr lang="cs-CZ" altLang="cs-CZ" sz="4000" b="1"/>
              <a:t>Účastní se obrany těla proti infekci</a:t>
            </a:r>
          </a:p>
          <a:p>
            <a:r>
              <a:rPr lang="cs-CZ" altLang="cs-CZ" sz="4000" b="1"/>
              <a:t>Zdravotní policie v těle</a:t>
            </a:r>
          </a:p>
          <a:p>
            <a:r>
              <a:rPr lang="cs-CZ" altLang="cs-CZ" sz="4000" b="1"/>
              <a:t>Schopnost pohlcovat a zneškodňovat cizorodé částečky a bakterie </a:t>
            </a:r>
            <a:r>
              <a:rPr lang="cs-CZ" altLang="cs-CZ" sz="4000" b="1" u="sng"/>
              <a:t>(fagocytóza)</a:t>
            </a:r>
          </a:p>
        </p:txBody>
      </p:sp>
      <p:sp>
        <p:nvSpPr>
          <p:cNvPr id="32773" name="AutoShape 5" descr="Z"/>
          <p:cNvSpPr>
            <a:spLocks noChangeAspect="1" noChangeArrowheads="1"/>
          </p:cNvSpPr>
          <p:nvPr/>
        </p:nvSpPr>
        <p:spPr bwMode="auto">
          <a:xfrm>
            <a:off x="63500" y="-26988"/>
            <a:ext cx="1524000" cy="113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4400" b="1"/>
              <a:t>Počet stoupá při infekčních onemocněních</a:t>
            </a:r>
          </a:p>
          <a:p>
            <a:pPr>
              <a:lnSpc>
                <a:spcPct val="80000"/>
              </a:lnSpc>
            </a:pPr>
            <a:r>
              <a:rPr lang="cs-CZ" altLang="cs-CZ" sz="4400" b="1"/>
              <a:t>U zdravého člověka v 1 ml  6 – 10 tisíc </a:t>
            </a:r>
          </a:p>
          <a:p>
            <a:pPr>
              <a:lnSpc>
                <a:spcPct val="80000"/>
              </a:lnSpc>
            </a:pPr>
            <a:r>
              <a:rPr lang="cs-CZ" altLang="cs-CZ" sz="4400" b="1"/>
              <a:t>Kolísá i během dne</a:t>
            </a:r>
          </a:p>
          <a:p>
            <a:pPr>
              <a:lnSpc>
                <a:spcPct val="80000"/>
              </a:lnSpc>
            </a:pPr>
            <a:r>
              <a:rPr lang="cs-CZ" altLang="cs-CZ" sz="4400" b="1"/>
              <a:t>Zmnožení při leukémii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solidFill>
                  <a:srgbClr val="0000CC"/>
                </a:solidFill>
              </a:rPr>
              <a:t>KREVNÍ  DESTIČKY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r>
              <a:rPr lang="cs-CZ" altLang="cs-CZ" sz="4000" b="1"/>
              <a:t>Části buněk, různý tvar </a:t>
            </a:r>
          </a:p>
          <a:p>
            <a:r>
              <a:rPr lang="cs-CZ" altLang="cs-CZ" sz="4000" b="1"/>
              <a:t>Bezjaderné</a:t>
            </a:r>
          </a:p>
          <a:p>
            <a:r>
              <a:rPr lang="cs-CZ" altLang="cs-CZ" sz="4000" b="1"/>
              <a:t>Vznik v kostní dřeni</a:t>
            </a:r>
          </a:p>
          <a:p>
            <a:r>
              <a:rPr lang="cs-CZ" altLang="cs-CZ" sz="4000" b="1"/>
              <a:t>Zánik slezina</a:t>
            </a:r>
          </a:p>
          <a:p>
            <a:r>
              <a:rPr lang="cs-CZ" altLang="cs-CZ" sz="4000" b="1"/>
              <a:t>V 1 ml  150 – 300 000 </a:t>
            </a:r>
          </a:p>
          <a:p>
            <a:r>
              <a:rPr lang="cs-CZ" altLang="cs-CZ" sz="4000" b="1"/>
              <a:t>Zásadní význam při srážení krve a zastavení krvácení</a:t>
            </a:r>
          </a:p>
          <a:p>
            <a:endParaRPr lang="cs-CZ" altLang="cs-CZ" sz="4000" b="1"/>
          </a:p>
          <a:p>
            <a:endParaRPr lang="cs-CZ" altLang="cs-CZ" sz="4000" b="1"/>
          </a:p>
          <a:p>
            <a:pPr>
              <a:buFontTx/>
              <a:buNone/>
            </a:pPr>
            <a:endParaRPr lang="cs-CZ" altLang="cs-CZ" sz="4000"/>
          </a:p>
        </p:txBody>
      </p:sp>
      <p:pic>
        <p:nvPicPr>
          <p:cNvPr id="38917" name="Picture 5" descr="ANd9GcRubldE_ZF8U5jrrrPEqToCMsD3SvWl8-HVjM1hl2t0EEBE2E11D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1125538"/>
            <a:ext cx="3341687" cy="410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5992813" y="4940300"/>
            <a:ext cx="345281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800">
                <a:hlinkClick r:id="rId3"/>
              </a:rPr>
              <a:t>http://medicina.ronnie.cz/c-8696-krevni-obraz-a-zanetlive-markery-ii.html</a:t>
            </a:r>
            <a:endParaRPr lang="cs-CZ" altLang="cs-CZ" sz="800"/>
          </a:p>
          <a:p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altLang="cs-CZ" b="1" i="1" u="sng">
                <a:solidFill>
                  <a:srgbClr val="0000CC"/>
                </a:solidFill>
              </a:rPr>
              <a:t>SRÁŽENÍ  KRVE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800"/>
              <a:t> </a:t>
            </a:r>
            <a:r>
              <a:rPr lang="cs-CZ" altLang="cs-CZ" sz="4000" b="1"/>
              <a:t>je to přeměna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4000" b="1"/>
              <a:t>  tekutiny na rosol</a:t>
            </a:r>
          </a:p>
          <a:p>
            <a:pPr>
              <a:lnSpc>
                <a:spcPct val="90000"/>
              </a:lnSpc>
            </a:pPr>
            <a:endParaRPr lang="cs-CZ" altLang="cs-CZ" sz="4000" b="1" i="1"/>
          </a:p>
          <a:p>
            <a:pPr>
              <a:lnSpc>
                <a:spcPct val="90000"/>
              </a:lnSpc>
            </a:pPr>
            <a:r>
              <a:rPr lang="cs-CZ" altLang="cs-CZ" sz="4000" b="1" i="1"/>
              <a:t>Podstatou je přeměna fibrinogenu na fibrinová vlákna, která jsou ve vodě nerozpustná a tvoří </a:t>
            </a:r>
            <a:r>
              <a:rPr lang="cs-CZ" altLang="cs-CZ" sz="4000" b="1" i="1" u="sng"/>
              <a:t>krevní koláč</a:t>
            </a:r>
          </a:p>
          <a:p>
            <a:pPr>
              <a:lnSpc>
                <a:spcPct val="90000"/>
              </a:lnSpc>
            </a:pPr>
            <a:endParaRPr lang="cs-CZ" altLang="cs-CZ" sz="4000" b="1" i="1" u="sng"/>
          </a:p>
        </p:txBody>
      </p:sp>
      <p:pic>
        <p:nvPicPr>
          <p:cNvPr id="45061" name="Picture 5" descr="Bez%20n%E1zv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0"/>
            <a:ext cx="41402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4984750" y="2971800"/>
            <a:ext cx="36020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1000">
                <a:hlinkClick r:id="rId3"/>
              </a:rPr>
              <a:t>http://www.trombocytopenie.cz/clanek.php?id=2&amp;tab=pacient</a:t>
            </a:r>
            <a:endParaRPr lang="cs-CZ" altLang="cs-CZ" sz="1000"/>
          </a:p>
          <a:p>
            <a:endParaRPr lang="cs-CZ" altLang="cs-CZ" sz="1000"/>
          </a:p>
        </p:txBody>
      </p:sp>
      <p:pic>
        <p:nvPicPr>
          <p:cNvPr id="45064" name="Picture 8" descr="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5300663"/>
            <a:ext cx="2916237" cy="155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065" name="Text Box 9"/>
          <p:cNvSpPr txBox="1">
            <a:spLocks noChangeArrowheads="1"/>
          </p:cNvSpPr>
          <p:nvPr/>
        </p:nvSpPr>
        <p:spPr bwMode="auto">
          <a:xfrm rot="10800000" flipV="1">
            <a:off x="6011863" y="6643688"/>
            <a:ext cx="3132137" cy="214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altLang="cs-CZ" sz="800" dirty="0">
                <a:hlinkClick r:id="rId3"/>
              </a:rPr>
              <a:t>http://www.trombocytopenie.cz/clanek.php?id=2&amp;tab=pacient</a:t>
            </a:r>
            <a:endParaRPr lang="cs-CZ" alt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Zdroje</a:t>
            </a:r>
            <a:r>
              <a:rPr lang="cs-CZ" altLang="cs-CZ"/>
              <a:t> 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>
                <a:hlinkClick r:id="rId2"/>
              </a:rPr>
              <a:t>http://www.lidsketelo-puchnerova.estranky.cz/clanky/soustava-obehova/cevy-a-krevni-obeh.html</a:t>
            </a: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>
                <a:hlinkClick r:id="rId3"/>
              </a:rPr>
              <a:t>http://www.cervenykriz.zlin.cz/jak-darovat-krev.html</a:t>
            </a: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>
                <a:hlinkClick r:id="rId4"/>
              </a:rPr>
              <a:t>http://</a:t>
            </a:r>
            <a:r>
              <a:rPr lang="cs-CZ" altLang="cs-CZ" sz="2000" dirty="0" smtClean="0">
                <a:hlinkClick r:id="rId4"/>
              </a:rPr>
              <a:t>www.celostnimedicina.cz/vyznam-spravneho-slozeni-krve.htm</a:t>
            </a: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 smtClean="0">
                <a:hlinkClick r:id="rId5"/>
              </a:rPr>
              <a:t>http</a:t>
            </a:r>
            <a:r>
              <a:rPr lang="cs-CZ" altLang="cs-CZ" sz="2000" dirty="0">
                <a:hlinkClick r:id="rId5"/>
              </a:rPr>
              <a:t>://medicina.ronnie.cz/c-8696-krevni-obraz-a-zanetlive-markery-ii.html</a:t>
            </a: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>
                <a:hlinkClick r:id="rId6"/>
              </a:rPr>
              <a:t>http://www.trombocytopenie.cz/clanek.php?id=2&amp;tab=pacient</a:t>
            </a:r>
            <a:endParaRPr lang="cs-CZ" altLang="cs-CZ" sz="2000" dirty="0"/>
          </a:p>
          <a:p>
            <a:pPr>
              <a:lnSpc>
                <a:spcPct val="90000"/>
              </a:lnSpc>
            </a:pPr>
            <a:endParaRPr lang="cs-CZ" altLang="cs-CZ" sz="2000" dirty="0"/>
          </a:p>
          <a:p>
            <a:pPr>
              <a:lnSpc>
                <a:spcPct val="90000"/>
              </a:lnSpc>
            </a:pPr>
            <a:r>
              <a:rPr lang="cs-CZ" altLang="cs-CZ" sz="2000" dirty="0"/>
              <a:t>ČERNÍN, </a:t>
            </a:r>
            <a:r>
              <a:rPr lang="cs-CZ" altLang="cs-CZ" sz="2000" dirty="0" err="1"/>
              <a:t>Paedr.</a:t>
            </a:r>
            <a:r>
              <a:rPr lang="cs-CZ" altLang="cs-CZ" sz="2000" dirty="0"/>
              <a:t> Vladimír, et al. Přírodopis 3. </a:t>
            </a:r>
            <a:r>
              <a:rPr lang="cs-CZ" altLang="cs-CZ" sz="2000" i="1" dirty="0"/>
              <a:t>Biologie člověka se základy etologie a genetiky</a:t>
            </a:r>
            <a:r>
              <a:rPr lang="cs-CZ" altLang="cs-CZ" sz="2000" dirty="0"/>
              <a:t>. 1. vydání. Praha : SPN, 1998. Biologie člověka, s. 80.</a:t>
            </a:r>
          </a:p>
          <a:p>
            <a:pPr>
              <a:lnSpc>
                <a:spcPct val="90000"/>
              </a:lnSpc>
            </a:pPr>
            <a:endParaRPr lang="cs-CZ" alt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419</Words>
  <Application>Microsoft Office PowerPoint</Application>
  <PresentationFormat>Předvádění na obrazovce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Prezentace aplikace PowerPoint</vt:lpstr>
      <vt:lpstr>VY_32_INOVACE_12.2.06</vt:lpstr>
      <vt:lpstr>Prezentace aplikace PowerPoint</vt:lpstr>
      <vt:lpstr>Prezentace aplikace PowerPoint</vt:lpstr>
      <vt:lpstr>SYSTÉM CÉVNÍ</vt:lpstr>
      <vt:lpstr>KREVNÍ  CÉVY</vt:lpstr>
      <vt:lpstr>TEPNY</vt:lpstr>
      <vt:lpstr>VLÁSEČNICE</vt:lpstr>
      <vt:lpstr>ŽÍLY</vt:lpstr>
      <vt:lpstr>KREV</vt:lpstr>
      <vt:lpstr>FUNKCE KRVE</vt:lpstr>
      <vt:lpstr>KREV</vt:lpstr>
      <vt:lpstr>SLOŽENÍ  KRVE</vt:lpstr>
      <vt:lpstr>KREVNÍ  PLAZMA</vt:lpstr>
      <vt:lpstr>ČERVENÉ KRVINKY</vt:lpstr>
      <vt:lpstr>BÍLÉ KRVINKY</vt:lpstr>
      <vt:lpstr>Prezentace aplikace PowerPoint</vt:lpstr>
      <vt:lpstr>KREVNÍ  DESTIČKY</vt:lpstr>
      <vt:lpstr>SRÁŽENÍ  KRVE</vt:lpstr>
      <vt:lpstr>Zdroje </vt:lpstr>
    </vt:vector>
  </TitlesOfParts>
  <Company>zš v domcích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CÉVNÍ SOUSTAVA</dc:title>
  <dc:creator>akantor</dc:creator>
  <cp:lastModifiedBy>Jana Matěnová</cp:lastModifiedBy>
  <cp:revision>7</cp:revision>
  <dcterms:created xsi:type="dcterms:W3CDTF">2006-01-05T13:40:26Z</dcterms:created>
  <dcterms:modified xsi:type="dcterms:W3CDTF">2013-10-08T15:08:15Z</dcterms:modified>
</cp:coreProperties>
</file>