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60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rack_Obama_addresses_Turkish_Parliament_4-6-09_2.JPG" TargetMode="External"/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Turecko</a:t>
            </a:r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VYTVOŘENÍ: </a:t>
            </a:r>
            <a:r>
              <a:rPr lang="cs-CZ" dirty="0" smtClean="0"/>
              <a:t>10. </a:t>
            </a:r>
            <a:r>
              <a:rPr lang="cs-CZ" smtClean="0"/>
              <a:t>3</a:t>
            </a:r>
            <a:r>
              <a:rPr lang="cs-CZ" dirty="0" smtClean="0"/>
              <a:t>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VY_32_INOVACE_23_JH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527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08720"/>
            <a:ext cx="784887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Tuto prezentaci </a:t>
            </a:r>
            <a:r>
              <a:rPr lang="cs-CZ" dirty="0" smtClean="0"/>
              <a:t>používám jako doplněk výkladu k tematickému </a:t>
            </a:r>
            <a:r>
              <a:rPr lang="cs-CZ" dirty="0"/>
              <a:t>celku Asie v sedmém ročníku.</a:t>
            </a:r>
          </a:p>
          <a:p>
            <a:pPr algn="just"/>
            <a:r>
              <a:rPr lang="cs-CZ" dirty="0" smtClean="0"/>
              <a:t> </a:t>
            </a:r>
            <a:r>
              <a:rPr lang="cs-CZ" dirty="0"/>
              <a:t>Ž</a:t>
            </a:r>
            <a:r>
              <a:rPr lang="cs-CZ" dirty="0" smtClean="0"/>
              <a:t>áci okamžitě vidí odlišné znaky různých asijských států.</a:t>
            </a:r>
          </a:p>
          <a:p>
            <a:endParaRPr lang="cs-CZ" dirty="0" smtClean="0"/>
          </a:p>
          <a:p>
            <a:r>
              <a:rPr lang="cs-CZ" b="1" dirty="0"/>
              <a:t>Doporučený postup přípravy před hodinou:</a:t>
            </a:r>
            <a:r>
              <a:rPr lang="cs-CZ" dirty="0"/>
              <a:t> </a:t>
            </a:r>
            <a:endParaRPr lang="cs-CZ" dirty="0" smtClean="0"/>
          </a:p>
          <a:p>
            <a:pPr algn="just"/>
            <a:r>
              <a:rPr lang="cs-CZ" dirty="0" smtClean="0"/>
              <a:t>Jestliže nemá učitel k dispozici připojení k internetu, pak doporučuji si </a:t>
            </a:r>
            <a:r>
              <a:rPr lang="cs-CZ" dirty="0"/>
              <a:t>předem </a:t>
            </a:r>
            <a:r>
              <a:rPr lang="cs-CZ" dirty="0" smtClean="0"/>
              <a:t>nachystat obrázky do prezentace, které jsou zde umístěny jen jako odkaz na danou webovou stránku.</a:t>
            </a:r>
          </a:p>
          <a:p>
            <a:endParaRPr lang="cs-CZ" dirty="0" smtClean="0"/>
          </a:p>
          <a:p>
            <a:r>
              <a:rPr lang="cs-CZ" b="1" dirty="0" smtClean="0"/>
              <a:t>Zkušenosti z pilotáže:</a:t>
            </a:r>
          </a:p>
          <a:p>
            <a:r>
              <a:rPr lang="cs-CZ" dirty="0" smtClean="0"/>
              <a:t>Prezentace žáky zaujala a podnítila v nich touhu poznávat nová místa na Zemi.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62000" y="5045120"/>
            <a:ext cx="6781800" cy="112708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531367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Turecko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645024"/>
            <a:ext cx="7197031" cy="2448272"/>
          </a:xfrm>
        </p:spPr>
        <p:txBody>
          <a:bodyPr>
            <a:normAutofit fontScale="62500" lnSpcReduction="20000"/>
          </a:bodyPr>
          <a:lstStyle/>
          <a:p>
            <a:r>
              <a:rPr lang="cs-CZ" sz="3800" dirty="0">
                <a:solidFill>
                  <a:srgbClr val="FF0000"/>
                </a:solidFill>
              </a:rPr>
              <a:t>Obrázek na této adrese:</a:t>
            </a:r>
            <a:r>
              <a:rPr lang="cs-CZ" sz="3800" dirty="0">
                <a:hlinkClick r:id="rId2"/>
              </a:rPr>
              <a:t>  </a:t>
            </a:r>
            <a:endParaRPr lang="cs-CZ" sz="3800" dirty="0" smtClean="0">
              <a:hlinkClick r:id="rId2"/>
            </a:endParaRPr>
          </a:p>
          <a:p>
            <a:r>
              <a:rPr lang="cs-CZ" dirty="0">
                <a:hlinkClick r:id="rId2"/>
              </a:rPr>
              <a:t>http://www.google.cz/imgres?q=Turecko&amp;hl=cs&amp;client=firefox-a&amp;hs=lak&amp;sa=X&amp;rls=org.mozilla:cs:official&amp;biw=1366&amp;bih=638&amp;tbm=isch&amp;prmd=imvns&amp;tbnid=Ps7NlworIfTZhM:&amp;imgrefurl=http://katalog.estranky.cz/stranka/1174298/turecko&amp;docid=ZrfokeBJTFojNM&amp;imgurl=http://www.atlantik.estranky.cz/img/original/7/pamukale.jpg&amp;w=640&amp;h=450&amp;ei=jwjiT6raItOWhQeJp8TeAw&amp;zoom=1&amp;iact=hc&amp;vpx=448&amp;vpy=12&amp;dur=310&amp;hovh=137&amp;hovw=200&amp;tx=149&amp;ty=59&amp;sig=105100274710567859653&amp;page=1&amp;tbnh=127&amp;tbnw=186&amp;start=0&amp;ndsp=19&amp;ved=1t:429,r:2,s:0,i:143</a:t>
            </a:r>
          </a:p>
        </p:txBody>
      </p:sp>
      <p:pic>
        <p:nvPicPr>
          <p:cNvPr id="1026" name="Picture 2" descr="C:\Users\ZS SLOVAN\AppData\Local\Microsoft\Windows\Temporary Internet Files\Content.IE5\2K6LMUEC\MC9000243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2589581" cy="1757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5445224"/>
            <a:ext cx="3312368" cy="786036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Poloha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332656"/>
            <a:ext cx="2952329" cy="511256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800" dirty="0">
                <a:solidFill>
                  <a:srgbClr val="FF0000"/>
                </a:solidFill>
              </a:rPr>
              <a:t>Obrázek na této adrese:</a:t>
            </a:r>
            <a:r>
              <a:rPr lang="cs-CZ" sz="3800" dirty="0">
                <a:hlinkClick r:id="rId2"/>
              </a:rPr>
              <a:t>  </a:t>
            </a:r>
          </a:p>
          <a:p>
            <a:pPr marL="0" indent="0">
              <a:buNone/>
            </a:pPr>
            <a:r>
              <a:rPr lang="cs-CZ" dirty="0"/>
              <a:t>http://www.google.cz/imgres?q=Turecko&amp;hl=cs&amp;client=firefox-a&amp;hs=lak&amp;sa=X&amp;rls=org.mozilla:cs:official&amp;biw=1366&amp;bih=638&amp;tbm=isch&amp;prmd=imvns&amp;tbnid=-QxOq5tuKEYFjM:&amp;imgrefurl=http://www.klubvalec.cz/aktuality.php&amp;docid=JuEAxPEkHCfKJM&amp;imgurl=http://www.klubvalec.cz/scr/turecko2.jpg&amp;w=514&amp;h=331&amp;ei=jwjiT6raItOWhQeJp8TeAw&amp;zoom=1&amp;iact=rc&amp;dur=489&amp;sig=105100274710567859653&amp;page=2&amp;tbnh=116&amp;tbnw=180&amp;start=19&amp;ndsp=24&amp;ved=1t:429,r:20,s:19,i:262&amp;tx=147&amp;ty=67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95936" y="-117227"/>
            <a:ext cx="4577769" cy="5400600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</a:rPr>
              <a:t>demokratický</a:t>
            </a:r>
            <a:r>
              <a:rPr lang="cs-CZ" sz="2000" dirty="0">
                <a:solidFill>
                  <a:schemeClr val="tx1"/>
                </a:solidFill>
              </a:rPr>
              <a:t> stát ležící v Malé Asii a z menší části v jihovýchodní </a:t>
            </a:r>
            <a:r>
              <a:rPr lang="cs-CZ" sz="2000" dirty="0" smtClean="0">
                <a:solidFill>
                  <a:schemeClr val="tx1"/>
                </a:solidFill>
              </a:rPr>
              <a:t>Evropě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>
                <a:solidFill>
                  <a:schemeClr val="tx1"/>
                </a:solidFill>
              </a:rPr>
              <a:t>h</a:t>
            </a:r>
            <a:r>
              <a:rPr lang="cs-CZ" sz="2000" dirty="0" smtClean="0">
                <a:solidFill>
                  <a:schemeClr val="tx1"/>
                </a:solidFill>
              </a:rPr>
              <a:t>raničí </a:t>
            </a:r>
            <a:r>
              <a:rPr lang="cs-CZ" sz="2000" dirty="0">
                <a:solidFill>
                  <a:schemeClr val="tx1"/>
                </a:solidFill>
              </a:rPr>
              <a:t>na severovýchodě s Gruzií, na východě s Arménií, Ázerbájdžánem a Íránem, na jihovýchodě s Irákem a Sýrií</a:t>
            </a:r>
          </a:p>
          <a:p>
            <a:pPr marL="18288" algn="l">
              <a:lnSpc>
                <a:spcPct val="150000"/>
              </a:lnSpc>
            </a:pP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BL7DS19N\MC900408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93096"/>
            <a:ext cx="2402721" cy="1548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869160"/>
            <a:ext cx="3008313" cy="13621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Podnebí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815408" y="332656"/>
            <a:ext cx="5328592" cy="5472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řevážně suché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silně </a:t>
            </a:r>
            <a:r>
              <a:rPr lang="cs-CZ" dirty="0">
                <a:solidFill>
                  <a:schemeClr val="tx1"/>
                </a:solidFill>
              </a:rPr>
              <a:t>ovlivněno přítomností moří na severu, jihu a západě a hor vyskytujících se na většině </a:t>
            </a:r>
            <a:r>
              <a:rPr lang="cs-CZ" dirty="0" smtClean="0">
                <a:solidFill>
                  <a:schemeClr val="tx1"/>
                </a:solidFill>
              </a:rPr>
              <a:t>území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ětší </a:t>
            </a:r>
            <a:r>
              <a:rPr lang="cs-CZ" dirty="0">
                <a:solidFill>
                  <a:schemeClr val="tx1"/>
                </a:solidFill>
              </a:rPr>
              <a:t>rozdíly mezi letními a zimními </a:t>
            </a:r>
            <a:r>
              <a:rPr lang="cs-CZ" dirty="0" smtClean="0">
                <a:solidFill>
                  <a:schemeClr val="tx1"/>
                </a:solidFill>
              </a:rPr>
              <a:t>teplotami 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e </a:t>
            </a:r>
            <a:r>
              <a:rPr lang="cs-CZ" dirty="0">
                <a:solidFill>
                  <a:schemeClr val="tx1"/>
                </a:solidFill>
              </a:rPr>
              <a:t>vnitrozemí sahají jarní teploty pod bod mrazu a nejnižší teploty mohou dosahovat −20 °C na západě a −40 °C na </a:t>
            </a:r>
            <a:r>
              <a:rPr lang="cs-CZ" dirty="0" smtClean="0">
                <a:solidFill>
                  <a:schemeClr val="tx1"/>
                </a:solidFill>
              </a:rPr>
              <a:t>východě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níh </a:t>
            </a:r>
            <a:r>
              <a:rPr lang="cs-CZ" dirty="0">
                <a:solidFill>
                  <a:schemeClr val="tx1"/>
                </a:solidFill>
              </a:rPr>
              <a:t>je v teplejších oblastech možné spatřit zhruba dva týdny ročně 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251521" y="457200"/>
            <a:ext cx="3184138" cy="5060032"/>
          </a:xfrm>
        </p:spPr>
        <p:txBody>
          <a:bodyPr>
            <a:normAutofit fontScale="55000" lnSpcReduction="20000"/>
          </a:bodyPr>
          <a:lstStyle/>
          <a:p>
            <a:pPr marL="18288">
              <a:lnSpc>
                <a:spcPct val="150000"/>
              </a:lnSpc>
            </a:pPr>
            <a:r>
              <a:rPr lang="cs-CZ" sz="4400" dirty="0">
                <a:solidFill>
                  <a:srgbClr val="FF0000"/>
                </a:solidFill>
              </a:rPr>
              <a:t>Obrázek na této adrese:</a:t>
            </a:r>
            <a:r>
              <a:rPr lang="cs-CZ" sz="4400" dirty="0">
                <a:hlinkClick r:id="rId2"/>
              </a:rPr>
              <a:t>  </a:t>
            </a:r>
            <a:endParaRPr lang="cs-CZ" sz="4400" dirty="0" smtClean="0">
              <a:hlinkClick r:id="rId2"/>
            </a:endParaRPr>
          </a:p>
          <a:p>
            <a:pPr marL="18288">
              <a:lnSpc>
                <a:spcPct val="150000"/>
              </a:lnSpc>
            </a:pPr>
            <a:r>
              <a:rPr lang="cs-CZ" dirty="0">
                <a:hlinkClick r:id="rId2"/>
              </a:rPr>
              <a:t>http://www.google.cz/imgres?q=Turecko&amp;start=91&amp;hl=cs&amp;client=firefox-a&amp;sa=X&amp;rls=org.mozilla:cs:official&amp;biw=1366&amp;bih=638&amp;addh=36&amp;tbm=isch&amp;prmd=imvns&amp;tbnid=DRS6PwOIHt6rfM:&amp;imgrefurl=http://www.akvila.cz/fotogalerie.asp%3Ffoto%3DTurecko%2520-%2520Side&amp;docid=ytyNKetzA1Cu1M&amp;imgurl=http://www.akvila.cz/img/galerie/Turecko%252520-%252520Side/12.Turecko,%252520vodopady%252520u%252520Manavgatu%252520u%252520Side.jpg&amp;w=600&amp;h=450&amp;ei=PgriT5-8B8ODhQfczJy6Aw&amp;zoom=1&amp;iact=hc&amp;vpx=868&amp;vpy=268&amp;dur=442&amp;hovh=137&amp;hovw=155&amp;tx=165&amp;ty=105&amp;sig=105100274710567859653&amp;page=5&amp;tbnh=137&amp;tbnw=155&amp;ndsp=24&amp;ved=1t:429,r:16,s:91,i:55</a:t>
            </a:r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4242048" cy="131216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Státní</a:t>
            </a:r>
            <a:r>
              <a:rPr lang="cs-CZ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zřízení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7720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lavní město Ankara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Turecko </a:t>
            </a:r>
            <a:r>
              <a:rPr lang="cs-CZ" dirty="0">
                <a:solidFill>
                  <a:schemeClr val="tx1"/>
                </a:solidFill>
              </a:rPr>
              <a:t>je parlamentní zastupitelská </a:t>
            </a:r>
            <a:r>
              <a:rPr lang="cs-CZ" dirty="0" smtClean="0">
                <a:solidFill>
                  <a:schemeClr val="tx1"/>
                </a:solidFill>
              </a:rPr>
              <a:t>demokracie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uslimská země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explicitně </a:t>
            </a:r>
            <a:r>
              <a:rPr lang="cs-CZ" dirty="0">
                <a:solidFill>
                  <a:schemeClr val="tx1"/>
                </a:solidFill>
              </a:rPr>
              <a:t>sekulárním politickým </a:t>
            </a:r>
            <a:r>
              <a:rPr lang="cs-CZ" dirty="0" smtClean="0">
                <a:solidFill>
                  <a:schemeClr val="tx1"/>
                </a:solidFill>
              </a:rPr>
              <a:t>systémem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láda </a:t>
            </a:r>
            <a:r>
              <a:rPr lang="cs-CZ" dirty="0">
                <a:solidFill>
                  <a:schemeClr val="tx1"/>
                </a:solidFill>
              </a:rPr>
              <a:t>je rozdělena na tři větve – výkonnou, zákonodárnou a </a:t>
            </a:r>
            <a:r>
              <a:rPr lang="cs-CZ" dirty="0" smtClean="0">
                <a:solidFill>
                  <a:schemeClr val="tx1"/>
                </a:solidFill>
              </a:rPr>
              <a:t>soudní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čele </a:t>
            </a:r>
            <a:r>
              <a:rPr lang="cs-CZ" dirty="0">
                <a:solidFill>
                  <a:schemeClr val="tx1"/>
                </a:solidFill>
              </a:rPr>
              <a:t>státu stojí prezident, kterým je od roku 2007 </a:t>
            </a:r>
            <a:r>
              <a:rPr lang="cs-CZ" dirty="0" err="1">
                <a:solidFill>
                  <a:schemeClr val="tx1"/>
                </a:solidFill>
              </a:rPr>
              <a:t>Abdullah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Gül</a:t>
            </a:r>
            <a:r>
              <a:rPr lang="cs-CZ" dirty="0" smtClean="0">
                <a:solidFill>
                  <a:schemeClr val="tx1"/>
                </a:solidFill>
              </a:rPr>
              <a:t>, má ceremoniální funkci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7" y="457200"/>
            <a:ext cx="3040122" cy="4555976"/>
          </a:xfrm>
        </p:spPr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>
                <a:hlinkClick r:id="rId2"/>
              </a:rPr>
              <a:t>  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cs.wikipedia.org/wiki/Soubor:Barack_Obama_addresses_Turkish_Parliament_4-6-09_2.JPG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Obyvatelstvo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7720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78</a:t>
            </a:r>
            <a:r>
              <a:rPr lang="cs-CZ" dirty="0">
                <a:solidFill>
                  <a:schemeClr val="tx1"/>
                </a:solidFill>
              </a:rPr>
              <a:t> 786 000 </a:t>
            </a:r>
            <a:r>
              <a:rPr lang="cs-CZ" dirty="0" smtClean="0">
                <a:solidFill>
                  <a:schemeClr val="tx1"/>
                </a:solidFill>
              </a:rPr>
              <a:t>obyvatel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roční </a:t>
            </a:r>
            <a:r>
              <a:rPr lang="cs-CZ" dirty="0">
                <a:solidFill>
                  <a:schemeClr val="tx1"/>
                </a:solidFill>
              </a:rPr>
              <a:t>přírůstek činí zhruba 1,24 </a:t>
            </a:r>
            <a:r>
              <a:rPr lang="cs-CZ" dirty="0" smtClean="0">
                <a:solidFill>
                  <a:schemeClr val="tx1"/>
                </a:solidFill>
              </a:rPr>
              <a:t>%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urbanizace </a:t>
            </a:r>
            <a:r>
              <a:rPr lang="cs-CZ" dirty="0">
                <a:solidFill>
                  <a:schemeClr val="tx1"/>
                </a:solidFill>
              </a:rPr>
              <a:t>je asi 1,7 % </a:t>
            </a:r>
            <a:r>
              <a:rPr lang="cs-CZ" dirty="0" smtClean="0">
                <a:solidFill>
                  <a:schemeClr val="tx1"/>
                </a:solidFill>
              </a:rPr>
              <a:t>ročně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jako </a:t>
            </a:r>
            <a:r>
              <a:rPr lang="cs-CZ" dirty="0">
                <a:solidFill>
                  <a:schemeClr val="tx1"/>
                </a:solidFill>
              </a:rPr>
              <a:t>Turkové jsou podle ústavy označováni všichni lidé s tureckým </a:t>
            </a:r>
            <a:r>
              <a:rPr lang="cs-CZ" dirty="0" smtClean="0">
                <a:solidFill>
                  <a:schemeClr val="tx1"/>
                </a:solidFill>
              </a:rPr>
              <a:t>občanstvím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etnicky </a:t>
            </a:r>
            <a:r>
              <a:rPr lang="cs-CZ" dirty="0">
                <a:solidFill>
                  <a:schemeClr val="tx1"/>
                </a:solidFill>
              </a:rPr>
              <a:t>tvoří největší část obyvatel Turci (70–75 %) a Kurdové (18 </a:t>
            </a:r>
            <a:r>
              <a:rPr lang="cs-CZ" dirty="0" smtClean="0">
                <a:solidFill>
                  <a:schemeClr val="tx1"/>
                </a:solidFill>
              </a:rPr>
              <a:t>%), </a:t>
            </a:r>
            <a:r>
              <a:rPr lang="cs-CZ" dirty="0">
                <a:solidFill>
                  <a:schemeClr val="tx1"/>
                </a:solidFill>
              </a:rPr>
              <a:t>další menšiny, z nichž nejpočetnější jsou Řekové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3" y="457200"/>
            <a:ext cx="3256146" cy="5060032"/>
          </a:xfrm>
        </p:spPr>
        <p:txBody>
          <a:bodyPr>
            <a:normAutofit fontScale="77500" lnSpcReduction="20000"/>
          </a:bodyPr>
          <a:lstStyle/>
          <a:p>
            <a:r>
              <a:rPr lang="cs-CZ" sz="3100" dirty="0">
                <a:solidFill>
                  <a:srgbClr val="FF0000"/>
                </a:solidFill>
              </a:rPr>
              <a:t>Obrázek na této adrese:</a:t>
            </a:r>
            <a:r>
              <a:rPr lang="cs-CZ" sz="3100" dirty="0"/>
              <a:t>  </a:t>
            </a:r>
            <a:endParaRPr lang="cs-CZ" sz="3100" dirty="0" smtClean="0"/>
          </a:p>
          <a:p>
            <a:r>
              <a:rPr lang="cs-CZ" dirty="0"/>
              <a:t>http://www.google.cz/imgres?q=turkov%C3%A9&amp;num=10&amp;hl=cs&amp;client=firefox-a&amp;rls=org.mozilla:cs:official&amp;biw=1366&amp;bih=638&amp;tbm=isch&amp;tbnid=rPhWxqB5QjoZfM:&amp;imgrefurl=http://gabu-trinity.blog.cz/galerie/andalusie/obrazek/20351456&amp;docid=vA9AW89nsdiD6M&amp;itg=1&amp;imgurl=http://</a:t>
            </a:r>
            <a:r>
              <a:rPr lang="cs-CZ" dirty="0" smtClean="0"/>
              <a:t>nd01.jxs.cz/431/457/9cd7200f32_20351456_o2.jpg&amp;w=1600&amp;h=1200&amp;ei=8g3iT62rLc2KhQf-r8THAw&amp;zoom=1&amp;iact=hc&amp;vpx=339&amp;vpy=129&amp;dur=132&amp;hovh=194&amp;hovw=259&amp;tx=120&amp;ty=106&amp;sig=105100274710567859653&amp;sqi=2&amp;page=1&amp;tbnh=138&amp;tbnw=223&amp;start=0&amp;ndsp=19&amp;ved=1t:429,r:1,s:0,i:72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Hospodářství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Průmysl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těžba</a:t>
            </a:r>
            <a:r>
              <a:rPr lang="cs-CZ" dirty="0">
                <a:solidFill>
                  <a:schemeClr val="tx1"/>
                </a:solidFill>
              </a:rPr>
              <a:t>: černé uhlí, hnědé uhlí, ropa, zemní plyn, železná ruda, mangan, </a:t>
            </a:r>
            <a:r>
              <a:rPr lang="cs-CZ" dirty="0" smtClean="0">
                <a:solidFill>
                  <a:schemeClr val="tx1"/>
                </a:solidFill>
              </a:rPr>
              <a:t>energetika </a:t>
            </a:r>
            <a:r>
              <a:rPr lang="cs-CZ" dirty="0">
                <a:solidFill>
                  <a:schemeClr val="tx1"/>
                </a:solidFill>
              </a:rPr>
              <a:t>(podíl elektráren): tepelné 71 %, vodní 29 </a:t>
            </a:r>
            <a:r>
              <a:rPr lang="cs-CZ" dirty="0" smtClean="0">
                <a:solidFill>
                  <a:schemeClr val="tx1"/>
                </a:solidFill>
              </a:rPr>
              <a:t>%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Vývoz: potraviny, textil, kovy, dopravní prostředky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Dovoz: stroje, chemikálie, polotovary, paliva, dopravní prostředky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251520" y="548680"/>
            <a:ext cx="3184138" cy="4608512"/>
          </a:xfrm>
        </p:spPr>
        <p:txBody>
          <a:bodyPr>
            <a:normAutofit lnSpcReduction="10000"/>
          </a:bodyPr>
          <a:lstStyle/>
          <a:p>
            <a:pPr>
              <a:buClr>
                <a:srgbClr val="FFC000"/>
              </a:buClr>
            </a:pPr>
            <a:r>
              <a:rPr lang="cs-CZ" sz="2400" b="1" dirty="0" smtClean="0">
                <a:solidFill>
                  <a:schemeClr val="tx1"/>
                </a:solidFill>
                <a:cs typeface="Aharoni" pitchFamily="2" charset="-79"/>
              </a:rPr>
              <a:t>Zemědělství</a:t>
            </a:r>
          </a:p>
          <a:p>
            <a:pPr marL="342900" indent="-342900">
              <a:buClr>
                <a:srgbClr val="FFC000"/>
              </a:buClr>
              <a:buFont typeface="Wingdings" pitchFamily="2" charset="2"/>
              <a:buChar char="q"/>
            </a:pPr>
            <a:r>
              <a:rPr lang="cs-CZ" sz="2400" b="1" dirty="0">
                <a:solidFill>
                  <a:schemeClr val="tx1"/>
                </a:solidFill>
                <a:cs typeface="Aharoni" pitchFamily="2" charset="-79"/>
              </a:rPr>
              <a:t>p</a:t>
            </a:r>
            <a:r>
              <a:rPr lang="cs-CZ" sz="2400" b="1" dirty="0" smtClean="0">
                <a:solidFill>
                  <a:schemeClr val="tx1"/>
                </a:solidFill>
                <a:cs typeface="Aharoni" pitchFamily="2" charset="-79"/>
              </a:rPr>
              <a:t>ěstuje se: </a:t>
            </a:r>
            <a:r>
              <a:rPr lang="cs-CZ" sz="2400" dirty="0" smtClean="0">
                <a:solidFill>
                  <a:schemeClr val="tx1"/>
                </a:solidFill>
                <a:cs typeface="Aharoni" pitchFamily="2" charset="-79"/>
              </a:rPr>
              <a:t>pšenice</a:t>
            </a:r>
            <a:r>
              <a:rPr lang="cs-CZ" sz="2400" dirty="0">
                <a:solidFill>
                  <a:schemeClr val="tx1"/>
                </a:solidFill>
                <a:cs typeface="Aharoni" pitchFamily="2" charset="-79"/>
              </a:rPr>
              <a:t>, oves, žito, ječmen, kukuřice, rýže, brambory, cukrová </a:t>
            </a:r>
            <a:r>
              <a:rPr lang="cs-CZ" sz="2400" dirty="0" smtClean="0">
                <a:solidFill>
                  <a:schemeClr val="tx1"/>
                </a:solidFill>
                <a:cs typeface="Aharoni" pitchFamily="2" charset="-79"/>
              </a:rPr>
              <a:t>řepa, pomeranče</a:t>
            </a:r>
            <a:r>
              <a:rPr lang="cs-CZ" sz="2400" dirty="0">
                <a:solidFill>
                  <a:schemeClr val="tx1"/>
                </a:solidFill>
                <a:cs typeface="Aharoni" pitchFamily="2" charset="-79"/>
              </a:rPr>
              <a:t>, citróny, mandarinky, broskve, hrozny, </a:t>
            </a:r>
            <a:r>
              <a:rPr lang="cs-CZ" sz="2400" dirty="0" smtClean="0">
                <a:solidFill>
                  <a:schemeClr val="tx1"/>
                </a:solidFill>
                <a:cs typeface="Aharoni" pitchFamily="2" charset="-79"/>
              </a:rPr>
              <a:t>ořechy a </a:t>
            </a:r>
            <a:r>
              <a:rPr lang="cs-CZ" sz="2400" dirty="0">
                <a:solidFill>
                  <a:schemeClr val="tx1"/>
                </a:solidFill>
                <a:cs typeface="Aharoni" pitchFamily="2" charset="-79"/>
              </a:rPr>
              <a:t>káva</a:t>
            </a:r>
          </a:p>
          <a:p>
            <a:pPr marL="342900" indent="-342900">
              <a:buClr>
                <a:srgbClr val="FFC000"/>
              </a:buClr>
              <a:buFont typeface="Wingdings" pitchFamily="2" charset="2"/>
              <a:buChar char="q"/>
            </a:pPr>
            <a:r>
              <a:rPr lang="cs-CZ" sz="2400" b="1" dirty="0">
                <a:solidFill>
                  <a:schemeClr val="tx1"/>
                </a:solidFill>
                <a:cs typeface="Aharoni" pitchFamily="2" charset="-79"/>
              </a:rPr>
              <a:t>chov dobytka:</a:t>
            </a:r>
            <a:r>
              <a:rPr lang="cs-CZ" sz="2400" dirty="0">
                <a:solidFill>
                  <a:schemeClr val="tx1"/>
                </a:solidFill>
                <a:cs typeface="Aharoni" pitchFamily="2" charset="-79"/>
              </a:rPr>
              <a:t> skot, ovce, kozy, osli, velbloudi, koně, buvoli</a:t>
            </a:r>
          </a:p>
          <a:p>
            <a:endParaRPr lang="cs-CZ" dirty="0"/>
          </a:p>
        </p:txBody>
      </p:sp>
      <p:pic>
        <p:nvPicPr>
          <p:cNvPr id="3075" name="Picture 3" descr="C:\Users\ZS SLOVAN\AppData\Local\Microsoft\Windows\Temporary Internet Files\Content.IE5\D5S8IZNL\MP9001786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046456" cy="135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 SLOVAN\AppData\Local\Microsoft\Windows\Temporary Internet Files\Content.IE5\D5S8IZNL\MP9001442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056384"/>
            <a:ext cx="1411868" cy="936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Zajímavosti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Obrázek na této adrese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http://images1.wikia.nocookie.net/__cb20080730145944/necyklopedie/images/f/f7/Turecky_med1.jpg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3" y="457200"/>
            <a:ext cx="3256146" cy="4114800"/>
          </a:xfrm>
        </p:spPr>
        <p:txBody>
          <a:bodyPr/>
          <a:lstStyle/>
          <a:p>
            <a:r>
              <a:rPr lang="cs-CZ" sz="4000" b="1" dirty="0">
                <a:solidFill>
                  <a:schemeClr val="tx1"/>
                </a:solidFill>
              </a:rPr>
              <a:t>Turecký </a:t>
            </a:r>
            <a:r>
              <a:rPr lang="cs-CZ" sz="4000" b="1" dirty="0" smtClean="0">
                <a:solidFill>
                  <a:schemeClr val="tx1"/>
                </a:solidFill>
              </a:rPr>
              <a:t>med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je tradiční tvrdá (až kamenná) cukrovinka původem </a:t>
            </a:r>
            <a:r>
              <a:rPr lang="cs-CZ" dirty="0" smtClean="0">
                <a:solidFill>
                  <a:schemeClr val="tx1"/>
                </a:solidFill>
              </a:rPr>
              <a:t>z Turecka</a:t>
            </a:r>
          </a:p>
        </p:txBody>
      </p:sp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Vlastní tvorba</a:t>
            </a:r>
          </a:p>
          <a:p>
            <a:endParaRPr lang="cs-CZ" dirty="0" smtClean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</a:t>
            </a:r>
            <a:r>
              <a:rPr lang="cs-CZ" sz="6600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pramenů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192</TotalTime>
  <Words>354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NewsPrint</vt:lpstr>
      <vt:lpstr>Prezentace aplikace PowerPoint</vt:lpstr>
      <vt:lpstr>Anotace</vt:lpstr>
      <vt:lpstr>Turecko</vt:lpstr>
      <vt:lpstr>Poloha</vt:lpstr>
      <vt:lpstr>Podnebí</vt:lpstr>
      <vt:lpstr>Státní zřízení</vt:lpstr>
      <vt:lpstr>Obyvatelstvo</vt:lpstr>
      <vt:lpstr>Hospodářství</vt:lpstr>
      <vt:lpstr>Zajímavosti</vt:lpstr>
      <vt:lpstr>Citace pramenů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27</cp:revision>
  <cp:lastPrinted>2013-02-21T12:04:54Z</cp:lastPrinted>
  <dcterms:created xsi:type="dcterms:W3CDTF">2012-05-21T10:01:33Z</dcterms:created>
  <dcterms:modified xsi:type="dcterms:W3CDTF">2013-02-21T18:23:24Z</dcterms:modified>
</cp:coreProperties>
</file>