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0" r:id="rId2"/>
    <p:sldId id="262" r:id="rId3"/>
    <p:sldId id="256" r:id="rId4"/>
    <p:sldId id="257" r:id="rId5"/>
    <p:sldId id="258" r:id="rId6"/>
    <p:sldId id="268" r:id="rId7"/>
    <p:sldId id="269" r:id="rId8"/>
    <p:sldId id="260" r:id="rId9"/>
    <p:sldId id="267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1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23DB7695-B628-45C2-AB10-4CC8ECC876C7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709C1569-15B6-4D1C-9EE6-2C4D0B863A8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hyperlink" Target="http://www.chinatours.cz/zajezdy/japonsko/japonsko-zeme-samuraju/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4yougratis.cz/vlajky/img/Irak.png" TargetMode="External"/><Relationship Id="rId4" Type="http://schemas.openxmlformats.org/officeDocument/2006/relationships/hyperlink" Target="http://www.seznam.czwww.celysvet.cz/images.php?fotka=japonsko_2&amp;dd=1471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www.celysvet.cz/images.php?fotka=japonsko_2&amp;dd=1471" TargetMode="External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608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981273"/>
            <a:ext cx="7222194" cy="57861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zeměpis</a:t>
            </a:r>
          </a:p>
          <a:p>
            <a:r>
              <a:rPr lang="cs-CZ" dirty="0" smtClean="0"/>
              <a:t>ROČNÍK: 7. ročník</a:t>
            </a:r>
          </a:p>
          <a:p>
            <a:r>
              <a:rPr lang="cs-CZ" dirty="0" smtClean="0"/>
              <a:t>TÉMA: Irák</a:t>
            </a:r>
          </a:p>
          <a:p>
            <a:r>
              <a:rPr lang="cs-CZ" dirty="0" smtClean="0"/>
              <a:t>AUTOR: Jana Horáková</a:t>
            </a:r>
          </a:p>
          <a:p>
            <a:r>
              <a:rPr lang="cs-CZ" dirty="0" smtClean="0"/>
              <a:t>DATUM VYTVOŘENÍ</a:t>
            </a:r>
            <a:r>
              <a:rPr lang="cs-CZ" smtClean="0"/>
              <a:t>: </a:t>
            </a:r>
            <a:r>
              <a:rPr lang="cs-CZ" smtClean="0"/>
              <a:t>15. </a:t>
            </a:r>
            <a:r>
              <a:rPr lang="cs-CZ" dirty="0" smtClean="0"/>
              <a:t>3. 2012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VY_32_INOVACE_24_JH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9361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052736"/>
            <a:ext cx="756084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Tuto prezentaci používám jako doplněk výkladu k tematickému celku Asie v sedmém ročníku.</a:t>
            </a:r>
          </a:p>
          <a:p>
            <a:pPr algn="just"/>
            <a:r>
              <a:rPr lang="cs-CZ" dirty="0"/>
              <a:t> Žáci okamžitě vidí odlišné znaky různých asijských států.</a:t>
            </a:r>
          </a:p>
          <a:p>
            <a:endParaRPr lang="cs-CZ" dirty="0"/>
          </a:p>
          <a:p>
            <a:r>
              <a:rPr lang="cs-CZ" b="1" dirty="0"/>
              <a:t>Doporučený postup přípravy před hodinou:</a:t>
            </a:r>
            <a:r>
              <a:rPr lang="cs-CZ" dirty="0"/>
              <a:t> </a:t>
            </a:r>
          </a:p>
          <a:p>
            <a:pPr algn="just"/>
            <a:r>
              <a:rPr lang="cs-CZ" dirty="0"/>
              <a:t>Jestliže nemá učitel k dispozici připojení k internetu, pak doporučuji si předem nachystat obrázky do prezentace, které jsou zde umístěny jen jako odkaz na danou webovou stránku.</a:t>
            </a:r>
          </a:p>
          <a:p>
            <a:endParaRPr lang="cs-CZ" dirty="0"/>
          </a:p>
          <a:p>
            <a:r>
              <a:rPr lang="cs-CZ" b="1" dirty="0"/>
              <a:t>Zkušenosti z pilotáže:</a:t>
            </a:r>
          </a:p>
          <a:p>
            <a:r>
              <a:rPr lang="cs-CZ" dirty="0"/>
              <a:t>Prezentace žáky zaujala a podnítila v nich touhu poznávat nová místa na Zemi.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Anotace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6330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2531367"/>
          </a:xfrm>
        </p:spPr>
        <p:txBody>
          <a:bodyPr/>
          <a:lstStyle/>
          <a:p>
            <a:pPr algn="r"/>
            <a:r>
              <a:rPr lang="cs-CZ" dirty="0" smtClean="0">
                <a:solidFill>
                  <a:srgbClr val="FF0000"/>
                </a:solidFill>
              </a:rPr>
              <a:t>Irák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5328" y="3717032"/>
            <a:ext cx="7197031" cy="156558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>
              <a:solidFill>
                <a:schemeClr val="tx1"/>
              </a:solidFill>
              <a:hlinkClick r:id="rId2"/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ZS SLOVAN\AppData\Local\Microsoft\Windows\Temporary Internet Files\Content.IE5\BL7DS19N\MC9003644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87414"/>
            <a:ext cx="2448272" cy="2481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4813524"/>
            <a:ext cx="4420826" cy="12926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Obrázek na této adrese</a:t>
            </a:r>
            <a:r>
              <a:rPr lang="cs-CZ" sz="2400" dirty="0" smtClean="0">
                <a:solidFill>
                  <a:srgbClr val="FF0000"/>
                </a:solidFill>
              </a:rPr>
              <a:t>:</a:t>
            </a:r>
            <a:endParaRPr lang="cs-CZ" sz="2400" dirty="0">
              <a:hlinkClick r:id="rId4"/>
            </a:endParaRPr>
          </a:p>
          <a:p>
            <a:endParaRPr lang="cs-CZ" dirty="0" smtClean="0"/>
          </a:p>
          <a:p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</a:t>
            </a:r>
            <a:r>
              <a:rPr lang="cs-CZ" dirty="0" smtClean="0">
                <a:hlinkClick r:id="rId5"/>
              </a:rPr>
              <a:t>www.4yougratis.cz/vlajky/img/Irak.png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35530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9" y="5445224"/>
            <a:ext cx="3312368" cy="786036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Povrch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83569" y="620688"/>
            <a:ext cx="2592288" cy="4641379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Obrázek na této adrese:</a:t>
            </a:r>
            <a:r>
              <a:rPr lang="cs-CZ" dirty="0">
                <a:hlinkClick r:id="rId2"/>
              </a:rPr>
              <a:t>  </a:t>
            </a:r>
            <a:endParaRPr lang="cs-CZ" dirty="0" smtClean="0">
              <a:hlinkClick r:id="rId2"/>
            </a:endParaRPr>
          </a:p>
          <a:p>
            <a:pPr marL="0" indent="0">
              <a:buNone/>
            </a:pPr>
            <a:r>
              <a:rPr lang="cs-CZ" dirty="0">
                <a:hlinkClick r:id="rId2"/>
              </a:rPr>
              <a:t>http://i.idnes.cz/09/062/c460/IPL2bab59_basa_irak_bmp.jpg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4139952" y="620688"/>
            <a:ext cx="4001705" cy="5400600"/>
          </a:xfrm>
        </p:spPr>
        <p:txBody>
          <a:bodyPr>
            <a:normAutofit/>
          </a:bodyPr>
          <a:lstStyle/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topograficky dělíme </a:t>
            </a:r>
            <a:r>
              <a:rPr lang="cs-CZ" dirty="0">
                <a:solidFill>
                  <a:schemeClr val="tx1"/>
                </a:solidFill>
              </a:rPr>
              <a:t>na čtyři </a:t>
            </a:r>
            <a:r>
              <a:rPr lang="cs-CZ" dirty="0" smtClean="0">
                <a:solidFill>
                  <a:schemeClr val="tx1"/>
                </a:solidFill>
              </a:rPr>
              <a:t>oblasti:  </a:t>
            </a:r>
          </a:p>
          <a:p>
            <a:pPr marL="475488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pouště</a:t>
            </a:r>
          </a:p>
          <a:p>
            <a:pPr marL="475488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vysočiny </a:t>
            </a:r>
          </a:p>
          <a:p>
            <a:pPr marL="475488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mezi </a:t>
            </a:r>
            <a:r>
              <a:rPr lang="cs-CZ" dirty="0">
                <a:solidFill>
                  <a:schemeClr val="tx1"/>
                </a:solidFill>
              </a:rPr>
              <a:t>řekami Eufrat a </a:t>
            </a:r>
            <a:r>
              <a:rPr lang="cs-CZ" dirty="0" smtClean="0">
                <a:solidFill>
                  <a:schemeClr val="tx1"/>
                </a:solidFill>
              </a:rPr>
              <a:t>Tigris</a:t>
            </a:r>
          </a:p>
          <a:p>
            <a:pPr marL="475488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aluviální</a:t>
            </a:r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ejvyšším </a:t>
            </a:r>
            <a:r>
              <a:rPr lang="cs-CZ" dirty="0">
                <a:solidFill>
                  <a:schemeClr val="tx1"/>
                </a:solidFill>
              </a:rPr>
              <a:t>bodem je </a:t>
            </a:r>
            <a:r>
              <a:rPr lang="cs-CZ" dirty="0" err="1">
                <a:solidFill>
                  <a:schemeClr val="tx1"/>
                </a:solidFill>
              </a:rPr>
              <a:t>Cheekha</a:t>
            </a:r>
            <a:r>
              <a:rPr lang="cs-CZ" dirty="0">
                <a:solidFill>
                  <a:schemeClr val="tx1"/>
                </a:solidFill>
              </a:rPr>
              <a:t> Dar s 3 611 m n. m. </a:t>
            </a:r>
            <a:endParaRPr lang="cs-CZ" dirty="0" smtClean="0">
              <a:solidFill>
                <a:schemeClr val="tx1"/>
              </a:solidFill>
            </a:endParaRPr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nejnižší </a:t>
            </a:r>
            <a:r>
              <a:rPr lang="cs-CZ" dirty="0">
                <a:solidFill>
                  <a:schemeClr val="tx1"/>
                </a:solidFill>
              </a:rPr>
              <a:t>je hladina Perského zálivu, tedy 0 m n. m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34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869160"/>
            <a:ext cx="3008313" cy="1362100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Podnebí</a:t>
            </a:r>
            <a:endParaRPr lang="cs-CZ" sz="66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139952" y="908720"/>
            <a:ext cx="4536504" cy="4536504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dvě </a:t>
            </a:r>
            <a:r>
              <a:rPr lang="cs-CZ" dirty="0">
                <a:solidFill>
                  <a:schemeClr val="tx1"/>
                </a:solidFill>
              </a:rPr>
              <a:t>podnebné oblasti: 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většinu </a:t>
            </a:r>
            <a:r>
              <a:rPr lang="cs-CZ" dirty="0">
                <a:solidFill>
                  <a:schemeClr val="tx1"/>
                </a:solidFill>
              </a:rPr>
              <a:t>území zabírají níže položené oblasti s teplým </a:t>
            </a:r>
            <a:r>
              <a:rPr lang="cs-CZ" dirty="0" smtClean="0">
                <a:solidFill>
                  <a:schemeClr val="tx1"/>
                </a:solidFill>
              </a:rPr>
              <a:t>podnebím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na </a:t>
            </a:r>
            <a:r>
              <a:rPr lang="cs-CZ" dirty="0">
                <a:solidFill>
                  <a:schemeClr val="tx1"/>
                </a:solidFill>
              </a:rPr>
              <a:t>severovýchodě jsou pak pohoří s nižšími </a:t>
            </a:r>
            <a:r>
              <a:rPr lang="cs-CZ" dirty="0" smtClean="0">
                <a:solidFill>
                  <a:schemeClr val="tx1"/>
                </a:solidFill>
              </a:rPr>
              <a:t>teplotami.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průměrné </a:t>
            </a:r>
            <a:r>
              <a:rPr lang="cs-CZ" dirty="0">
                <a:solidFill>
                  <a:schemeClr val="tx1"/>
                </a:solidFill>
              </a:rPr>
              <a:t>teploty se pohybují mezi 22 °C a 38 °</a:t>
            </a:r>
            <a:r>
              <a:rPr lang="cs-CZ" dirty="0" smtClean="0">
                <a:solidFill>
                  <a:schemeClr val="tx1"/>
                </a:solidFill>
              </a:rPr>
              <a:t>C 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ve </a:t>
            </a:r>
            <a:r>
              <a:rPr lang="cs-CZ" dirty="0">
                <a:solidFill>
                  <a:schemeClr val="tx1"/>
                </a:solidFill>
              </a:rPr>
              <a:t>vyšších polohách je období léta kratší – trvá od června do září – a zhruba o 5–10 °C </a:t>
            </a:r>
            <a:r>
              <a:rPr lang="cs-CZ" dirty="0" smtClean="0">
                <a:solidFill>
                  <a:schemeClr val="tx1"/>
                </a:solidFill>
              </a:rPr>
              <a:t>chladnější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755576" y="764704"/>
            <a:ext cx="2673657" cy="4114800"/>
          </a:xfrm>
        </p:spPr>
        <p:txBody>
          <a:bodyPr>
            <a:normAutofit/>
          </a:bodyPr>
          <a:lstStyle/>
          <a:p>
            <a:pPr marL="18288">
              <a:lnSpc>
                <a:spcPct val="150000"/>
              </a:lnSpc>
            </a:pPr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>
                <a:hlinkClick r:id="rId2"/>
              </a:rPr>
              <a:t>  </a:t>
            </a:r>
            <a:endParaRPr lang="cs-CZ" sz="2400" dirty="0" smtClean="0">
              <a:hlinkClick r:id="rId2"/>
            </a:endParaRPr>
          </a:p>
          <a:p>
            <a:pPr marL="18288">
              <a:lnSpc>
                <a:spcPct val="150000"/>
              </a:lnSpc>
            </a:pPr>
            <a:r>
              <a:rPr lang="cs-CZ" sz="2400" dirty="0">
                <a:hlinkClick r:id="rId2"/>
              </a:rPr>
              <a:t>http://katastrofy.meteopress.cz/sites/default/files/styles/thumbnail/public/foto/2012/04/boure2.jpg</a:t>
            </a:r>
          </a:p>
          <a:p>
            <a:pPr marL="304038" indent="-285750">
              <a:lnSpc>
                <a:spcPct val="150000"/>
              </a:lnSpc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6891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941168"/>
            <a:ext cx="4242048" cy="1312168"/>
          </a:xfrm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Státní</a:t>
            </a:r>
            <a:r>
              <a:rPr lang="cs-CZ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zřízení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5109606" cy="469999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je parlamentní demokratická republika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politika </a:t>
            </a:r>
            <a:r>
              <a:rPr lang="cs-CZ" dirty="0">
                <a:solidFill>
                  <a:schemeClr val="tx1"/>
                </a:solidFill>
              </a:rPr>
              <a:t>je </a:t>
            </a:r>
            <a:r>
              <a:rPr lang="cs-CZ" dirty="0" smtClean="0">
                <a:solidFill>
                  <a:schemeClr val="tx1"/>
                </a:solidFill>
              </a:rPr>
              <a:t>zkorumpovaná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 situace </a:t>
            </a:r>
            <a:r>
              <a:rPr lang="cs-CZ" dirty="0">
                <a:solidFill>
                  <a:schemeClr val="tx1"/>
                </a:solidFill>
              </a:rPr>
              <a:t>v zemi je kvůli působení ozbrojených skupin </a:t>
            </a:r>
            <a:r>
              <a:rPr lang="cs-CZ" dirty="0" smtClean="0">
                <a:solidFill>
                  <a:schemeClr val="tx1"/>
                </a:solidFill>
              </a:rPr>
              <a:t>neklidná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v posledních letech se situace uklidňuje a o Irák vzrůstá zájem mezi zahraničními </a:t>
            </a:r>
            <a:r>
              <a:rPr lang="cs-CZ" dirty="0" smtClean="0">
                <a:solidFill>
                  <a:schemeClr val="tx1"/>
                </a:solidFill>
              </a:rPr>
              <a:t>investory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ládu </a:t>
            </a:r>
            <a:r>
              <a:rPr lang="cs-CZ" dirty="0">
                <a:solidFill>
                  <a:schemeClr val="tx1"/>
                </a:solidFill>
              </a:rPr>
              <a:t>vede premiér a zákonodárným orgánem je zatím jednokomorová Sněmovna </a:t>
            </a:r>
            <a:r>
              <a:rPr lang="cs-CZ" dirty="0" smtClean="0">
                <a:solidFill>
                  <a:schemeClr val="tx1"/>
                </a:solidFill>
              </a:rPr>
              <a:t>reprezentantů 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 </a:t>
            </a:r>
            <a:r>
              <a:rPr lang="cs-CZ" dirty="0">
                <a:solidFill>
                  <a:schemeClr val="tx1"/>
                </a:solidFill>
              </a:rPr>
              <a:t>severovýchodě země existuje </a:t>
            </a:r>
            <a:r>
              <a:rPr lang="cs-CZ" dirty="0" smtClean="0">
                <a:solidFill>
                  <a:schemeClr val="tx1"/>
                </a:solidFill>
              </a:rPr>
              <a:t>autonomní </a:t>
            </a:r>
            <a:r>
              <a:rPr lang="cs-CZ" dirty="0">
                <a:solidFill>
                  <a:schemeClr val="tx1"/>
                </a:solidFill>
              </a:rPr>
              <a:t>oblast </a:t>
            </a:r>
            <a:r>
              <a:rPr lang="cs-CZ" b="1" dirty="0">
                <a:solidFill>
                  <a:schemeClr val="tx1"/>
                </a:solidFill>
              </a:rPr>
              <a:t>irácký Kurdistán</a:t>
            </a:r>
            <a:r>
              <a:rPr lang="cs-CZ" dirty="0">
                <a:solidFill>
                  <a:schemeClr val="tx1"/>
                </a:solidFill>
              </a:rPr>
              <a:t>, která je ale ekonomicky závislá na Bagdádu.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>
                <a:hlinkClick r:id="rId2"/>
              </a:rPr>
              <a:t>  </a:t>
            </a:r>
            <a:endParaRPr lang="cs-CZ" sz="2400" dirty="0" smtClean="0">
              <a:hlinkClick r:id="rId2"/>
            </a:endParaRPr>
          </a:p>
          <a:p>
            <a:r>
              <a:rPr lang="cs-CZ" sz="2400" dirty="0">
                <a:hlinkClick r:id="rId2"/>
              </a:rPr>
              <a:t>http://www.vecip.com/images/irak.jpg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16321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Obyvatelstvo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699992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Podle odhadu Mezinárodního měnového fondu z roku 2011 žije v Iráku 32 847 000 </a:t>
            </a:r>
            <a:r>
              <a:rPr lang="cs-CZ" dirty="0" smtClean="0">
                <a:solidFill>
                  <a:schemeClr val="tx1"/>
                </a:solidFill>
              </a:rPr>
              <a:t>obyvatel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hruba </a:t>
            </a:r>
            <a:r>
              <a:rPr lang="cs-CZ" dirty="0">
                <a:solidFill>
                  <a:schemeClr val="tx1"/>
                </a:solidFill>
              </a:rPr>
              <a:t>75–80 % z nich jsou Arabové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15–20 </a:t>
            </a:r>
            <a:r>
              <a:rPr lang="cs-CZ" dirty="0">
                <a:solidFill>
                  <a:schemeClr val="tx1"/>
                </a:solidFill>
              </a:rPr>
              <a:t>% jsou </a:t>
            </a:r>
            <a:r>
              <a:rPr lang="cs-CZ" dirty="0" smtClean="0">
                <a:solidFill>
                  <a:schemeClr val="tx1"/>
                </a:solidFill>
              </a:rPr>
              <a:t>Kurdové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dalšími </a:t>
            </a:r>
            <a:r>
              <a:rPr lang="cs-CZ" dirty="0">
                <a:solidFill>
                  <a:schemeClr val="tx1"/>
                </a:solidFill>
              </a:rPr>
              <a:t>skupinami obyvatel jsou Asyřané a iráčtí </a:t>
            </a:r>
            <a:r>
              <a:rPr lang="cs-CZ" dirty="0" err="1" smtClean="0">
                <a:solidFill>
                  <a:schemeClr val="tx1"/>
                </a:solidFill>
              </a:rPr>
              <a:t>Turkméni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aprostá </a:t>
            </a:r>
            <a:r>
              <a:rPr lang="cs-CZ" dirty="0">
                <a:solidFill>
                  <a:schemeClr val="tx1"/>
                </a:solidFill>
              </a:rPr>
              <a:t>většina Iráčanů (97 %) je muslimského vyznání, z toho 60–65 % tvoří </a:t>
            </a:r>
            <a:r>
              <a:rPr lang="cs-CZ" dirty="0" err="1">
                <a:solidFill>
                  <a:schemeClr val="tx1"/>
                </a:solidFill>
              </a:rPr>
              <a:t>ší'ité</a:t>
            </a:r>
            <a:r>
              <a:rPr lang="cs-CZ" dirty="0">
                <a:solidFill>
                  <a:schemeClr val="tx1"/>
                </a:solidFill>
              </a:rPr>
              <a:t> a 32–37 % </a:t>
            </a:r>
            <a:r>
              <a:rPr lang="cs-CZ" dirty="0" smtClean="0">
                <a:solidFill>
                  <a:schemeClr val="tx1"/>
                </a:solidFill>
              </a:rPr>
              <a:t>sunnité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>
                <a:hlinkClick r:id="rId2"/>
              </a:rPr>
              <a:t>  </a:t>
            </a:r>
            <a:endParaRPr lang="cs-CZ" sz="2400" dirty="0" smtClean="0">
              <a:hlinkClick r:id="rId2"/>
            </a:endParaRPr>
          </a:p>
          <a:p>
            <a:r>
              <a:rPr lang="cs-CZ" sz="2400" dirty="0">
                <a:hlinkClick r:id="rId2"/>
              </a:rPr>
              <a:t>http://img.aktualne.centrum.cz/209/84/2098478-irak.jpg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86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Hospodářství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710866" y="457200"/>
            <a:ext cx="4893582" cy="455597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p</a:t>
            </a:r>
            <a:r>
              <a:rPr lang="cs-CZ" dirty="0" smtClean="0">
                <a:solidFill>
                  <a:schemeClr val="tx1"/>
                </a:solidFill>
              </a:rPr>
              <a:t>ůda </a:t>
            </a:r>
            <a:r>
              <a:rPr lang="cs-CZ" dirty="0">
                <a:solidFill>
                  <a:schemeClr val="tx1"/>
                </a:solidFill>
              </a:rPr>
              <a:t>patří z většiny soukromým </a:t>
            </a:r>
            <a:r>
              <a:rPr lang="cs-CZ" dirty="0" smtClean="0">
                <a:solidFill>
                  <a:schemeClr val="tx1"/>
                </a:solidFill>
              </a:rPr>
              <a:t>vlastníkům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zemi je rozvinutý systém zavodňování a využívají se zemědělské stroje, hnojiva a pesticidy, k výraznému vývoji v použití moderních </a:t>
            </a:r>
            <a:r>
              <a:rPr lang="cs-CZ" dirty="0" smtClean="0">
                <a:solidFill>
                  <a:schemeClr val="tx1"/>
                </a:solidFill>
              </a:rPr>
              <a:t>technologií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z</a:t>
            </a:r>
            <a:r>
              <a:rPr lang="cs-CZ" dirty="0" smtClean="0">
                <a:solidFill>
                  <a:schemeClr val="tx1"/>
                </a:solidFill>
              </a:rPr>
              <a:t>hruba </a:t>
            </a:r>
            <a:r>
              <a:rPr lang="cs-CZ" dirty="0">
                <a:solidFill>
                  <a:schemeClr val="tx1"/>
                </a:solidFill>
              </a:rPr>
              <a:t>2/3 populace jsou závislé na potravinách z jiných </a:t>
            </a:r>
            <a:r>
              <a:rPr lang="cs-CZ" dirty="0" smtClean="0">
                <a:solidFill>
                  <a:schemeClr val="tx1"/>
                </a:solidFill>
              </a:rPr>
              <a:t>zemí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21% pracujícího obyvatelstva pracuje </a:t>
            </a:r>
            <a:r>
              <a:rPr lang="cs-CZ" dirty="0">
                <a:solidFill>
                  <a:schemeClr val="tx1"/>
                </a:solidFill>
              </a:rPr>
              <a:t>v zemědělství, 19 % v průmyslu a 60 % ve </a:t>
            </a:r>
            <a:r>
              <a:rPr lang="cs-CZ" dirty="0" smtClean="0">
                <a:solidFill>
                  <a:schemeClr val="tx1"/>
                </a:solidFill>
              </a:rPr>
              <a:t>službách</a:t>
            </a:r>
            <a:endParaRPr lang="cs-CZ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 </a:t>
            </a:r>
            <a:endParaRPr lang="cs-CZ" dirty="0" smtClean="0"/>
          </a:p>
          <a:p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>
                <a:hlinkClick r:id="rId2"/>
              </a:rPr>
              <a:t> </a:t>
            </a:r>
            <a:endParaRPr lang="cs-CZ" sz="2400" dirty="0" smtClean="0">
              <a:hlinkClick r:id="rId2"/>
            </a:endParaRPr>
          </a:p>
          <a:p>
            <a:r>
              <a:rPr lang="cs-CZ" sz="2400" dirty="0">
                <a:hlinkClick r:id="rId2"/>
              </a:rPr>
              <a:t>http://tniz.free.fr/nov/irak.jpg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4827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Zajímavosti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7904" y="332656"/>
            <a:ext cx="5328592" cy="50405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u="sng" dirty="0">
                <a:solidFill>
                  <a:schemeClr val="tx1"/>
                </a:solidFill>
              </a:rPr>
              <a:t>Irácký Kurdistán </a:t>
            </a:r>
            <a:endParaRPr lang="cs-CZ" b="1" u="sng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je </a:t>
            </a:r>
            <a:r>
              <a:rPr lang="cs-CZ" dirty="0">
                <a:solidFill>
                  <a:schemeClr val="tx1"/>
                </a:solidFill>
              </a:rPr>
              <a:t>právně vymezená autonomní </a:t>
            </a:r>
            <a:r>
              <a:rPr lang="cs-CZ" dirty="0" smtClean="0">
                <a:solidFill>
                  <a:schemeClr val="tx1"/>
                </a:solidFill>
              </a:rPr>
              <a:t>oblast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zahrnuje </a:t>
            </a:r>
            <a:r>
              <a:rPr lang="cs-CZ" dirty="0">
                <a:solidFill>
                  <a:schemeClr val="tx1"/>
                </a:solidFill>
              </a:rPr>
              <a:t>severovýchodní irácké provincie </a:t>
            </a:r>
            <a:r>
              <a:rPr lang="cs-CZ" dirty="0" err="1">
                <a:solidFill>
                  <a:schemeClr val="tx1"/>
                </a:solidFill>
              </a:rPr>
              <a:t>Arbíl</a:t>
            </a:r>
            <a:r>
              <a:rPr lang="cs-CZ" dirty="0">
                <a:solidFill>
                  <a:schemeClr val="tx1"/>
                </a:solidFill>
              </a:rPr>
              <a:t>, </a:t>
            </a:r>
            <a:r>
              <a:rPr lang="cs-CZ" dirty="0" err="1">
                <a:solidFill>
                  <a:schemeClr val="tx1"/>
                </a:solidFill>
              </a:rPr>
              <a:t>Dahúk</a:t>
            </a:r>
            <a:r>
              <a:rPr lang="cs-CZ" dirty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Sulajmáníja</a:t>
            </a:r>
            <a:endParaRPr lang="cs-CZ" dirty="0" smtClean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území </a:t>
            </a:r>
            <a:r>
              <a:rPr lang="cs-CZ" dirty="0">
                <a:solidFill>
                  <a:schemeClr val="tx1"/>
                </a:solidFill>
              </a:rPr>
              <a:t>s rozlohou asi 36 000 km² a 4 miliony </a:t>
            </a:r>
            <a:r>
              <a:rPr lang="cs-CZ" dirty="0" smtClean="0">
                <a:solidFill>
                  <a:schemeClr val="tx1"/>
                </a:solidFill>
              </a:rPr>
              <a:t>obyvatel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oficiálně </a:t>
            </a:r>
            <a:r>
              <a:rPr lang="cs-CZ" dirty="0">
                <a:solidFill>
                  <a:schemeClr val="tx1"/>
                </a:solidFill>
              </a:rPr>
              <a:t>je součástí Iráku a je finančně závislá na </a:t>
            </a:r>
            <a:r>
              <a:rPr lang="cs-CZ" dirty="0" smtClean="0">
                <a:solidFill>
                  <a:schemeClr val="tx1"/>
                </a:solidFill>
              </a:rPr>
              <a:t>Bagdádu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chemeClr val="tx1"/>
                </a:solidFill>
              </a:rPr>
              <a:t>má </a:t>
            </a:r>
            <a:r>
              <a:rPr lang="cs-CZ" dirty="0">
                <a:solidFill>
                  <a:schemeClr val="tx1"/>
                </a:solidFill>
              </a:rPr>
              <a:t>rozdílnou politiku, vlastní vlajku, vojenské jednotky (zvané </a:t>
            </a:r>
            <a:r>
              <a:rPr lang="cs-CZ" dirty="0" err="1">
                <a:solidFill>
                  <a:schemeClr val="tx1"/>
                </a:solidFill>
              </a:rPr>
              <a:t>pešmerga</a:t>
            </a:r>
            <a:r>
              <a:rPr lang="cs-CZ" dirty="0">
                <a:solidFill>
                  <a:schemeClr val="tx1"/>
                </a:solidFill>
              </a:rPr>
              <a:t>) a </a:t>
            </a:r>
            <a:r>
              <a:rPr lang="cs-CZ" dirty="0" smtClean="0">
                <a:solidFill>
                  <a:schemeClr val="tx1"/>
                </a:solidFill>
              </a:rPr>
              <a:t>jazyk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h</a:t>
            </a:r>
            <a:r>
              <a:rPr lang="cs-CZ" dirty="0" smtClean="0">
                <a:solidFill>
                  <a:schemeClr val="tx1"/>
                </a:solidFill>
              </a:rPr>
              <a:t>ranice </a:t>
            </a:r>
            <a:r>
              <a:rPr lang="cs-CZ" dirty="0">
                <a:solidFill>
                  <a:schemeClr val="tx1"/>
                </a:solidFill>
              </a:rPr>
              <a:t>s arabským Irákem hlídají bezpečnostní složky a arabští Iráčané jsou v Kurdistánu často považováni za </a:t>
            </a:r>
            <a:r>
              <a:rPr lang="cs-CZ" dirty="0" smtClean="0">
                <a:solidFill>
                  <a:schemeClr val="tx1"/>
                </a:solidFill>
              </a:rPr>
              <a:t>cizince</a:t>
            </a:r>
            <a:endParaRPr lang="cs-CZ" dirty="0">
              <a:solidFill>
                <a:schemeClr val="tx1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chemeClr val="tx1"/>
                </a:solidFill>
              </a:rPr>
              <a:t>Irácká policie působící pod ministerstvem vnitra sestává zhruba ze 400 000 policistů, kteří se starají o bezpečnost na celém území mimo </a:t>
            </a:r>
            <a:r>
              <a:rPr lang="cs-CZ" dirty="0" smtClean="0">
                <a:solidFill>
                  <a:schemeClr val="tx1"/>
                </a:solidFill>
              </a:rPr>
              <a:t>Kurdistánu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764704"/>
            <a:ext cx="2968114" cy="4114800"/>
          </a:xfrm>
        </p:spPr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Obrázek na této adrese:</a:t>
            </a:r>
            <a:r>
              <a:rPr lang="cs-CZ" sz="2400" dirty="0">
                <a:hlinkClick r:id="rId2"/>
              </a:rPr>
              <a:t>  </a:t>
            </a:r>
            <a:endParaRPr lang="cs-CZ" sz="2400" dirty="0" smtClean="0">
              <a:hlinkClick r:id="rId2"/>
            </a:endParaRPr>
          </a:p>
          <a:p>
            <a:r>
              <a:rPr lang="cs-CZ" sz="2400" dirty="0">
                <a:hlinkClick r:id="rId2"/>
              </a:rPr>
              <a:t>http://img.mf.cz/859/917/vojak_irak.jpg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441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286000" y="2136339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Vlastní tvorba</a:t>
            </a:r>
          </a:p>
          <a:p>
            <a:endParaRPr lang="cs-CZ" dirty="0"/>
          </a:p>
          <a:p>
            <a:r>
              <a:rPr lang="cs-CZ" b="1" dirty="0"/>
              <a:t>Kliparty a fotografie:</a:t>
            </a:r>
            <a:r>
              <a:rPr lang="cs-CZ" dirty="0"/>
              <a:t>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Citace</a:t>
            </a:r>
            <a:r>
              <a:rPr lang="cs-CZ" sz="6600" dirty="0" smtClean="0"/>
              <a:t> </a:t>
            </a:r>
            <a:r>
              <a:rPr lang="cs-CZ" sz="6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pramenů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772383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75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235</TotalTime>
  <Words>483</Words>
  <Application>Microsoft Office PowerPoint</Application>
  <PresentationFormat>Předvádění na obrazovce (4:3)</PresentationFormat>
  <Paragraphs>90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NewsPrint</vt:lpstr>
      <vt:lpstr>Prezentace aplikace PowerPoint</vt:lpstr>
      <vt:lpstr>Anotace</vt:lpstr>
      <vt:lpstr>Irák</vt:lpstr>
      <vt:lpstr>Povrch</vt:lpstr>
      <vt:lpstr>Podnebí</vt:lpstr>
      <vt:lpstr>Státní zřízení</vt:lpstr>
      <vt:lpstr>Obyvatelstvo</vt:lpstr>
      <vt:lpstr>Hospodářství</vt:lpstr>
      <vt:lpstr>Zajímavosti</vt:lpstr>
      <vt:lpstr>Citace pramenů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Japonsko</dc:title>
  <dc:creator>J Horáková</dc:creator>
  <cp:lastModifiedBy>ZS SLOVAN</cp:lastModifiedBy>
  <cp:revision>25</cp:revision>
  <dcterms:created xsi:type="dcterms:W3CDTF">2012-05-21T10:01:33Z</dcterms:created>
  <dcterms:modified xsi:type="dcterms:W3CDTF">2013-02-21T18:22:56Z</dcterms:modified>
</cp:coreProperties>
</file>