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70" r:id="rId2"/>
    <p:sldId id="262" r:id="rId3"/>
    <p:sldId id="256" r:id="rId4"/>
    <p:sldId id="257" r:id="rId5"/>
    <p:sldId id="258" r:id="rId6"/>
    <p:sldId id="268" r:id="rId7"/>
    <p:sldId id="269" r:id="rId8"/>
    <p:sldId id="260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1" autoAdjust="0"/>
    <p:restoredTop sz="94676" autoAdjust="0"/>
  </p:normalViewPr>
  <p:slideViewPr>
    <p:cSldViewPr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Sa%C3%BAdsk%C3%A1+arabie&amp;um=1&amp;hl=cs&amp;sa=N&amp;biw=1600&amp;bih=799&amp;tbm=isch&amp;tbnid=n5YASypkSuL-WM:&amp;imgrefurl=http://www.tiptopglobe.com/photo-photogallery.php?popis=Saudi%20Arabia&amp;fotka=9007&amp;docid=co1FgbZSWYXZ2M&amp;imgurl=http://www.tiptopglobe.com/fotky/saudska-arabie_12.jpg&amp;w=800&amp;h=533&amp;ei=QSrkT_CkGojotQbQm-2ZCQ&amp;zoom=1&amp;iact=hc&amp;vpx=1284&amp;vpy=239&amp;dur=3872&amp;hovh=183&amp;hovw=275&amp;tx=238&amp;ty=101&amp;sig=107009920396695743995&amp;page=3&amp;tbnh=138&amp;tbnw=183&amp;start=64&amp;ndsp=35&amp;ved=1t:429,r:20,s:64,i:337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Sa%C3%BAdsk%C3%A1+arabie&amp;um=1&amp;hl=cs&amp;sa=N&amp;biw=1600&amp;bih=799&amp;tbm=isch&amp;tbnid=A6B_E0HdwZD9_M:&amp;imgrefurl=http://www.kompas.estranky.cz/clanky/statistiky---fyzicka-geografie/nejvetsi-poloostrovy-petr-daubner-svet-arabsky-predni-zadni-indie-labrador-somalsky-skandinavsky-pyrenejsky-balkan-apeninsky.html&amp;docid=iRwOqg5KyD5AwM&amp;imgurl=http://www.kompas.estranky.cz/img/picture/1281/Sa%C3%BAdsk%C3%A1-Ar%C3%A1bie---pou%C5%A1%C5%A5.jpg&amp;w=500&amp;h=375&amp;ei=QSrkT_CkGojotQbQm-2ZCQ&amp;zoom=1&amp;iact=hc&amp;vpx=1300&amp;vpy=425&amp;dur=4595&amp;hovh=194&amp;hovw=259&amp;tx=190&amp;ty=112&amp;sig=107009920396695743995&amp;page=1&amp;tbnh=141&amp;tbnw=189&amp;start=0&amp;ndsp=28&amp;ved=1t:429,r:27,s:0,i:155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Sa%C3%BAdsk%C3%A1+arabie&amp;start=28&amp;um=1&amp;hl=cs&amp;sa=N&amp;biw=1600&amp;bih=799&amp;tbm=isch&amp;tbnid=Lx0nkJTfkD8NbM:&amp;imgrefurl=http://www.warentrade.com/?page=staty/saudska-arabie&amp;docid=gFWu_60bMkmw-M&amp;imgurl=http://www.warentrade.com/images/map_saud_1.jpg&amp;w=412&amp;h=340&amp;ei=1ivkT7r6Bs34sgaJi4WhCQ&amp;zoom=1&amp;iact=rc&amp;dur=436&amp;sig=107009920396695743995&amp;page=2&amp;tbnh=139&amp;tbnw=169&amp;ndsp=36&amp;ved=1t:429,r:57,s:28,i:71&amp;tx=80&amp;ty=74" TargetMode="Externa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Sa%C3%BAdsk%C3%A1+arabie&amp;um=1&amp;hl=cs&amp;sa=N&amp;biw=1600&amp;bih=799&amp;tbm=isch&amp;tbnid=s9CDvK0XzQJReM:&amp;imgrefurl=http://pavek.bloguje.cz/772516-zena-v-saudske-arabii-zatcena-za-rizeni-auta.php&amp;docid=GIAEyR6Qrn6tpM&amp;imgurl=http://pavek.bloguje.cz/img/zena_saudska_arabie.jpg&amp;w=440&amp;h=248&amp;ei=OSzkT4i9EYuPswarwZiSCQ&amp;zoom=1&amp;iact=hc&amp;vpx=742&amp;vpy=476&amp;dur=383&amp;hovh=163&amp;hovw=289&amp;tx=168&amp;ty=100&amp;sig=107009920396695743995&amp;page=1&amp;tbnh=107&amp;tbnw=189&amp;start=0&amp;ndsp=28&amp;ved=1t:429,r:17,s:0,i:124" TargetMode="Externa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Falafel_1.JPG" TargetMode="Externa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981273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zeměpis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TÉMA: </a:t>
            </a:r>
            <a:r>
              <a:rPr lang="cs-CZ" dirty="0" smtClean="0"/>
              <a:t>Saúdská Arábie</a:t>
            </a:r>
            <a:endParaRPr lang="cs-CZ" dirty="0" smtClean="0"/>
          </a:p>
          <a:p>
            <a:r>
              <a:rPr lang="cs-CZ" dirty="0" smtClean="0"/>
              <a:t>AUTOR: Jana Horáková</a:t>
            </a:r>
          </a:p>
          <a:p>
            <a:r>
              <a:rPr lang="cs-CZ" dirty="0" smtClean="0"/>
              <a:t>DATUM </a:t>
            </a:r>
            <a:r>
              <a:rPr lang="cs-CZ" dirty="0" smtClean="0"/>
              <a:t>VYTVOŘENÍ: 15. 3. 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VY_32_INOVACE_26_JH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61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052736"/>
            <a:ext cx="698477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/>
              <a:t>Tuto prezentaci používám jako doplněk výkladu k tematickému celku Asie v sedmém ročníku.</a:t>
            </a:r>
          </a:p>
          <a:p>
            <a:pPr algn="just"/>
            <a:r>
              <a:rPr lang="cs-CZ" dirty="0"/>
              <a:t> Žáci okamžitě vidí odlišné znaky různých asijských států.</a:t>
            </a:r>
          </a:p>
          <a:p>
            <a:endParaRPr lang="cs-CZ" dirty="0"/>
          </a:p>
          <a:p>
            <a:r>
              <a:rPr lang="cs-CZ" b="1" dirty="0"/>
              <a:t>Doporučený postup přípravy před hodinou:</a:t>
            </a:r>
            <a:r>
              <a:rPr lang="cs-CZ" dirty="0"/>
              <a:t> </a:t>
            </a:r>
          </a:p>
          <a:p>
            <a:pPr algn="just"/>
            <a:r>
              <a:rPr lang="cs-CZ" dirty="0"/>
              <a:t>Jestliže nemá učitel k dispozici připojení k internetu, pak doporučuji si předem nachystat obrázky do prezentace, které jsou zde umístěny jen jako odkaz na danou webovou stránku.</a:t>
            </a:r>
          </a:p>
          <a:p>
            <a:endParaRPr lang="cs-CZ" dirty="0"/>
          </a:p>
          <a:p>
            <a:r>
              <a:rPr lang="cs-CZ" b="1" dirty="0"/>
              <a:t>Zkušenosti z pilotáže:</a:t>
            </a:r>
          </a:p>
          <a:p>
            <a:r>
              <a:rPr lang="cs-CZ" dirty="0"/>
              <a:t>Prezentace žáky zaujala a podnítila v nich touhu poznávat nová místa na Zemi.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3305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412776"/>
            <a:ext cx="7772400" cy="1584176"/>
          </a:xfrm>
        </p:spPr>
        <p:txBody>
          <a:bodyPr/>
          <a:lstStyle/>
          <a:p>
            <a:pPr lvl="0" algn="r"/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SAÚDSKÁ ARÁBIE</a:t>
            </a:r>
            <a:r>
              <a:rPr lang="cs-CZ" dirty="0" smtClean="0"/>
              <a:t> </a:t>
            </a:r>
            <a:r>
              <a:rPr lang="cs-CZ" dirty="0"/>
              <a:t/>
            </a:r>
            <a:br>
              <a:rPr lang="cs-CZ" dirty="0"/>
            </a:b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jhorakova\AppData\Local\Microsoft\Windows\Temporary Internet Files\Content.IE5\1VP2M7O3\MC900364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538225"/>
            <a:ext cx="1815998" cy="163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horakova\AppData\Local\Microsoft\Windows\Temporary Internet Files\Content.IE5\FFVC3OSS\MC9004111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88840"/>
            <a:ext cx="2895600" cy="3440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5530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9" y="5445224"/>
            <a:ext cx="3312368" cy="786036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Povrch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620688"/>
            <a:ext cx="3024337" cy="464137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3800" dirty="0">
                <a:solidFill>
                  <a:srgbClr val="FF0000"/>
                </a:solidFill>
              </a:rPr>
              <a:t>Obrázek na této adrese:</a:t>
            </a:r>
            <a:r>
              <a:rPr lang="cs-CZ" sz="3800" dirty="0"/>
              <a:t>  </a:t>
            </a:r>
            <a:endParaRPr lang="cs-CZ" sz="3800" dirty="0" smtClean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://www.google.cz/imgres?q=Sa%C3%BAdsk%C3%A1+arabie&amp;um=1&amp;hl=cs&amp;sa=N&amp;biw=1600&amp;bih=799&amp;tbm=isch&amp;tbnid=n5YASypkSuL-WM:&amp;imgrefurl=http://www.tiptopglobe.com/photo-photogallery.php%3Fpopis%3DSaudi%2520Arabia%26fotka%3D9007&amp;docid=co1FgbZSWYXZ2M&amp;imgurl=http://www.tiptopglobe.com/fotky/saudska-arabie_12.jpg&amp;w=800&amp;h=533&amp;ei=QSrkT_CkGojotQbQm-2ZCQ&amp;zoom=1&amp;iact=hc&amp;vpx=1284&amp;vpy=239&amp;dur=3872&amp;hovh=183&amp;hovw=275&amp;tx=238&amp;ty=101&amp;sig=107009920396695743995&amp;page=3&amp;tbnh=138&amp;tbnw=183&amp;start=64&amp;ndsp=35&amp;ved=1t:429,r:20,s:64,i:337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923928" y="548680"/>
            <a:ext cx="4865801" cy="5400600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 </a:t>
            </a:r>
            <a:r>
              <a:rPr lang="cs-CZ" dirty="0" smtClean="0">
                <a:solidFill>
                  <a:schemeClr val="tx1"/>
                </a:solidFill>
              </a:rPr>
              <a:t>rozlohou </a:t>
            </a:r>
            <a:r>
              <a:rPr lang="cs-CZ" dirty="0">
                <a:solidFill>
                  <a:schemeClr val="tx1"/>
                </a:solidFill>
              </a:rPr>
              <a:t>2 149 690 km² je druhým největším státem arabského </a:t>
            </a:r>
            <a:r>
              <a:rPr lang="cs-CZ" dirty="0" smtClean="0">
                <a:solidFill>
                  <a:schemeClr val="tx1"/>
                </a:solidFill>
              </a:rPr>
              <a:t>světa</a:t>
            </a:r>
            <a:endParaRPr lang="cs-CZ" dirty="0">
              <a:solidFill>
                <a:schemeClr val="tx1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nejnižším </a:t>
            </a:r>
            <a:r>
              <a:rPr lang="cs-CZ" dirty="0">
                <a:solidFill>
                  <a:schemeClr val="tx1"/>
                </a:solidFill>
              </a:rPr>
              <a:t>bodem země je úroveň </a:t>
            </a:r>
            <a:r>
              <a:rPr lang="cs-CZ" dirty="0" smtClean="0">
                <a:solidFill>
                  <a:schemeClr val="tx1"/>
                </a:solidFill>
              </a:rPr>
              <a:t>hladiny Perského zálivu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jihovýchod </a:t>
            </a:r>
            <a:r>
              <a:rPr lang="cs-CZ" dirty="0">
                <a:solidFill>
                  <a:schemeClr val="tx1"/>
                </a:solidFill>
              </a:rPr>
              <a:t>země představuje velká poušť Rub </a:t>
            </a:r>
            <a:r>
              <a:rPr lang="cs-CZ" dirty="0" smtClean="0">
                <a:solidFill>
                  <a:schemeClr val="tx1"/>
                </a:solidFill>
              </a:rPr>
              <a:t>al-</a:t>
            </a:r>
            <a:r>
              <a:rPr lang="cs-CZ" dirty="0" err="1" smtClean="0">
                <a:solidFill>
                  <a:schemeClr val="tx1"/>
                </a:solidFill>
              </a:rPr>
              <a:t>Chálí</a:t>
            </a:r>
            <a:r>
              <a:rPr lang="cs-CZ" dirty="0">
                <a:solidFill>
                  <a:schemeClr val="tx1"/>
                </a:solidFill>
              </a:rPr>
              <a:t> </a:t>
            </a:r>
            <a:endParaRPr lang="cs-CZ" dirty="0" smtClean="0">
              <a:solidFill>
                <a:schemeClr val="tx1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menší </a:t>
            </a:r>
            <a:r>
              <a:rPr lang="cs-CZ" dirty="0">
                <a:solidFill>
                  <a:schemeClr val="tx1"/>
                </a:solidFill>
              </a:rPr>
              <a:t>pouště </a:t>
            </a:r>
            <a:r>
              <a:rPr lang="cs-CZ" dirty="0" err="1">
                <a:solidFill>
                  <a:schemeClr val="tx1"/>
                </a:solidFill>
              </a:rPr>
              <a:t>Dahná</a:t>
            </a:r>
            <a:r>
              <a:rPr lang="cs-CZ" dirty="0">
                <a:solidFill>
                  <a:schemeClr val="tx1"/>
                </a:solidFill>
              </a:rPr>
              <a:t> a </a:t>
            </a:r>
            <a:r>
              <a:rPr lang="cs-CZ" dirty="0" err="1">
                <a:solidFill>
                  <a:schemeClr val="tx1"/>
                </a:solidFill>
              </a:rPr>
              <a:t>Nafúd</a:t>
            </a:r>
            <a:r>
              <a:rPr lang="cs-CZ" dirty="0">
                <a:solidFill>
                  <a:schemeClr val="tx1"/>
                </a:solidFill>
              </a:rPr>
              <a:t> se rozprostírají i v centrální a severní části </a:t>
            </a:r>
            <a:r>
              <a:rPr lang="cs-CZ" dirty="0" smtClean="0">
                <a:solidFill>
                  <a:schemeClr val="tx1"/>
                </a:solidFill>
              </a:rPr>
              <a:t>země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v zemi </a:t>
            </a:r>
            <a:r>
              <a:rPr lang="cs-CZ" dirty="0">
                <a:solidFill>
                  <a:schemeClr val="tx1"/>
                </a:solidFill>
              </a:rPr>
              <a:t>nejsou žádné stálé vodní toky, nachází se tam pouze mnoho </a:t>
            </a:r>
            <a:r>
              <a:rPr lang="cs-CZ" dirty="0" smtClean="0">
                <a:solidFill>
                  <a:schemeClr val="tx1"/>
                </a:solidFill>
              </a:rPr>
              <a:t>vádí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 </a:t>
            </a:r>
            <a:r>
              <a:rPr lang="cs-CZ" dirty="0" smtClean="0">
                <a:solidFill>
                  <a:schemeClr val="tx1"/>
                </a:solidFill>
              </a:rPr>
              <a:t>země </a:t>
            </a:r>
            <a:r>
              <a:rPr lang="cs-CZ" dirty="0">
                <a:solidFill>
                  <a:schemeClr val="tx1"/>
                </a:solidFill>
              </a:rPr>
              <a:t>trpí desertifikací, vyčerpáváním podzemních zásob vody a kontaminací půdy na pobřeží v důsledku úniku </a:t>
            </a:r>
            <a:r>
              <a:rPr lang="cs-CZ" dirty="0" smtClean="0">
                <a:solidFill>
                  <a:schemeClr val="tx1"/>
                </a:solidFill>
              </a:rPr>
              <a:t>ropy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340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869160"/>
            <a:ext cx="3008313" cy="13621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Podnebí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851920" y="692696"/>
            <a:ext cx="5112568" cy="5256584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 suché pouštní podnebí s velmi vysokými denními a nízkými nočními teplotami a minimem </a:t>
            </a:r>
            <a:r>
              <a:rPr lang="cs-CZ" dirty="0" smtClean="0"/>
              <a:t>srážek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n</a:t>
            </a:r>
            <a:r>
              <a:rPr lang="cs-CZ" dirty="0" smtClean="0"/>
              <a:t>ejvětší </a:t>
            </a:r>
            <a:r>
              <a:rPr lang="cs-CZ" dirty="0"/>
              <a:t>rozdíly podnebných podmínek jsou mezi vnitrozemskými a přímořskými </a:t>
            </a:r>
            <a:r>
              <a:rPr lang="cs-CZ" dirty="0" smtClean="0"/>
              <a:t>oblastmi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průměrné </a:t>
            </a:r>
            <a:r>
              <a:rPr lang="cs-CZ" dirty="0"/>
              <a:t>letní teploty ve dne dosahují 45 °C, ale mohou se vyšplhat až na 54 °C.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</a:t>
            </a:r>
            <a:r>
              <a:rPr lang="cs-CZ" dirty="0"/>
              <a:t> zimě se průměrné teploty pohybují okolo 19 °C a málokdy klesají pod 0 °</a:t>
            </a:r>
            <a:r>
              <a:rPr lang="cs-CZ" dirty="0" smtClean="0"/>
              <a:t>C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 </a:t>
            </a:r>
            <a:r>
              <a:rPr lang="cs-CZ" dirty="0"/>
              <a:t>jižních výšinách</a:t>
            </a:r>
            <a:r>
              <a:rPr lang="cs-CZ" baseline="30000" dirty="0"/>
              <a:t> </a:t>
            </a:r>
            <a:r>
              <a:rPr lang="cs-CZ" dirty="0"/>
              <a:t>nebo i na severu země - </a:t>
            </a:r>
            <a:r>
              <a:rPr lang="cs-CZ" dirty="0" smtClean="0"/>
              <a:t>výjimečně napadá </a:t>
            </a:r>
            <a:r>
              <a:rPr lang="cs-CZ" dirty="0"/>
              <a:t>sníh</a:t>
            </a:r>
            <a:endParaRPr lang="cs-CZ" baseline="30000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na </a:t>
            </a:r>
            <a:r>
              <a:rPr lang="cs-CZ" dirty="0"/>
              <a:t>západním břehu je vysoká </a:t>
            </a:r>
            <a:r>
              <a:rPr lang="cs-CZ" dirty="0" smtClean="0"/>
              <a:t>vlhkost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ve </a:t>
            </a:r>
            <a:r>
              <a:rPr lang="cs-CZ" dirty="0"/>
              <a:t>vnitrozemí jsou srážky velmi neobvyklé, někde spadne např. 65 mm srážek ročně a jinde po několik let </a:t>
            </a:r>
            <a:r>
              <a:rPr lang="cs-CZ" dirty="0" smtClean="0"/>
              <a:t>nezaprší</a:t>
            </a:r>
            <a:endParaRPr lang="cs-CZ" dirty="0"/>
          </a:p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251521" y="457200"/>
            <a:ext cx="3184138" cy="4627984"/>
          </a:xfrm>
        </p:spPr>
        <p:txBody>
          <a:bodyPr>
            <a:normAutofit fontScale="47500" lnSpcReduction="20000"/>
          </a:bodyPr>
          <a:lstStyle/>
          <a:p>
            <a:pPr marL="18288">
              <a:lnSpc>
                <a:spcPct val="150000"/>
              </a:lnSpc>
            </a:pPr>
            <a:r>
              <a:rPr lang="cs-CZ" sz="5100" dirty="0">
                <a:solidFill>
                  <a:srgbClr val="FF0000"/>
                </a:solidFill>
              </a:rPr>
              <a:t>Obrázek na této adrese:</a:t>
            </a:r>
            <a:r>
              <a:rPr lang="cs-CZ" sz="5100" dirty="0"/>
              <a:t> </a:t>
            </a:r>
            <a:endParaRPr lang="cs-CZ" sz="5100" dirty="0" smtClean="0"/>
          </a:p>
          <a:p>
            <a:pPr marL="18288">
              <a:lnSpc>
                <a:spcPct val="150000"/>
              </a:lnSpc>
            </a:pPr>
            <a:r>
              <a:rPr lang="cs-CZ" sz="2400" dirty="0">
                <a:hlinkClick r:id="rId2"/>
              </a:rPr>
              <a:t>http://www.google.cz/imgres?q=Sa%C3%BAdsk%C3%A1+arabie&amp;um=1&amp;hl=cs&amp;sa=N&amp;biw=1600&amp;bih=799&amp;tbm=isch&amp;tbnid=A6B_E0HdwZD9_M:&amp;imgrefurl=http://www.kompas.estranky.cz/clanky/statistiky---fyzicka-geografie/nejvetsi-poloostrovy-petr-daubner-svet-arabsky-predni-zadni-indie-labrador-somalsky-skandinavsky-pyrenejsky-balkan-apeninsky.html&amp;docid=iRwOqg5KyD5AwM&amp;imgurl=http://www.kompas.estranky.cz/img/picture/1281/Sa%2525C3%2525BAdsk%2525C3%2525A1-Ar%2525C3%2525A1bie---pou%2525C5%2525A1%2525C5%2525A5.jpg&amp;w=500&amp;h=375&amp;ei=QSrkT_CkGojotQbQm-2ZCQ&amp;zoom=1&amp;iact=hc&amp;vpx=1300&amp;vpy=425&amp;dur=4595&amp;hovh=194&amp;hovw=259&amp;tx=190&amp;ty=112&amp;sig=107009920396695743995&amp;page=1&amp;tbnh=141&amp;tbnw=189&amp;start=0&amp;ndsp=28&amp;ved=1t:429,r:27,s:0,i:155</a:t>
            </a:r>
            <a:r>
              <a:rPr lang="cs-CZ" sz="2400" dirty="0" smtClean="0"/>
              <a:t> </a:t>
            </a:r>
            <a:endParaRPr lang="cs-CZ" sz="2400" dirty="0"/>
          </a:p>
          <a:p>
            <a:pPr marL="18288"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891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941168"/>
            <a:ext cx="4242048" cy="1312168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Státní</a:t>
            </a:r>
            <a:r>
              <a:rPr lang="cs-CZ" dirty="0" smtClean="0"/>
              <a:t> </a:t>
            </a:r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zřízení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6279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 oficiální </a:t>
            </a:r>
            <a:r>
              <a:rPr lang="cs-CZ" dirty="0" smtClean="0">
                <a:solidFill>
                  <a:schemeClr val="tx1"/>
                </a:solidFill>
              </a:rPr>
              <a:t>název: </a:t>
            </a:r>
            <a:r>
              <a:rPr lang="cs-CZ" dirty="0">
                <a:solidFill>
                  <a:schemeClr val="tx1"/>
                </a:solidFill>
              </a:rPr>
              <a:t> Saúdskoarabské </a:t>
            </a:r>
            <a:r>
              <a:rPr lang="cs-CZ" dirty="0" smtClean="0">
                <a:solidFill>
                  <a:schemeClr val="tx1"/>
                </a:solidFill>
              </a:rPr>
              <a:t>království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Arábie je islámská absolutní </a:t>
            </a:r>
            <a:r>
              <a:rPr lang="cs-CZ" dirty="0" smtClean="0">
                <a:solidFill>
                  <a:schemeClr val="tx1"/>
                </a:solidFill>
              </a:rPr>
              <a:t>monarchie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ovládaná širokou královskou rodinou.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 ústavu představují korán a sunna a zdrojem práva je </a:t>
            </a:r>
            <a:r>
              <a:rPr lang="cs-CZ" dirty="0" smtClean="0">
                <a:solidFill>
                  <a:schemeClr val="tx1"/>
                </a:solidFill>
              </a:rPr>
              <a:t>šaría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7" y="457200"/>
            <a:ext cx="3040122" cy="4916016"/>
          </a:xfrm>
        </p:spPr>
        <p:txBody>
          <a:bodyPr>
            <a:normAutofit fontScale="70000" lnSpcReduction="20000"/>
          </a:bodyPr>
          <a:lstStyle/>
          <a:p>
            <a:r>
              <a:rPr lang="cs-CZ" sz="3400" dirty="0">
                <a:solidFill>
                  <a:srgbClr val="FF0000"/>
                </a:solidFill>
              </a:rPr>
              <a:t>Obrázek na této adrese</a:t>
            </a:r>
            <a:r>
              <a:rPr lang="cs-CZ" sz="3400" dirty="0" smtClean="0">
                <a:solidFill>
                  <a:srgbClr val="FF0000"/>
                </a:solidFill>
              </a:rPr>
              <a:t>:</a:t>
            </a:r>
          </a:p>
          <a:p>
            <a:r>
              <a:rPr lang="cs-CZ" sz="2400" dirty="0">
                <a:hlinkClick r:id="rId2"/>
              </a:rPr>
              <a:t>http://www.google.cz/imgres?q=Sa%C3%BAdsk%C3%A1+arabie&amp;start=28&amp;um=1&amp;hl=cs&amp;sa=N&amp;biw=1600&amp;bih=799&amp;tbm=isch&amp;tbnid=Lx0nkJTfkD8NbM:&amp;imgrefurl=http://www.warentrade.com/%3Fpage%3Dstaty/saudska-arabie&amp;docid=gFWu_60bMkmw-M&amp;imgurl=http://www.warentrade.com/images/map_saud_1.jpg&amp;w=412&amp;h=340&amp;ei=1ivkT7r6Bs34sgaJi4WhCQ&amp;zoom=1&amp;iact=rc&amp;dur=436&amp;sig=107009920396695743995&amp;page=2&amp;tbnh=139&amp;tbnw=169&amp;ndsp=36&amp;ved=1t:429,r:57,s:28,i:71&amp;tx=80&amp;ty=74</a:t>
            </a:r>
            <a:r>
              <a:rPr lang="cs-CZ" sz="2400" dirty="0" smtClean="0"/>
              <a:t>  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632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Obyvatelstvo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10866" y="457200"/>
            <a:ext cx="5181614" cy="48440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a</a:t>
            </a:r>
            <a:r>
              <a:rPr lang="cs-CZ" dirty="0" smtClean="0"/>
              <a:t>si 26</a:t>
            </a:r>
            <a:r>
              <a:rPr lang="cs-CZ" dirty="0"/>
              <a:t> 680 000 obyvatel, z nichž asi 5,5 milionu jsou zahraniční </a:t>
            </a:r>
            <a:r>
              <a:rPr lang="cs-CZ" dirty="0" smtClean="0"/>
              <a:t>pracovníci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h</a:t>
            </a:r>
            <a:r>
              <a:rPr lang="cs-CZ" dirty="0" smtClean="0"/>
              <a:t>ustota </a:t>
            </a:r>
            <a:r>
              <a:rPr lang="cs-CZ" dirty="0"/>
              <a:t>zalidnění je velmi nízká z důvodu nepříznivého pouštního klimatu na většině </a:t>
            </a:r>
            <a:r>
              <a:rPr lang="cs-CZ" dirty="0" smtClean="0"/>
              <a:t>území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asi 97</a:t>
            </a:r>
            <a:r>
              <a:rPr lang="cs-CZ" dirty="0"/>
              <a:t> % obyvatel vyznává islám </a:t>
            </a:r>
            <a:r>
              <a:rPr lang="cs-CZ" dirty="0" smtClean="0"/>
              <a:t>(90</a:t>
            </a:r>
            <a:r>
              <a:rPr lang="cs-CZ" dirty="0"/>
              <a:t> % sunnitský), který je jediným povoleným </a:t>
            </a:r>
            <a:r>
              <a:rPr lang="cs-CZ" dirty="0" smtClean="0"/>
              <a:t>náboženstvím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hlavním </a:t>
            </a:r>
            <a:r>
              <a:rPr lang="cs-CZ" dirty="0"/>
              <a:t>městem je Rijád 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úředním </a:t>
            </a:r>
            <a:r>
              <a:rPr lang="cs-CZ" dirty="0"/>
              <a:t>jazykem </a:t>
            </a:r>
            <a:r>
              <a:rPr lang="cs-CZ" dirty="0" smtClean="0"/>
              <a:t>arabština</a:t>
            </a: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1" y="457200"/>
            <a:ext cx="3184138" cy="4627984"/>
          </a:xfrm>
        </p:spPr>
        <p:txBody>
          <a:bodyPr>
            <a:normAutofit fontScale="70000" lnSpcReduction="20000"/>
          </a:bodyPr>
          <a:lstStyle/>
          <a:p>
            <a:r>
              <a:rPr lang="cs-CZ" sz="3400" dirty="0">
                <a:solidFill>
                  <a:srgbClr val="FF0000"/>
                </a:solidFill>
              </a:rPr>
              <a:t>Obrázek na této adrese</a:t>
            </a:r>
            <a:r>
              <a:rPr lang="cs-CZ" sz="3400" dirty="0" smtClean="0">
                <a:solidFill>
                  <a:srgbClr val="FF0000"/>
                </a:solidFill>
              </a:rPr>
              <a:t>:</a:t>
            </a:r>
          </a:p>
          <a:p>
            <a:r>
              <a:rPr lang="cs-CZ" sz="2400" dirty="0">
                <a:hlinkClick r:id="rId2"/>
              </a:rPr>
              <a:t>http://www.google.cz/imgres?q=Sa%C3%BAdsk%C3%A1+arabie&amp;um=1&amp;hl=cs&amp;sa=N&amp;biw=1600&amp;bih=799&amp;tbm=isch&amp;tbnid=s9CDvK0XzQJReM:&amp;imgrefurl=http://pavek.bloguje.cz/772516-zena-v-saudske-arabii-zatcena-za-rizeni-auta.php&amp;docid=GIAEyR6Qrn6tpM&amp;imgurl=http://pavek.bloguje.cz/img/zena_saudska_arabie.jpg&amp;w=440&amp;h=248&amp;ei=OSzkT4i9EYuPswarwZiSCQ&amp;zoom=1&amp;iact=hc&amp;vpx=742&amp;vpy=476&amp;dur=383&amp;hovh=163&amp;hovw=289&amp;tx=168&amp;ty=100&amp;sig=107009920396695743995&amp;page=1&amp;tbnh=107&amp;tbnw=189&amp;start=0&amp;ndsp=28&amp;ved=1t:429,r:17,s:0,i:124</a:t>
            </a:r>
            <a:r>
              <a:rPr lang="cs-CZ" sz="2400" dirty="0" smtClean="0"/>
              <a:t>  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86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Hospodářství</a:t>
            </a:r>
            <a:endParaRPr lang="cs-CZ" sz="6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635896" y="476672"/>
            <a:ext cx="5400600" cy="4618855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Saúdské ekonomice dominuje těžba ropy </a:t>
            </a:r>
            <a:r>
              <a:rPr lang="cs-CZ" dirty="0" smtClean="0"/>
              <a:t>s </a:t>
            </a:r>
            <a:r>
              <a:rPr lang="cs-CZ" dirty="0"/>
              <a:t>navazující </a:t>
            </a:r>
            <a:r>
              <a:rPr lang="cs-CZ" dirty="0" smtClean="0"/>
              <a:t>petrochemickou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průmysl </a:t>
            </a:r>
            <a:r>
              <a:rPr lang="cs-CZ" dirty="0"/>
              <a:t>zpracovávající místní suroviny jako jsou např. bauxit, měď, zinek, vápenec a </a:t>
            </a:r>
            <a:r>
              <a:rPr lang="cs-CZ" dirty="0" smtClean="0"/>
              <a:t>mramor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také se těží </a:t>
            </a:r>
            <a:r>
              <a:rPr lang="cs-CZ" dirty="0"/>
              <a:t>i zemní plyn, který se ale nevyváží a využívá se z většiny na výrobu </a:t>
            </a:r>
            <a:r>
              <a:rPr lang="cs-CZ" dirty="0" smtClean="0"/>
              <a:t>energie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mezi </a:t>
            </a:r>
            <a:r>
              <a:rPr lang="cs-CZ" dirty="0"/>
              <a:t>významné</a:t>
            </a:r>
            <a:r>
              <a:rPr lang="cs-CZ" b="1" dirty="0"/>
              <a:t> plodiny </a:t>
            </a:r>
            <a:r>
              <a:rPr lang="cs-CZ" dirty="0"/>
              <a:t>patří např. pšenice, </a:t>
            </a:r>
            <a:r>
              <a:rPr lang="cs-CZ" dirty="0" smtClean="0"/>
              <a:t>ječmen,</a:t>
            </a:r>
            <a:r>
              <a:rPr lang="cs-CZ" dirty="0"/>
              <a:t> datle a </a:t>
            </a:r>
            <a:r>
              <a:rPr lang="cs-CZ" dirty="0" smtClean="0"/>
              <a:t>citrusy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z živočišných </a:t>
            </a:r>
            <a:r>
              <a:rPr lang="cs-CZ" dirty="0" smtClean="0"/>
              <a:t>produktů:</a:t>
            </a:r>
            <a:r>
              <a:rPr lang="cs-CZ" dirty="0"/>
              <a:t> jehněčí maso, kuřecí maso, vejce a </a:t>
            </a:r>
            <a:r>
              <a:rPr lang="cs-CZ" dirty="0" smtClean="0"/>
              <a:t>mléko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 </a:t>
            </a:r>
            <a:r>
              <a:rPr lang="cs-CZ" dirty="0" smtClean="0"/>
              <a:t>soběstační </a:t>
            </a:r>
            <a:r>
              <a:rPr lang="cs-CZ" dirty="0"/>
              <a:t>v pěstování pšenice a produkci vajec a mléka, ale většinu jídla </a:t>
            </a:r>
            <a:r>
              <a:rPr lang="cs-CZ" dirty="0" smtClean="0"/>
              <a:t>dováží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2050" name="Picture 2" descr="C:\Users\jhorakova\AppData\Local\Microsoft\Windows\Temporary Internet Files\Content.IE5\1VP2M7O3\MC9004238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287" y="3284984"/>
            <a:ext cx="1444625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horakova\AppData\Local\Microsoft\Windows\Temporary Internet Files\Content.IE5\FFVC3OSS\MP9004006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8"/>
            <a:ext cx="124815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horakova\AppData\Local\Microsoft\Windows\Temporary Internet Files\Content.IE5\FFVC3OSS\MP90040154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2690" y="2779014"/>
            <a:ext cx="1623685" cy="1082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82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Zajímavosti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77200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 </a:t>
            </a:r>
            <a:r>
              <a:rPr lang="cs-CZ" dirty="0" smtClean="0"/>
              <a:t>v</a:t>
            </a:r>
            <a:r>
              <a:rPr lang="cs-CZ" dirty="0"/>
              <a:t> zemi je zakázána konzumace alkoholu </a:t>
            </a:r>
            <a:r>
              <a:rPr lang="cs-CZ" dirty="0" smtClean="0"/>
              <a:t>a vepřového masa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/>
              <a:t>m</a:t>
            </a:r>
            <a:r>
              <a:rPr lang="cs-CZ" dirty="0" smtClean="0"/>
              <a:t>ezi </a:t>
            </a:r>
            <a:r>
              <a:rPr lang="cs-CZ" dirty="0"/>
              <a:t>oblíbená jídla patří 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khúzí</a:t>
            </a:r>
            <a:r>
              <a:rPr lang="cs-CZ" dirty="0"/>
              <a:t> (vycpané jehněčí maso</a:t>
            </a:r>
            <a:r>
              <a:rPr lang="cs-CZ" dirty="0" smtClean="0"/>
              <a:t>)</a:t>
            </a:r>
            <a:r>
              <a:rPr lang="cs-CZ" dirty="0"/>
              <a:t> 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švarma</a:t>
            </a:r>
            <a:r>
              <a:rPr lang="cs-CZ" dirty="0"/>
              <a:t> (jídlo podobné kebabu</a:t>
            </a:r>
            <a:r>
              <a:rPr lang="cs-CZ" dirty="0" smtClean="0"/>
              <a:t>)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kabsa</a:t>
            </a:r>
            <a:r>
              <a:rPr lang="cs-CZ" dirty="0"/>
              <a:t> (rýže s kuřecím masem</a:t>
            </a:r>
            <a:r>
              <a:rPr lang="cs-CZ" dirty="0" smtClean="0"/>
              <a:t>)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falafel</a:t>
            </a:r>
            <a:r>
              <a:rPr lang="cs-CZ" dirty="0"/>
              <a:t> (smažené kuličky z bobů</a:t>
            </a:r>
            <a:r>
              <a:rPr lang="cs-CZ" dirty="0" smtClean="0"/>
              <a:t>)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Saúdskoarabská </a:t>
            </a:r>
            <a:r>
              <a:rPr lang="cs-CZ" dirty="0"/>
              <a:t>jídla bývají často silně </a:t>
            </a:r>
            <a:r>
              <a:rPr lang="cs-CZ" dirty="0" smtClean="0"/>
              <a:t>kořeněná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</a:t>
            </a:r>
            <a:r>
              <a:rPr lang="cs-CZ" dirty="0"/>
              <a:t> jídlu je podáván chléb a čerstvé ovoce, z nichž nejčastější jsou </a:t>
            </a:r>
            <a:r>
              <a:rPr lang="cs-CZ" dirty="0" smtClean="0"/>
              <a:t>datle 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t</a:t>
            </a:r>
            <a:r>
              <a:rPr lang="cs-CZ" dirty="0" smtClean="0"/>
              <a:t>radičním </a:t>
            </a:r>
            <a:r>
              <a:rPr lang="cs-CZ" dirty="0"/>
              <a:t>nápojem je silná </a:t>
            </a:r>
            <a:r>
              <a:rPr lang="cs-CZ" dirty="0" smtClean="0"/>
              <a:t>káva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400" dirty="0">
                <a:solidFill>
                  <a:srgbClr val="FF0000"/>
                </a:solidFill>
              </a:rPr>
              <a:t>Obrázek na této adrese:</a:t>
            </a:r>
            <a:r>
              <a:rPr lang="cs-CZ" sz="2400" dirty="0"/>
              <a:t>  </a:t>
            </a:r>
            <a:endParaRPr lang="cs-CZ" sz="2400" dirty="0" smtClean="0"/>
          </a:p>
          <a:p>
            <a:r>
              <a:rPr lang="cs-CZ" sz="2400" dirty="0">
                <a:hlinkClick r:id="rId2"/>
              </a:rPr>
              <a:t>http://cs.wikipedia.org/wiki/Soubor:Falafel_1.JPG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441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86000" y="2136339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Vlastní tvorba</a:t>
            </a:r>
          </a:p>
          <a:p>
            <a:endParaRPr lang="cs-CZ" dirty="0"/>
          </a:p>
          <a:p>
            <a:r>
              <a:rPr lang="cs-CZ" b="1" dirty="0"/>
              <a:t>Kliparty a fotografie:</a:t>
            </a:r>
            <a:r>
              <a:rPr lang="cs-CZ" dirty="0"/>
              <a:t>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Citace</a:t>
            </a:r>
            <a:r>
              <a:rPr lang="cs-CZ" sz="6600" dirty="0" smtClean="0"/>
              <a:t> </a:t>
            </a:r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pramenů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772383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128</TotalTime>
  <Words>237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NewsPrint</vt:lpstr>
      <vt:lpstr>Prezentace aplikace PowerPoint</vt:lpstr>
      <vt:lpstr>Anotace</vt:lpstr>
      <vt:lpstr> SAÚDSKÁ ARÁBIE  </vt:lpstr>
      <vt:lpstr>Povrch</vt:lpstr>
      <vt:lpstr>Podnebí</vt:lpstr>
      <vt:lpstr>Státní zřízení</vt:lpstr>
      <vt:lpstr>Obyvatelstvo</vt:lpstr>
      <vt:lpstr>Hospodářství</vt:lpstr>
      <vt:lpstr>Zajímavosti</vt:lpstr>
      <vt:lpstr>Citace pramenů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J Horáková</dc:creator>
  <cp:lastModifiedBy>ZS SLOVAN</cp:lastModifiedBy>
  <cp:revision>22</cp:revision>
  <dcterms:created xsi:type="dcterms:W3CDTF">2012-05-21T10:01:33Z</dcterms:created>
  <dcterms:modified xsi:type="dcterms:W3CDTF">2013-02-21T18:26:29Z</dcterms:modified>
</cp:coreProperties>
</file>