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AJZXL8E_india_demis.pn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Indie&amp;um=1&amp;hl=cs&amp;biw=1600&amp;bih=799&amp;tbm=isch&amp;tbnid=zk1qQDM6iRwfKM:&amp;imgrefurl=http://cs.wikipedia.org/wiki/Soubor:Indie_admin1_cs.png&amp;docid=biXkgMso12-X4M&amp;imgurl=http://upload.wikimedia.org/wikipedia/commons/4/45/Indie_admin1_cs.png&amp;w=300&amp;h=347&amp;ei=NTDkT_imI8TGswaFlMzuCA&amp;zoom=1&amp;iact=hc&amp;vpx=525&amp;vpy=163&amp;dur=124&amp;hovh=241&amp;hovw=209&amp;tx=103&amp;ty=141&amp;sig=107009920396695743995&amp;page=1&amp;tbnh=137&amp;tbnw=118&amp;start=0&amp;ndsp=34&amp;ved=1t:429,r:2,s:0,i:141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gni-II_missile_(Republic_Day_Parade_2004).jpeg" TargetMode="External"/><Relationship Id="rId2" Type="http://schemas.openxmlformats.org/officeDocument/2006/relationships/hyperlink" Target="http://cs.wikipedia.org/wiki/Soubor:NellisIAFSu30MKI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</a:t>
            </a:r>
            <a:r>
              <a:rPr lang="cs-CZ" dirty="0" smtClean="0"/>
              <a:t>: Indie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dirty="0" smtClean="0"/>
              <a:t>: 17. 4.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VY_32_INOVACE_27_JH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45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80728"/>
            <a:ext cx="698477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používám jako doplněk výkladu k tematickému celku Asie v sedmém ročníku.</a:t>
            </a:r>
          </a:p>
          <a:p>
            <a:pPr algn="just"/>
            <a:r>
              <a:rPr lang="cs-CZ" dirty="0"/>
              <a:t> Žáci okamžitě vidí odlišné znaky různých asijských států.</a:t>
            </a:r>
          </a:p>
          <a:p>
            <a:endParaRPr lang="cs-CZ" dirty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</a:p>
          <a:p>
            <a:pPr algn="just"/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endParaRPr lang="cs-CZ" dirty="0"/>
          </a:p>
          <a:p>
            <a:r>
              <a:rPr lang="cs-CZ" b="1" dirty="0"/>
              <a:t>Zkušenosti z pilotáže:</a:t>
            </a:r>
          </a:p>
          <a:p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414592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INDIE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horakova\AppData\Local\Microsoft\Windows\Temporary Internet Files\Content.IE5\1VP2M7O3\MP9003627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98792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IQTHNU44\MC90043568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620688"/>
            <a:ext cx="2592288" cy="464137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Obrázek na této adrese:</a:t>
            </a:r>
            <a:r>
              <a:rPr lang="cs-CZ" dirty="0"/>
              <a:t> 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http://cs.wikipedia.org/wiki/Soubor:CAJZXL8E_india_demis.png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851920" y="548680"/>
            <a:ext cx="4937809" cy="5400600"/>
          </a:xfrm>
        </p:spPr>
        <p:txBody>
          <a:bodyPr>
            <a:normAutofit/>
          </a:bodyPr>
          <a:lstStyle/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Geologicky lze povrch </a:t>
            </a:r>
            <a:r>
              <a:rPr lang="cs-CZ" dirty="0" smtClean="0">
                <a:solidFill>
                  <a:schemeClr val="tx1"/>
                </a:solidFill>
              </a:rPr>
              <a:t>Indii </a:t>
            </a:r>
            <a:r>
              <a:rPr lang="cs-CZ" dirty="0">
                <a:solidFill>
                  <a:schemeClr val="tx1"/>
                </a:solidFill>
              </a:rPr>
              <a:t>rozdělit od jihu k severu na tři hlavní části: </a:t>
            </a:r>
            <a:endParaRPr lang="cs-CZ" dirty="0" smtClean="0">
              <a:solidFill>
                <a:schemeClr val="tx1"/>
              </a:solidFill>
            </a:endParaRPr>
          </a:p>
          <a:p>
            <a:pPr marL="475488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stará </a:t>
            </a:r>
            <a:r>
              <a:rPr lang="cs-CZ" dirty="0">
                <a:solidFill>
                  <a:schemeClr val="tx1"/>
                </a:solidFill>
              </a:rPr>
              <a:t>centrální krystalická </a:t>
            </a:r>
            <a:r>
              <a:rPr lang="cs-CZ" dirty="0" err="1">
                <a:solidFill>
                  <a:schemeClr val="tx1"/>
                </a:solidFill>
              </a:rPr>
              <a:t>Dekánská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plošina</a:t>
            </a:r>
          </a:p>
          <a:p>
            <a:pPr marL="475488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>
                <a:solidFill>
                  <a:schemeClr val="tx1"/>
                </a:solidFill>
              </a:rPr>
              <a:t>Indoganžská</a:t>
            </a:r>
            <a:r>
              <a:rPr lang="cs-CZ" dirty="0" smtClean="0">
                <a:solidFill>
                  <a:schemeClr val="tx1"/>
                </a:solidFill>
              </a:rPr>
              <a:t> nížina</a:t>
            </a:r>
          </a:p>
          <a:p>
            <a:pPr marL="475488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velehorská </a:t>
            </a:r>
            <a:r>
              <a:rPr lang="cs-CZ" dirty="0">
                <a:solidFill>
                  <a:schemeClr val="tx1"/>
                </a:solidFill>
              </a:rPr>
              <a:t>oblast na </a:t>
            </a:r>
            <a:r>
              <a:rPr lang="cs-CZ" dirty="0" smtClean="0">
                <a:solidFill>
                  <a:schemeClr val="tx1"/>
                </a:solidFill>
              </a:rPr>
              <a:t>severu</a:t>
            </a:r>
          </a:p>
          <a:p>
            <a:pPr marL="18288">
              <a:lnSpc>
                <a:spcPct val="150000"/>
              </a:lnSpc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23928" y="548680"/>
            <a:ext cx="4525888" cy="4392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občasné </a:t>
            </a:r>
            <a:r>
              <a:rPr lang="cs-CZ" dirty="0">
                <a:solidFill>
                  <a:schemeClr val="tx1"/>
                </a:solidFill>
              </a:rPr>
              <a:t>přírodní </a:t>
            </a:r>
            <a:r>
              <a:rPr lang="cs-CZ" dirty="0" smtClean="0">
                <a:solidFill>
                  <a:schemeClr val="tx1"/>
                </a:solidFill>
              </a:rPr>
              <a:t>katastrofy: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krutá sucha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zemětřesení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povodně</a:t>
            </a:r>
            <a:r>
              <a:rPr lang="cs-CZ" dirty="0">
                <a:solidFill>
                  <a:schemeClr val="tx1"/>
                </a:solidFill>
              </a:rPr>
              <a:t> 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ezi </a:t>
            </a:r>
            <a:r>
              <a:rPr lang="cs-CZ" dirty="0">
                <a:solidFill>
                  <a:schemeClr val="tx1"/>
                </a:solidFill>
              </a:rPr>
              <a:t>hlavní problémy zemědělství patří eroze půdy, rapidní snižování úrovní spodních </a:t>
            </a:r>
            <a:r>
              <a:rPr lang="cs-CZ" dirty="0" smtClean="0">
                <a:solidFill>
                  <a:schemeClr val="tx1"/>
                </a:solidFill>
              </a:rPr>
              <a:t>vod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achází se v subtropickém pásu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horakova\AppData\Local\Microsoft\Windows\Temporary Internet Files\Content.IE5\1VP2M7O3\MP900180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219313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horakova\AppData\Local\Microsoft\Windows\Temporary Internet Files\Content.IE5\FFVC3OSS\MP9004327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6712"/>
            <a:ext cx="1681744" cy="224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836712"/>
            <a:ext cx="4594934" cy="439248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oficiálním </a:t>
            </a:r>
            <a:r>
              <a:rPr lang="cs-CZ" dirty="0">
                <a:solidFill>
                  <a:schemeClr val="tx1"/>
                </a:solidFill>
              </a:rPr>
              <a:t>názvem Indická republika 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je </a:t>
            </a:r>
            <a:r>
              <a:rPr lang="cs-CZ" dirty="0">
                <a:solidFill>
                  <a:schemeClr val="tx1"/>
                </a:solidFill>
              </a:rPr>
              <a:t>sedmá největší a s více než miliardou obyvatel druhá nejlidnatější země na světě, rozkládající se na Indickém subkontinentu v jižní </a:t>
            </a:r>
            <a:r>
              <a:rPr lang="cs-CZ" dirty="0" smtClean="0">
                <a:solidFill>
                  <a:schemeClr val="tx1"/>
                </a:solidFill>
              </a:rPr>
              <a:t>Asii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jde </a:t>
            </a:r>
            <a:r>
              <a:rPr lang="cs-CZ" dirty="0">
                <a:solidFill>
                  <a:schemeClr val="tx1"/>
                </a:solidFill>
              </a:rPr>
              <a:t>o svazový </a:t>
            </a:r>
            <a:r>
              <a:rPr lang="cs-CZ" dirty="0" smtClean="0">
                <a:solidFill>
                  <a:schemeClr val="tx1"/>
                </a:solidFill>
              </a:rPr>
              <a:t>stát </a:t>
            </a:r>
            <a:r>
              <a:rPr lang="cs-CZ" dirty="0">
                <a:solidFill>
                  <a:schemeClr val="tx1"/>
                </a:solidFill>
              </a:rPr>
              <a:t>s demokratickým, parlamentním zřízením (někdy je označována jako „největší demokracie světa</a:t>
            </a:r>
            <a:r>
              <a:rPr lang="cs-CZ" dirty="0" smtClean="0">
                <a:solidFill>
                  <a:schemeClr val="tx1"/>
                </a:solidFill>
              </a:rPr>
              <a:t>“)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je </a:t>
            </a:r>
            <a:r>
              <a:rPr lang="cs-CZ" dirty="0">
                <a:solidFill>
                  <a:schemeClr val="tx1"/>
                </a:solidFill>
              </a:rPr>
              <a:t>členem </a:t>
            </a:r>
            <a:r>
              <a:rPr lang="cs-CZ" dirty="0" err="1" smtClean="0">
                <a:solidFill>
                  <a:schemeClr val="tx1"/>
                </a:solidFill>
              </a:rPr>
              <a:t>Commonwealthu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620688"/>
            <a:ext cx="3328154" cy="4627984"/>
          </a:xfrm>
        </p:spPr>
        <p:txBody>
          <a:bodyPr>
            <a:normAutofit fontScale="77500" lnSpcReduction="20000"/>
          </a:bodyPr>
          <a:lstStyle/>
          <a:p>
            <a:r>
              <a:rPr lang="cs-CZ" sz="3100" dirty="0">
                <a:solidFill>
                  <a:srgbClr val="FF0000"/>
                </a:solidFill>
              </a:rPr>
              <a:t>Obrázek na této adrese:</a:t>
            </a:r>
            <a:r>
              <a:rPr lang="cs-CZ" sz="3100" dirty="0"/>
              <a:t>  </a:t>
            </a:r>
            <a:endParaRPr lang="cs-CZ" sz="3100" dirty="0" smtClean="0"/>
          </a:p>
          <a:p>
            <a:r>
              <a:rPr lang="cs-CZ" sz="2400" dirty="0">
                <a:hlinkClick r:id="rId2"/>
              </a:rPr>
              <a:t>http://www.google.cz/imgres?q=Indie&amp;um=1&amp;hl=cs&amp;biw=1600&amp;bih=799&amp;tbm=isch&amp;tbnid=zk1qQDM6iRwfKM:&amp;imgrefurl=http://cs.wikipedia.org/wiki/Soubor:Indie_admin1_cs.png&amp;docid=biXkgMso12-X4M&amp;imgurl=http://upload.wikimedia.org/wikipedia/commons/4/45/Indie_admin1_cs.png&amp;w=300&amp;h=347&amp;ei=NTDkT_imI8TGswaFlMzuCA&amp;zoom=1&amp;iact=hc&amp;vpx=525&amp;vpy=163&amp;dur=124&amp;hovh=241&amp;hovw=209&amp;tx=103&amp;ty=141&amp;sig=107009920396695743995&amp;page=1&amp;tbnh=137&amp;tbnw=118&amp;start=0&amp;ndsp=34&amp;ved=1t:429,r:2,s:0,i:141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23048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ž</a:t>
            </a:r>
            <a:r>
              <a:rPr lang="cs-CZ" dirty="0" smtClean="0">
                <a:solidFill>
                  <a:schemeClr val="tx1"/>
                </a:solidFill>
              </a:rPr>
              <a:t>ije zde </a:t>
            </a:r>
            <a:r>
              <a:rPr lang="cs-CZ" dirty="0">
                <a:solidFill>
                  <a:schemeClr val="tx1"/>
                </a:solidFill>
              </a:rPr>
              <a:t>velké množství různých etnických skupin a hovoří se v nich asi tisíci jazyky a </a:t>
            </a:r>
            <a:r>
              <a:rPr lang="cs-CZ" dirty="0" smtClean="0">
                <a:solidFill>
                  <a:schemeClr val="tx1"/>
                </a:solidFill>
              </a:rPr>
              <a:t>nářečími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byvatelé </a:t>
            </a:r>
            <a:r>
              <a:rPr lang="cs-CZ" dirty="0">
                <a:solidFill>
                  <a:schemeClr val="tx1"/>
                </a:solidFill>
              </a:rPr>
              <a:t>také vyznávají mnoho různých náboženství, přestože více než čtyři pětiny z nich jsou </a:t>
            </a:r>
            <a:r>
              <a:rPr lang="cs-CZ" dirty="0" smtClean="0">
                <a:solidFill>
                  <a:schemeClr val="tx1"/>
                </a:solidFill>
              </a:rPr>
              <a:t>hinduisté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odle </a:t>
            </a:r>
            <a:r>
              <a:rPr lang="cs-CZ" dirty="0">
                <a:solidFill>
                  <a:schemeClr val="tx1"/>
                </a:solidFill>
              </a:rPr>
              <a:t>hinduistické tradice se lidé rodí do sociálních vrstev zvaných </a:t>
            </a:r>
            <a:r>
              <a:rPr lang="cs-CZ" dirty="0" smtClean="0">
                <a:solidFill>
                  <a:schemeClr val="tx1"/>
                </a:solidFill>
              </a:rPr>
              <a:t>kasty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přísná </a:t>
            </a:r>
            <a:r>
              <a:rPr lang="cs-CZ" dirty="0">
                <a:solidFill>
                  <a:schemeClr val="tx1"/>
                </a:solidFill>
              </a:rPr>
              <a:t>náboženská pravidla přikazují každé kastě, co má jíst, co si oblékat i jakou vykonávat </a:t>
            </a:r>
            <a:r>
              <a:rPr lang="cs-CZ" dirty="0" smtClean="0">
                <a:solidFill>
                  <a:schemeClr val="tx1"/>
                </a:solidFill>
              </a:rPr>
              <a:t>práci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jhorakova\AppData\Local\Microsoft\Windows\Temporary Internet Files\Content.IE5\LCZEQ9XO\MP900227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097" y="3717032"/>
            <a:ext cx="2044824" cy="136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horakova\AppData\Local\Microsoft\Windows\Temporary Internet Files\Content.IE5\1VP2M7O3\MP900400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1683218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horakova\AppData\Local\Microsoft\Windows\Temporary Internet Files\Content.IE5\FFVC3OSS\MP9004341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89496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horakova\AppData\Local\Microsoft\Windows\Temporary Internet Files\Content.IE5\LCZEQ9XO\MP9004328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10405"/>
            <a:ext cx="96422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4083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ozloha</a:t>
            </a:r>
            <a:r>
              <a:rPr lang="cs-CZ" dirty="0">
                <a:solidFill>
                  <a:schemeClr val="tx1"/>
                </a:solidFill>
              </a:rPr>
              <a:t> zemědělské půdy v Indii je sice rozsáhlá, ale značná část z ní není přirozeně </a:t>
            </a:r>
            <a:r>
              <a:rPr lang="cs-CZ" dirty="0" smtClean="0">
                <a:solidFill>
                  <a:schemeClr val="tx1"/>
                </a:solidFill>
              </a:rPr>
              <a:t>úrodná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nejvýznamnější </a:t>
            </a:r>
            <a:r>
              <a:rPr lang="cs-CZ" dirty="0">
                <a:solidFill>
                  <a:schemeClr val="tx1"/>
                </a:solidFill>
              </a:rPr>
              <a:t>pěstované </a:t>
            </a:r>
            <a:r>
              <a:rPr lang="cs-CZ" dirty="0" smtClean="0">
                <a:solidFill>
                  <a:schemeClr val="tx1"/>
                </a:solidFill>
              </a:rPr>
              <a:t>plodiny: </a:t>
            </a:r>
            <a:r>
              <a:rPr lang="cs-CZ" dirty="0">
                <a:solidFill>
                  <a:schemeClr val="tx1"/>
                </a:solidFill>
              </a:rPr>
              <a:t> rýže, bavlna, juta, moruše a </a:t>
            </a:r>
            <a:r>
              <a:rPr lang="cs-CZ" dirty="0" smtClean="0">
                <a:solidFill>
                  <a:schemeClr val="tx1"/>
                </a:solidFill>
              </a:rPr>
              <a:t>obiloviny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vedle </a:t>
            </a:r>
            <a:r>
              <a:rPr lang="cs-CZ" dirty="0">
                <a:solidFill>
                  <a:schemeClr val="tx1"/>
                </a:solidFill>
              </a:rPr>
              <a:t>tradičních výrobků, např. bavlny a hedvábí, se vyrábějí těžké stroje a elektrické </a:t>
            </a:r>
            <a:r>
              <a:rPr lang="cs-CZ" dirty="0" smtClean="0">
                <a:solidFill>
                  <a:schemeClr val="tx1"/>
                </a:solidFill>
              </a:rPr>
              <a:t>zboží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ohatá </a:t>
            </a:r>
            <a:r>
              <a:rPr lang="cs-CZ" dirty="0">
                <a:solidFill>
                  <a:schemeClr val="tx1"/>
                </a:solidFill>
              </a:rPr>
              <a:t>ložiska ropy a uhlí poskytují energii továrnám a vyrábějí více než polovinu elektrické energie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01008"/>
            <a:ext cx="2408237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jhorakova\AppData\Local\Microsoft\Windows\Temporary Internet Files\Content.IE5\IQTHNU44\MP900409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1639044" cy="245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9999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Indie si udržuje třetí největší ozbrojené síly na </a:t>
            </a:r>
            <a:r>
              <a:rPr lang="cs-CZ" dirty="0" smtClean="0">
                <a:solidFill>
                  <a:schemeClr val="tx1"/>
                </a:solidFill>
              </a:rPr>
              <a:t>světě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kládají se z</a:t>
            </a:r>
            <a:r>
              <a:rPr lang="cs-CZ" dirty="0">
                <a:solidFill>
                  <a:schemeClr val="tx1"/>
                </a:solidFill>
              </a:rPr>
              <a:t> armády, letectva, </a:t>
            </a:r>
            <a:r>
              <a:rPr lang="cs-CZ" dirty="0" smtClean="0">
                <a:solidFill>
                  <a:schemeClr val="tx1"/>
                </a:solidFill>
              </a:rPr>
              <a:t>námořnictva</a:t>
            </a:r>
            <a:r>
              <a:rPr lang="cs-CZ" dirty="0">
                <a:solidFill>
                  <a:schemeClr val="tx1"/>
                </a:solidFill>
              </a:rPr>
              <a:t> a dalších pomocných </a:t>
            </a:r>
            <a:r>
              <a:rPr lang="cs-CZ" dirty="0" smtClean="0">
                <a:solidFill>
                  <a:schemeClr val="tx1"/>
                </a:solidFill>
              </a:rPr>
              <a:t>složek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Nejvyšším </a:t>
            </a:r>
            <a:r>
              <a:rPr lang="cs-CZ" dirty="0">
                <a:solidFill>
                  <a:schemeClr val="tx1"/>
                </a:solidFill>
              </a:rPr>
              <a:t>velitelem ozbrojených sil je indický </a:t>
            </a:r>
            <a:r>
              <a:rPr lang="cs-CZ" dirty="0" smtClean="0">
                <a:solidFill>
                  <a:schemeClr val="tx1"/>
                </a:solidFill>
              </a:rPr>
              <a:t>prezident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1124744"/>
            <a:ext cx="2673657" cy="4114800"/>
          </a:xfrm>
        </p:spPr>
        <p:txBody>
          <a:bodyPr>
            <a:normAutofit fontScale="92500"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/>
              <a:t>  </a:t>
            </a:r>
            <a:endParaRPr lang="cs-CZ" sz="2400" dirty="0" smtClean="0"/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cs.wikipedia.org/wiki/Soubor:NellisIAFSu30MKI.jpg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3"/>
              </a:rPr>
              <a:t>http://cs.wikipedia.org/wiki/Soubor:Agni-II_missile_(Republic_Day_Parade_2004).jpeg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123</TotalTime>
  <Words>213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INDIE</vt:lpstr>
      <vt:lpstr>Povrch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19</cp:revision>
  <dcterms:created xsi:type="dcterms:W3CDTF">2012-05-21T10:01:33Z</dcterms:created>
  <dcterms:modified xsi:type="dcterms:W3CDTF">2013-02-21T18:27:44Z</dcterms:modified>
</cp:coreProperties>
</file>