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60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ingapur&amp;num=10&amp;um=1&amp;hl=cs&amp;biw=1600&amp;bih=799&amp;tbm=isch&amp;tbnid=0ZrNnud4wH46AM:&amp;imgrefurl=http://en.wikipedia.org/wiki/Singapore&amp;docid=qIPbLY8UqKFVGM&amp;imgurl=http://upload.wikimedia.org/wikipedia/commons/thumb/a/aa/Location_Singapore_ASEAN.svg/280px-Location_Singapore_ASEAN.svg.png&amp;w=280&amp;h=229&amp;ei=ejXkT92ZKYK0hAe0xuTXCQ&amp;zoom=1&amp;iact=rc&amp;dur=591&amp;sig=107009920396695743995&amp;sqi=2&amp;page=1&amp;tbnh=143&amp;tbnw=175&amp;start=0&amp;ndsp=30&amp;ved=1t:429,r:5,s:0,i:124&amp;tx=111&amp;ty=93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ingapur&amp;num=10&amp;um=1&amp;hl=cs&amp;biw=1600&amp;bih=799&amp;tbm=isch&amp;tbnid=5w4WfaUCcyQmVM:&amp;imgrefurl=http://en.wikipedia.org/wiki/Singapore&amp;docid=qIPbLY8UqKFVGM&amp;imgurl=http://upload.wikimedia.org/wikipedia/commons/thumb/3/39/Singapore_montage.png/250px-Singapore_montage.png&amp;w=250&amp;h=338&amp;ei=ejXkT92ZKYK0hAe0xuTXCQ&amp;zoom=1&amp;iact=rc&amp;dur=421&amp;sig=107009920396695743995&amp;sqi=2&amp;page=1&amp;tbnh=143&amp;tbnw=112&amp;start=0&amp;ndsp=30&amp;ved=1t:429,r:4,s:0,i:121&amp;tx=33&amp;ty=89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ingapur&amp;start=30&amp;num=10&amp;um=1&amp;hl=cs&amp;biw=1600&amp;bih=799&amp;tbm=isch&amp;tbnid=Q42BcKWU7lWIPM:&amp;imgrefurl=http://www.asie7.webzdarma.cz/&amp;docid=8ILdtoXdtKkdQM&amp;imgurl=http://www.asie7.webzdarma.cz/images/Asie/Mapy/Singapur.jpg&amp;w=965&amp;h=730&amp;ei=0TXkT9zQDo_Mswbc_uSqCQ&amp;zoom=1&amp;iact=rc&amp;dur=558&amp;sig=107009920396695743995&amp;page=2&amp;tbnh=142&amp;tbnw=188&amp;ndsp=35&amp;ved=1t:429,r:1,s:30,i:8&amp;tx=64&amp;ty=78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singapur&amp;start=30&amp;num=10&amp;um=1&amp;hl=cs&amp;biw=1600&amp;bih=799&amp;tbm=isch&amp;tbnid=aqx1ZDHt_t3R-M:&amp;imgrefurl=http://www.cestovatel.cz/blog/pribehy-pristavu-a-mori/na-ostrove-singapur-plati-nepsany-zakon/&amp;docid=iB4e9VSMjnJNFM&amp;imgurl=http://www.cestovatel.cz/pruduch/ws/60009/middle//singap01.jpg&amp;w=350&amp;h=287&amp;ei=BzfkT_jCFovYsgaP2dyECQ&amp;zoom=1&amp;iact=hc&amp;vpx=390&amp;vpy=346&amp;dur=353&amp;hovh=140&amp;hovw=172&amp;tx=147&amp;ty=121&amp;sig=107009920396695743995&amp;page=2&amp;tbnh=140&amp;tbnw=172&amp;ndsp=35&amp;ved=1t:429,r:22,s:30,i:74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ingapore_Panorama_v2.jpg" TargetMode="Externa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</a:t>
            </a:r>
            <a:r>
              <a:rPr lang="cs-CZ" dirty="0" smtClean="0"/>
              <a:t>Singapur</a:t>
            </a:r>
            <a:endParaRPr lang="cs-CZ" dirty="0" smtClean="0"/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</a:t>
            </a:r>
            <a:r>
              <a:rPr lang="cs-CZ" dirty="0" smtClean="0"/>
              <a:t>: 21. 4.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VY_32_INOVACE_28_JH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211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908720"/>
            <a:ext cx="65527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Tuto prezentaci používám jako doplněk výkladu k tematickému celku Asie v sedmém ročníku.</a:t>
            </a:r>
          </a:p>
          <a:p>
            <a:pPr algn="just"/>
            <a:r>
              <a:rPr lang="cs-CZ" dirty="0"/>
              <a:t> Žáci okamžitě vidí odlišné znaky různých asijských států.</a:t>
            </a:r>
          </a:p>
          <a:p>
            <a:endParaRPr lang="cs-CZ" dirty="0"/>
          </a:p>
          <a:p>
            <a:r>
              <a:rPr lang="cs-CZ" b="1" dirty="0"/>
              <a:t>Doporučený postup přípravy před hodinou:</a:t>
            </a:r>
            <a:r>
              <a:rPr lang="cs-CZ" dirty="0"/>
              <a:t> </a:t>
            </a:r>
          </a:p>
          <a:p>
            <a:pPr algn="just"/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endParaRPr lang="cs-CZ" dirty="0"/>
          </a:p>
          <a:p>
            <a:r>
              <a:rPr lang="cs-CZ" b="1" dirty="0"/>
              <a:t>Zkušenosti z pilotáže:</a:t>
            </a:r>
          </a:p>
          <a:p>
            <a:r>
              <a:rPr lang="cs-CZ" dirty="0"/>
              <a:t>Prezentace žáky zaujala a podnítila v nich touhu poznávat nová místa na Zemi.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531367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SINGAPUR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horakova\AppData\Local\Microsoft\Windows\Temporary Internet Files\Content.IE5\IQTHNU44\MP900400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01008"/>
            <a:ext cx="2821320" cy="225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5445224"/>
            <a:ext cx="3312368" cy="786036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Povrch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620688"/>
            <a:ext cx="2952329" cy="46413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800" dirty="0">
                <a:solidFill>
                  <a:srgbClr val="FF0000"/>
                </a:solidFill>
              </a:rPr>
              <a:t>Obrázek na této adrese:</a:t>
            </a:r>
            <a:r>
              <a:rPr lang="cs-CZ" sz="3800" dirty="0"/>
              <a:t>  </a:t>
            </a:r>
            <a:endParaRPr lang="cs-CZ" sz="3800" dirty="0" smtClean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google.cz/imgres?q=singapur&amp;num=10&amp;um=1&amp;hl=cs&amp;biw=1600&amp;bih=799&amp;tbm=isch&amp;tbnid=0ZrNnud4wH46AM:&amp;imgrefurl=http://en.wikipedia.org/wiki/Singapore&amp;docid=qIPbLY8UqKFVGM&amp;imgurl=http://upload.wikimedia.org/wikipedia/commons/thumb/a/aa/Location_Singapore_ASEAN.svg/280px-Location_Singapore_ASEAN.svg.png&amp;w=280&amp;h=229&amp;ei=ejXkT92ZKYK0hAe0xuTXCQ&amp;zoom=1&amp;iact=rc&amp;dur=591&amp;sig=107009920396695743995&amp;sqi=2&amp;page=1&amp;tbnh=143&amp;tbnw=175&amp;start=0&amp;ndsp=30&amp;ved=1t:429,r:5,s:0,i:124&amp;tx=111&amp;ty=93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211960" y="692696"/>
            <a:ext cx="4001705" cy="5400600"/>
          </a:xfrm>
        </p:spPr>
        <p:txBody>
          <a:bodyPr>
            <a:normAutofit/>
          </a:bodyPr>
          <a:lstStyle/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Singapur leží na </a:t>
            </a:r>
            <a:r>
              <a:rPr lang="cs-CZ" dirty="0" smtClean="0">
                <a:solidFill>
                  <a:schemeClr val="tx1"/>
                </a:solidFill>
              </a:rPr>
              <a:t>ostrově</a:t>
            </a:r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>
                <a:solidFill>
                  <a:schemeClr val="tx1"/>
                </a:solidFill>
              </a:rPr>
              <a:t>oddělen od </a:t>
            </a:r>
            <a:r>
              <a:rPr lang="cs-CZ" dirty="0" smtClean="0">
                <a:solidFill>
                  <a:schemeClr val="tx1"/>
                </a:solidFill>
              </a:rPr>
              <a:t>Malajského </a:t>
            </a:r>
            <a:r>
              <a:rPr lang="cs-CZ" dirty="0">
                <a:solidFill>
                  <a:schemeClr val="tx1"/>
                </a:solidFill>
              </a:rPr>
              <a:t>poloostrova úzkým </a:t>
            </a:r>
            <a:r>
              <a:rPr lang="cs-CZ" dirty="0" smtClean="0">
                <a:solidFill>
                  <a:schemeClr val="tx1"/>
                </a:solidFill>
              </a:rPr>
              <a:t>průlivem</a:t>
            </a:r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strov </a:t>
            </a:r>
            <a:r>
              <a:rPr lang="cs-CZ" dirty="0">
                <a:solidFill>
                  <a:schemeClr val="tx1"/>
                </a:solidFill>
              </a:rPr>
              <a:t>je mírně zvlněný a má uprostřed kopec s výškou 175 m n. m. </a:t>
            </a:r>
          </a:p>
        </p:txBody>
      </p:sp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869160"/>
            <a:ext cx="3008313" cy="13621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Podnebí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23928" y="1052736"/>
            <a:ext cx="4525888" cy="30438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lima </a:t>
            </a:r>
            <a:r>
              <a:rPr lang="cs-CZ" dirty="0">
                <a:solidFill>
                  <a:schemeClr val="tx1"/>
                </a:solidFill>
              </a:rPr>
              <a:t>je po celý rok velmi teplé a ve spojení s vysokou vlhkostí </a:t>
            </a:r>
            <a:r>
              <a:rPr lang="cs-CZ" dirty="0" smtClean="0">
                <a:solidFill>
                  <a:schemeClr val="tx1"/>
                </a:solidFill>
              </a:rPr>
              <a:t>nepříjemné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chemeClr val="tx1"/>
                </a:solidFill>
              </a:rPr>
              <a:t>m</a:t>
            </a:r>
            <a:r>
              <a:rPr lang="cs-CZ" b="1" dirty="0" smtClean="0">
                <a:solidFill>
                  <a:schemeClr val="tx1"/>
                </a:solidFill>
              </a:rPr>
              <a:t>onzuny</a:t>
            </a:r>
            <a:r>
              <a:rPr lang="cs-CZ" dirty="0">
                <a:solidFill>
                  <a:schemeClr val="tx1"/>
                </a:solidFill>
              </a:rPr>
              <a:t> přináší velké množství </a:t>
            </a:r>
            <a:r>
              <a:rPr lang="cs-CZ" dirty="0" smtClean="0">
                <a:solidFill>
                  <a:schemeClr val="tx1"/>
                </a:solidFill>
              </a:rPr>
              <a:t>srážek</a:t>
            </a:r>
            <a:r>
              <a:rPr lang="cs-CZ" dirty="0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79513" y="457200"/>
            <a:ext cx="3256146" cy="4555976"/>
          </a:xfrm>
        </p:spPr>
        <p:txBody>
          <a:bodyPr>
            <a:normAutofit fontScale="55000" lnSpcReduction="20000"/>
          </a:bodyPr>
          <a:lstStyle/>
          <a:p>
            <a:pPr marL="18288">
              <a:lnSpc>
                <a:spcPct val="150000"/>
              </a:lnSpc>
            </a:pPr>
            <a:r>
              <a:rPr lang="cs-CZ" sz="5100" dirty="0">
                <a:solidFill>
                  <a:srgbClr val="FF0000"/>
                </a:solidFill>
              </a:rPr>
              <a:t>Obrázek na této adrese:</a:t>
            </a:r>
            <a:r>
              <a:rPr lang="cs-CZ" sz="5100" dirty="0"/>
              <a:t>  </a:t>
            </a:r>
          </a:p>
          <a:p>
            <a:pPr marL="18288">
              <a:lnSpc>
                <a:spcPct val="150000"/>
              </a:lnSpc>
            </a:pPr>
            <a:r>
              <a:rPr lang="cs-CZ" dirty="0">
                <a:hlinkClick r:id="rId2"/>
              </a:rPr>
              <a:t>http://www.google.cz/imgres?q=singapur&amp;num=10&amp;um=1&amp;hl=cs&amp;biw=1600&amp;bih=799&amp;tbm=isch&amp;tbnid=5w4WfaUCcyQmVM:&amp;imgrefurl=http://en.wikipedia.org/wiki/Singapore&amp;docid=qIPbLY8UqKFVGM&amp;imgurl=http://upload.wikimedia.org/wikipedia/commons/thumb/3/39/Singapore_montage.png/250px-Singapore_montage.png&amp;w=250&amp;h=338&amp;ei=ejXkT92ZKYK0hAe0xuTXCQ&amp;zoom=1&amp;iact=rc&amp;dur=421&amp;sig=107009920396695743995&amp;sqi=2&amp;page=1&amp;tbnh=143&amp;tbnw=112&amp;start=0&amp;ndsp=30&amp;ved=1t:429,r:4,s:0,i:121&amp;tx=33&amp;ty=89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4242048" cy="131216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Státní</a:t>
            </a:r>
            <a:r>
              <a:rPr lang="cs-CZ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zřízení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6279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Singapur je městský stát v jihovýchodní Asii na stejnojmenném ostrově a přilehlých 54 ostrůvcích </a:t>
            </a:r>
            <a:r>
              <a:rPr lang="cs-CZ" dirty="0" smtClean="0">
                <a:solidFill>
                  <a:schemeClr val="tx1"/>
                </a:solidFill>
              </a:rPr>
              <a:t>Malajského </a:t>
            </a:r>
            <a:r>
              <a:rPr lang="cs-CZ" dirty="0">
                <a:solidFill>
                  <a:schemeClr val="tx1"/>
                </a:solidFill>
              </a:rPr>
              <a:t>poloostrova. 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 Úředními jazyky jsou angličtina, čínština, malajština a tamilština.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Jeho </a:t>
            </a:r>
            <a:r>
              <a:rPr lang="cs-CZ" dirty="0">
                <a:solidFill>
                  <a:schemeClr val="tx1"/>
                </a:solidFill>
              </a:rPr>
              <a:t>název je odvozený ze sanskrtu a znamená v češtině </a:t>
            </a:r>
            <a:r>
              <a:rPr lang="cs-CZ" i="1" dirty="0">
                <a:solidFill>
                  <a:schemeClr val="tx1"/>
                </a:solidFill>
              </a:rPr>
              <a:t>Lví město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692696"/>
            <a:ext cx="3177713" cy="4474840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>
                <a:solidFill>
                  <a:srgbClr val="FF0000"/>
                </a:solidFill>
              </a:rPr>
              <a:t>Obrázek na této adrese:</a:t>
            </a:r>
            <a:r>
              <a:rPr lang="cs-CZ" sz="3400" dirty="0"/>
              <a:t>  </a:t>
            </a:r>
            <a:endParaRPr lang="cs-CZ" sz="3400" dirty="0" smtClean="0"/>
          </a:p>
          <a:p>
            <a:r>
              <a:rPr lang="cs-CZ" sz="2400" dirty="0">
                <a:hlinkClick r:id="rId2"/>
              </a:rPr>
              <a:t>http://www.google.cz/imgres?q=singapur&amp;start=30&amp;num=10&amp;um=1&amp;hl=cs&amp;biw=1600&amp;bih=799&amp;tbm=isch&amp;tbnid=Q42BcKWU7lWIPM:&amp;imgrefurl=http://www.asie7.webzdarma.cz/&amp;docid=8ILdtoXdtKkdQM&amp;imgurl=http://www.asie7.webzdarma.cz/images/Asie/Mapy/Singapur.jpg&amp;w=965&amp;h=730&amp;ei=0TXkT9zQDo_Mswbc_uSqCQ&amp;zoom=1&amp;iact=rc&amp;dur=558&amp;sig=107009920396695743995&amp;page=2&amp;tbnh=142&amp;tbnw=188&amp;ndsp=35&amp;ved=1t:429,r:1,s:30,i:8&amp;tx=64&amp;ty=78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Obyvatelstvo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476672"/>
            <a:ext cx="4594934" cy="453650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atří mezi nejhustěji zalidněný </a:t>
            </a:r>
            <a:r>
              <a:rPr lang="cs-CZ" dirty="0">
                <a:solidFill>
                  <a:schemeClr val="tx1"/>
                </a:solidFill>
              </a:rPr>
              <a:t>států na planetě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uchovává si rychlý </a:t>
            </a:r>
            <a:r>
              <a:rPr lang="cs-CZ" dirty="0">
                <a:solidFill>
                  <a:schemeClr val="tx1"/>
                </a:solidFill>
              </a:rPr>
              <a:t>růst populace, především díky </a:t>
            </a:r>
            <a:r>
              <a:rPr lang="cs-CZ" dirty="0" smtClean="0">
                <a:solidFill>
                  <a:schemeClr val="tx1"/>
                </a:solidFill>
              </a:rPr>
              <a:t>vysoké imigraci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áboženské </a:t>
            </a:r>
            <a:r>
              <a:rPr lang="cs-CZ" dirty="0">
                <a:solidFill>
                  <a:schemeClr val="tx1"/>
                </a:solidFill>
              </a:rPr>
              <a:t>složení oficiálních rezidentů v městě je velice </a:t>
            </a:r>
            <a:r>
              <a:rPr lang="cs-CZ" dirty="0" smtClean="0">
                <a:solidFill>
                  <a:schemeClr val="tx1"/>
                </a:solidFill>
              </a:rPr>
              <a:t>pestré: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55</a:t>
            </a:r>
            <a:r>
              <a:rPr lang="cs-CZ" dirty="0">
                <a:solidFill>
                  <a:schemeClr val="tx1"/>
                </a:solidFill>
              </a:rPr>
              <a:t>% </a:t>
            </a:r>
            <a:r>
              <a:rPr lang="cs-CZ" dirty="0" smtClean="0">
                <a:solidFill>
                  <a:schemeClr val="tx1"/>
                </a:solidFill>
              </a:rPr>
              <a:t>buddhisté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15,5</a:t>
            </a:r>
            <a:r>
              <a:rPr lang="cs-CZ" dirty="0">
                <a:solidFill>
                  <a:schemeClr val="tx1"/>
                </a:solidFill>
              </a:rPr>
              <a:t>% </a:t>
            </a:r>
            <a:r>
              <a:rPr lang="cs-CZ" dirty="0" smtClean="0">
                <a:solidFill>
                  <a:schemeClr val="tx1"/>
                </a:solidFill>
              </a:rPr>
              <a:t>muslimové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12,5</a:t>
            </a:r>
            <a:r>
              <a:rPr lang="cs-CZ" dirty="0">
                <a:solidFill>
                  <a:schemeClr val="tx1"/>
                </a:solidFill>
              </a:rPr>
              <a:t>% </a:t>
            </a:r>
            <a:r>
              <a:rPr lang="cs-CZ" dirty="0" smtClean="0">
                <a:solidFill>
                  <a:schemeClr val="tx1"/>
                </a:solidFill>
              </a:rPr>
              <a:t>křesťané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3,5</a:t>
            </a:r>
            <a:r>
              <a:rPr lang="cs-CZ" dirty="0">
                <a:solidFill>
                  <a:schemeClr val="tx1"/>
                </a:solidFill>
              </a:rPr>
              <a:t>% </a:t>
            </a:r>
            <a:r>
              <a:rPr lang="cs-CZ" dirty="0" smtClean="0">
                <a:solidFill>
                  <a:schemeClr val="tx1"/>
                </a:solidFill>
              </a:rPr>
              <a:t>hinduisté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5" y="457200"/>
            <a:ext cx="3040123" cy="4411960"/>
          </a:xfrm>
        </p:spPr>
        <p:txBody>
          <a:bodyPr>
            <a:normAutofit fontScale="70000" lnSpcReduction="20000"/>
          </a:bodyPr>
          <a:lstStyle/>
          <a:p>
            <a:r>
              <a:rPr lang="cs-CZ" sz="3100" dirty="0">
                <a:solidFill>
                  <a:srgbClr val="FF0000"/>
                </a:solidFill>
              </a:rPr>
              <a:t>Obrázek na této adrese:</a:t>
            </a:r>
            <a:r>
              <a:rPr lang="cs-CZ" sz="3100" dirty="0"/>
              <a:t>  </a:t>
            </a:r>
          </a:p>
          <a:p>
            <a:r>
              <a:rPr lang="cs-CZ" dirty="0">
                <a:hlinkClick r:id="rId2"/>
              </a:rPr>
              <a:t>http://www.google.cz/imgres?q=singapur&amp;start=30&amp;num=10&amp;um=1&amp;hl=cs&amp;biw=1600&amp;bih=799&amp;tbm=isch&amp;tbnid=aqx1ZDHt_t3R-M:&amp;imgrefurl=http://www.cestovatel.cz/blog/pribehy-pristavu-a-mori/na-ostrove-singapur-plati-nepsany-zakon/&amp;docid=iB4e9VSMjnJNFM&amp;imgurl=http://www.cestovatel.cz/pruduch/ws/60009/middle//singap01.jpg&amp;w=350&amp;h=287&amp;ei=BzfkT_jCFovYsgaP2dyECQ&amp;zoom=1&amp;iact=hc&amp;vpx=390&amp;vpy=346&amp;dur=353&amp;hovh=140&amp;hovw=172&amp;tx=147&amp;ty=121&amp;sig=107009920396695743995&amp;page=2&amp;tbnh=140&amp;tbnw=172&amp;ndsp=35&amp;ved=1t:429,r:22,s:30,i:74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Hospodářství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779912" y="548680"/>
            <a:ext cx="5112568" cy="491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nejvyspělejší ekonomika světa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finanční, obchodní </a:t>
            </a:r>
            <a:r>
              <a:rPr lang="cs-CZ" dirty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dopravní centrum </a:t>
            </a:r>
            <a:r>
              <a:rPr lang="cs-CZ" dirty="0">
                <a:solidFill>
                  <a:schemeClr val="tx1"/>
                </a:solidFill>
              </a:rPr>
              <a:t>světového </a:t>
            </a:r>
            <a:r>
              <a:rPr lang="cs-CZ" dirty="0" smtClean="0">
                <a:solidFill>
                  <a:schemeClr val="tx1"/>
                </a:solidFill>
              </a:rPr>
              <a:t>významu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Vyznačuje se </a:t>
            </a:r>
            <a:r>
              <a:rPr lang="cs-CZ" dirty="0">
                <a:solidFill>
                  <a:schemeClr val="tx1"/>
                </a:solidFill>
              </a:rPr>
              <a:t>nízkou mírou nezaměstnanosti 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>
                <a:solidFill>
                  <a:schemeClr val="tx1"/>
                </a:solidFill>
              </a:rPr>
              <a:t>výjimečnou kvalitou </a:t>
            </a:r>
            <a:r>
              <a:rPr lang="cs-CZ" dirty="0" smtClean="0">
                <a:solidFill>
                  <a:schemeClr val="tx1"/>
                </a:solidFill>
              </a:rPr>
              <a:t>života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Singapur </a:t>
            </a:r>
            <a:r>
              <a:rPr lang="cs-CZ" dirty="0">
                <a:solidFill>
                  <a:schemeClr val="tx1"/>
                </a:solidFill>
              </a:rPr>
              <a:t>náleží mezi nejdůležitější dopravní uzly na </a:t>
            </a:r>
            <a:r>
              <a:rPr lang="cs-CZ" dirty="0" smtClean="0">
                <a:solidFill>
                  <a:schemeClr val="tx1"/>
                </a:solidFill>
              </a:rPr>
              <a:t>planetě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druhým </a:t>
            </a:r>
            <a:r>
              <a:rPr lang="cs-CZ" dirty="0">
                <a:solidFill>
                  <a:schemeClr val="tx1"/>
                </a:solidFill>
              </a:rPr>
              <a:t>největším přístavem na </a:t>
            </a:r>
            <a:r>
              <a:rPr lang="cs-CZ" dirty="0" smtClean="0">
                <a:solidFill>
                  <a:schemeClr val="tx1"/>
                </a:solidFill>
              </a:rPr>
              <a:t>světě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letiště </a:t>
            </a:r>
            <a:r>
              <a:rPr lang="cs-CZ" dirty="0" err="1">
                <a:solidFill>
                  <a:schemeClr val="tx1"/>
                </a:solidFill>
              </a:rPr>
              <a:t>Changi</a:t>
            </a:r>
            <a:r>
              <a:rPr lang="cs-CZ" dirty="0">
                <a:solidFill>
                  <a:schemeClr val="tx1"/>
                </a:solidFill>
              </a:rPr>
              <a:t> potom slouží jako letecký uzel </a:t>
            </a:r>
            <a:r>
              <a:rPr lang="cs-CZ" dirty="0" smtClean="0">
                <a:solidFill>
                  <a:schemeClr val="tx1"/>
                </a:solidFill>
              </a:rPr>
              <a:t>mezi</a:t>
            </a:r>
            <a:r>
              <a:rPr lang="cs-CZ" dirty="0">
                <a:solidFill>
                  <a:schemeClr val="tx1"/>
                </a:solidFill>
              </a:rPr>
              <a:t> Evropou, Asií a </a:t>
            </a:r>
            <a:r>
              <a:rPr lang="cs-CZ" dirty="0" smtClean="0">
                <a:solidFill>
                  <a:schemeClr val="tx1"/>
                </a:solidFill>
              </a:rPr>
              <a:t>Austrálií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/>
              <a:t>  </a:t>
            </a:r>
            <a:endParaRPr lang="cs-CZ" sz="2400" dirty="0" smtClean="0"/>
          </a:p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cs.wikipedia.org/wiki/Soubor:Singapore_Panorama_v2.jpg</a:t>
            </a:r>
            <a:endParaRPr lang="cs-CZ" sz="2400" dirty="0" smtClean="0"/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Zajímavosti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48396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přes </a:t>
            </a:r>
            <a:r>
              <a:rPr lang="cs-CZ" dirty="0">
                <a:solidFill>
                  <a:schemeClr val="tx1"/>
                </a:solidFill>
              </a:rPr>
              <a:t>svou malou rozlohu má Singapur armádu, která má přes 50 000 </a:t>
            </a:r>
            <a:r>
              <a:rPr lang="cs-CZ" dirty="0" smtClean="0">
                <a:solidFill>
                  <a:schemeClr val="tx1"/>
                </a:solidFill>
              </a:rPr>
              <a:t>vojáků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náklady </a:t>
            </a:r>
            <a:r>
              <a:rPr lang="cs-CZ" dirty="0">
                <a:solidFill>
                  <a:schemeClr val="tx1"/>
                </a:solidFill>
              </a:rPr>
              <a:t>na ozbrojené síly činí 4,9 % státního </a:t>
            </a:r>
            <a:r>
              <a:rPr lang="cs-CZ" dirty="0" smtClean="0">
                <a:solidFill>
                  <a:schemeClr val="tx1"/>
                </a:solidFill>
              </a:rPr>
              <a:t>rozpočtu 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 d</a:t>
            </a:r>
            <a:r>
              <a:rPr lang="cs-CZ" dirty="0" smtClean="0">
                <a:solidFill>
                  <a:schemeClr val="tx1"/>
                </a:solidFill>
              </a:rPr>
              <a:t>ůvodem </a:t>
            </a:r>
            <a:r>
              <a:rPr lang="cs-CZ" dirty="0">
                <a:solidFill>
                  <a:schemeClr val="tx1"/>
                </a:solidFill>
              </a:rPr>
              <a:t>je fakt, že Singapur coby sekulární stát je obklopen státy islámskými - ze severu Malajsií a z jihu </a:t>
            </a:r>
            <a:r>
              <a:rPr lang="cs-CZ" dirty="0" smtClean="0">
                <a:solidFill>
                  <a:schemeClr val="tx1"/>
                </a:solidFill>
              </a:rPr>
              <a:t>Indonésií</a:t>
            </a:r>
            <a:r>
              <a:rPr lang="cs-CZ" dirty="0">
                <a:solidFill>
                  <a:schemeClr val="tx1"/>
                </a:solidFill>
              </a:rPr>
              <a:t> </a:t>
            </a:r>
          </a:p>
        </p:txBody>
      </p:sp>
      <p:pic>
        <p:nvPicPr>
          <p:cNvPr id="2050" name="Picture 2" descr="C:\Users\jhorakova\AppData\Local\Microsoft\Windows\Temporary Internet Files\Content.IE5\IQTHNU44\MP9004224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317" y="3140968"/>
            <a:ext cx="2017393" cy="1421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horakova\AppData\Local\Microsoft\Windows\Temporary Internet Files\Content.IE5\1VP2M7O3\MP900201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</a:t>
            </a:r>
            <a:r>
              <a:rPr lang="cs-CZ" sz="6600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pramenů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108</TotalTime>
  <Words>319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NewsPrint</vt:lpstr>
      <vt:lpstr>Prezentace aplikace PowerPoint</vt:lpstr>
      <vt:lpstr>Anotace</vt:lpstr>
      <vt:lpstr>SINGAPUR</vt:lpstr>
      <vt:lpstr>Povrch</vt:lpstr>
      <vt:lpstr>Podnebí</vt:lpstr>
      <vt:lpstr>Státní zřízení</vt:lpstr>
      <vt:lpstr>Obyvatelstvo</vt:lpstr>
      <vt:lpstr>Hospodářství</vt:lpstr>
      <vt:lpstr>Zajímavosti</vt:lpstr>
      <vt:lpstr>Citace pramenů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18</cp:revision>
  <dcterms:created xsi:type="dcterms:W3CDTF">2012-05-21T10:01:33Z</dcterms:created>
  <dcterms:modified xsi:type="dcterms:W3CDTF">2013-02-21T18:28:47Z</dcterms:modified>
</cp:coreProperties>
</file>