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0" r:id="rId2"/>
    <p:sldId id="262" r:id="rId3"/>
    <p:sldId id="256" r:id="rId4"/>
    <p:sldId id="257" r:id="rId5"/>
    <p:sldId id="258" r:id="rId6"/>
    <p:sldId id="268" r:id="rId7"/>
    <p:sldId id="269" r:id="rId8"/>
    <p:sldId id="267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23DB7695-B628-45C2-AB10-4CC8ECC876C7}" type="datetimeFigureOut">
              <a:rPr lang="cs-CZ" smtClean="0"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img.blesk.cz/img/1/full/613153-img-hotel-singapur-cestovani-mrakodrap-terasa.jpg" TargetMode="External"/><Relationship Id="rId1" Type="http://schemas.openxmlformats.org/officeDocument/2006/relationships/slideLayout" Target="../slideLayouts/slideLayout8.xml"/><Relationship Id="rId5" Type="http://schemas.openxmlformats.org/officeDocument/2006/relationships/hyperlink" Target="http://www.letenky-levne-exotika.cz/files/images/pai.preview.JPG" TargetMode="Externa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6086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3568" y="981273"/>
            <a:ext cx="722219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zeměpis</a:t>
            </a:r>
          </a:p>
          <a:p>
            <a:r>
              <a:rPr lang="cs-CZ" dirty="0" smtClean="0"/>
              <a:t>ROČNÍK: 7. ročník</a:t>
            </a:r>
          </a:p>
          <a:p>
            <a:r>
              <a:rPr lang="cs-CZ" dirty="0" smtClean="0"/>
              <a:t>TÉMA</a:t>
            </a:r>
            <a:r>
              <a:rPr lang="cs-CZ" smtClean="0"/>
              <a:t>: </a:t>
            </a:r>
            <a:r>
              <a:rPr lang="cs-CZ" smtClean="0"/>
              <a:t>Thajsko</a:t>
            </a:r>
            <a:endParaRPr lang="cs-CZ" dirty="0" smtClean="0"/>
          </a:p>
          <a:p>
            <a:r>
              <a:rPr lang="cs-CZ" dirty="0" smtClean="0"/>
              <a:t>AUTOR: Jana Horáková</a:t>
            </a:r>
          </a:p>
          <a:p>
            <a:r>
              <a:rPr lang="cs-CZ" dirty="0" smtClean="0"/>
              <a:t>DATUM VYTVOŘENÍ: 23. 4.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VY_32_INOVACE_29_JH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21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02915" y="980728"/>
            <a:ext cx="67687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dirty="0"/>
              <a:t>Tuto prezentaci používám jako doplněk výkladu k tematickému celku Asie v sedmém ročníku.</a:t>
            </a:r>
          </a:p>
          <a:p>
            <a:pPr algn="just"/>
            <a:r>
              <a:rPr lang="cs-CZ" dirty="0"/>
              <a:t> Žáci okamžitě vidí odlišné znaky různých asijských států.</a:t>
            </a:r>
          </a:p>
          <a:p>
            <a:endParaRPr lang="cs-CZ" dirty="0"/>
          </a:p>
          <a:p>
            <a:r>
              <a:rPr lang="cs-CZ" b="1" dirty="0"/>
              <a:t>Doporučený postup přípravy před hodinou:</a:t>
            </a:r>
            <a:r>
              <a:rPr lang="cs-CZ" dirty="0"/>
              <a:t> </a:t>
            </a:r>
          </a:p>
          <a:p>
            <a:pPr algn="just"/>
            <a:r>
              <a:rPr lang="cs-CZ" dirty="0"/>
              <a:t>Jestliže nemá učitel k dispozici připojení k internetu, pak doporučuji si předem nachystat obrázky do prezentace, které jsou zde umístěny jen jako odkaz na danou webovou stránku.</a:t>
            </a:r>
          </a:p>
          <a:p>
            <a:endParaRPr lang="cs-CZ" dirty="0"/>
          </a:p>
          <a:p>
            <a:r>
              <a:rPr lang="cs-CZ" b="1" dirty="0"/>
              <a:t>Zkušenosti z pilotáže:</a:t>
            </a:r>
          </a:p>
          <a:p>
            <a:r>
              <a:rPr lang="cs-CZ" dirty="0"/>
              <a:t>Prezentace žáky zaujala a podnítila v nich touhu poznávat nová místa na Zemi.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Anotace</a:t>
            </a:r>
            <a:endParaRPr lang="cs-CZ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330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531367"/>
          </a:xfrm>
        </p:spPr>
        <p:txBody>
          <a:bodyPr/>
          <a:lstStyle/>
          <a:p>
            <a:pPr algn="r"/>
            <a:r>
              <a:rPr lang="cs-CZ" dirty="0" smtClean="0">
                <a:solidFill>
                  <a:srgbClr val="FF0000"/>
                </a:solidFill>
              </a:rPr>
              <a:t>Thajsko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jhorakova\AppData\Local\Microsoft\Windows\Temporary Internet Files\Content.IE5\FFVC3OSS\MP90036284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449081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horakova\AppData\Local\Microsoft\Windows\Temporary Internet Files\Content.IE5\LCZEQ9XO\MP9004037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682" y="404664"/>
            <a:ext cx="2925068" cy="3702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53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3569" y="5445224"/>
            <a:ext cx="3312368" cy="786036"/>
          </a:xfrm>
        </p:spPr>
        <p:txBody>
          <a:bodyPr>
            <a:normAutofit fontScale="90000"/>
          </a:bodyPr>
          <a:lstStyle/>
          <a:p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Povrch</a:t>
            </a:r>
            <a:endParaRPr lang="cs-CZ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50" name="Picture 2" descr="C:\Users\jhorakova\AppData\Local\Microsoft\Windows\Temporary Internet Files\Content.IE5\IQTHNU44\MP9001643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44" y="3789039"/>
            <a:ext cx="2001416" cy="131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horakova\AppData\Local\Microsoft\Windows\Temporary Internet Files\Content.IE5\1VP2M7O3\MP90043044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2151159" cy="217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98802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>
                <a:solidFill>
                  <a:schemeClr val="tx1"/>
                </a:solidFill>
              </a:rPr>
              <a:t>n</a:t>
            </a:r>
            <a:r>
              <a:rPr lang="cs-CZ" dirty="0" smtClean="0">
                <a:solidFill>
                  <a:schemeClr val="tx1"/>
                </a:solidFill>
              </a:rPr>
              <a:t>achází se </a:t>
            </a:r>
            <a:r>
              <a:rPr lang="cs-CZ" dirty="0">
                <a:solidFill>
                  <a:schemeClr val="tx1"/>
                </a:solidFill>
              </a:rPr>
              <a:t>ve střední části poloostrova Zadní Indie a zasahuje též na Malajský </a:t>
            </a:r>
            <a:r>
              <a:rPr lang="cs-CZ" dirty="0" smtClean="0">
                <a:solidFill>
                  <a:schemeClr val="tx1"/>
                </a:solidFill>
              </a:rPr>
              <a:t>poloostrov</a:t>
            </a:r>
          </a:p>
          <a:p>
            <a:pPr>
              <a:buFont typeface="Wingdings" pitchFamily="2" charset="2"/>
              <a:buChar char="q"/>
            </a:pPr>
            <a:r>
              <a:rPr lang="cs-CZ" dirty="0">
                <a:solidFill>
                  <a:schemeClr val="tx1"/>
                </a:solidFill>
              </a:rPr>
              <a:t>s</a:t>
            </a:r>
            <a:r>
              <a:rPr lang="cs-CZ" dirty="0" smtClean="0">
                <a:solidFill>
                  <a:schemeClr val="tx1"/>
                </a:solidFill>
              </a:rPr>
              <a:t>everní </a:t>
            </a:r>
            <a:r>
              <a:rPr lang="cs-CZ" dirty="0">
                <a:solidFill>
                  <a:schemeClr val="tx1"/>
                </a:solidFill>
              </a:rPr>
              <a:t>část thajského území je </a:t>
            </a:r>
            <a:r>
              <a:rPr lang="cs-CZ" dirty="0" smtClean="0">
                <a:solidFill>
                  <a:schemeClr val="tx1"/>
                </a:solidFill>
              </a:rPr>
              <a:t>hornatá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tx1"/>
                </a:solidFill>
              </a:rPr>
              <a:t>nejvyšším </a:t>
            </a:r>
            <a:r>
              <a:rPr lang="cs-CZ" dirty="0">
                <a:solidFill>
                  <a:schemeClr val="tx1"/>
                </a:solidFill>
              </a:rPr>
              <a:t>vrcholem </a:t>
            </a:r>
            <a:r>
              <a:rPr lang="cs-CZ" dirty="0" err="1">
                <a:solidFill>
                  <a:schemeClr val="tx1"/>
                </a:solidFill>
              </a:rPr>
              <a:t>Doi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err="1">
                <a:solidFill>
                  <a:schemeClr val="tx1"/>
                </a:solidFill>
              </a:rPr>
              <a:t>Inthanon</a:t>
            </a:r>
            <a:r>
              <a:rPr lang="cs-CZ" dirty="0">
                <a:solidFill>
                  <a:schemeClr val="tx1"/>
                </a:solidFill>
              </a:rPr>
              <a:t> o 2 576 m n. m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tx1"/>
                </a:solidFill>
              </a:rPr>
              <a:t>směrem </a:t>
            </a:r>
            <a:r>
              <a:rPr lang="cs-CZ" dirty="0">
                <a:solidFill>
                  <a:schemeClr val="tx1"/>
                </a:solidFill>
              </a:rPr>
              <a:t>k jihu z </a:t>
            </a:r>
            <a:r>
              <a:rPr lang="cs-CZ" dirty="0" smtClean="0">
                <a:solidFill>
                  <a:schemeClr val="tx1"/>
                </a:solidFill>
              </a:rPr>
              <a:t>této </a:t>
            </a:r>
            <a:r>
              <a:rPr lang="cs-CZ" dirty="0">
                <a:solidFill>
                  <a:schemeClr val="tx1"/>
                </a:solidFill>
              </a:rPr>
              <a:t>oblasti vybíhají dvě horská </a:t>
            </a:r>
            <a:r>
              <a:rPr lang="cs-CZ" dirty="0" smtClean="0">
                <a:solidFill>
                  <a:schemeClr val="tx1"/>
                </a:solidFill>
              </a:rPr>
              <a:t>pásma</a:t>
            </a:r>
          </a:p>
          <a:p>
            <a:pPr>
              <a:buFont typeface="Wingdings" pitchFamily="2" charset="2"/>
              <a:buChar char="q"/>
            </a:pPr>
            <a:r>
              <a:rPr lang="cs-CZ" dirty="0">
                <a:solidFill>
                  <a:schemeClr val="tx1"/>
                </a:solidFill>
              </a:rPr>
              <a:t>m</a:t>
            </a:r>
            <a:r>
              <a:rPr lang="cs-CZ" dirty="0" smtClean="0">
                <a:solidFill>
                  <a:schemeClr val="tx1"/>
                </a:solidFill>
              </a:rPr>
              <a:t>ezi </a:t>
            </a:r>
            <a:r>
              <a:rPr lang="cs-CZ" dirty="0">
                <a:solidFill>
                  <a:schemeClr val="tx1"/>
                </a:solidFill>
              </a:rPr>
              <a:t>oběma pásmy se nachází ústřední rovina s dolní částí povodí řeky </a:t>
            </a:r>
            <a:r>
              <a:rPr lang="cs-CZ" dirty="0" err="1" smtClean="0">
                <a:solidFill>
                  <a:schemeClr val="tx1"/>
                </a:solidFill>
              </a:rPr>
              <a:t>Čaophraya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>
                <a:solidFill>
                  <a:schemeClr val="tx1"/>
                </a:solidFill>
              </a:rPr>
              <a:t>hospodářsky nejrozvinutější oblast </a:t>
            </a:r>
            <a:r>
              <a:rPr lang="cs-CZ" dirty="0" smtClean="0">
                <a:solidFill>
                  <a:schemeClr val="tx1"/>
                </a:solidFill>
              </a:rPr>
              <a:t>Thajska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tx1"/>
                </a:solidFill>
              </a:rPr>
              <a:t> hlavní řekou je Mekong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34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869160"/>
            <a:ext cx="3008313" cy="13621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Podnebí</a:t>
            </a:r>
            <a:endParaRPr lang="cs-CZ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139952" y="836712"/>
            <a:ext cx="4309864" cy="4464496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tx1"/>
                </a:solidFill>
              </a:rPr>
              <a:t>tropické</a:t>
            </a:r>
            <a:r>
              <a:rPr lang="cs-CZ" dirty="0">
                <a:solidFill>
                  <a:schemeClr val="tx1"/>
                </a:solidFill>
              </a:rPr>
              <a:t>, s vysokými teplotami i vlhkostí a vlivem </a:t>
            </a:r>
            <a:r>
              <a:rPr lang="cs-CZ" dirty="0" smtClean="0">
                <a:solidFill>
                  <a:schemeClr val="tx1"/>
                </a:solidFill>
              </a:rPr>
              <a:t>monzunů</a:t>
            </a:r>
          </a:p>
          <a:p>
            <a:pPr>
              <a:buFont typeface="Wingdings" pitchFamily="2" charset="2"/>
              <a:buChar char="q"/>
            </a:pPr>
            <a:r>
              <a:rPr lang="cs-CZ" dirty="0">
                <a:solidFill>
                  <a:schemeClr val="tx1"/>
                </a:solidFill>
              </a:rPr>
              <a:t>d</a:t>
            </a:r>
            <a:r>
              <a:rPr lang="cs-CZ" dirty="0" smtClean="0">
                <a:solidFill>
                  <a:schemeClr val="tx1"/>
                </a:solidFill>
              </a:rPr>
              <a:t>uben </a:t>
            </a:r>
            <a:r>
              <a:rPr lang="cs-CZ" dirty="0">
                <a:solidFill>
                  <a:schemeClr val="tx1"/>
                </a:solidFill>
              </a:rPr>
              <a:t>a květen jsou měsíce s nejvyššími teplotami v roce, dosahující v průměru 35 - 36 °</a:t>
            </a:r>
            <a:r>
              <a:rPr lang="cs-CZ" dirty="0" smtClean="0">
                <a:solidFill>
                  <a:schemeClr val="tx1"/>
                </a:solidFill>
              </a:rPr>
              <a:t>C </a:t>
            </a:r>
          </a:p>
          <a:p>
            <a:pPr>
              <a:buFont typeface="Wingdings" pitchFamily="2" charset="2"/>
              <a:buChar char="q"/>
            </a:pPr>
            <a:r>
              <a:rPr lang="cs-CZ" dirty="0">
                <a:solidFill>
                  <a:schemeClr val="tx1"/>
                </a:solidFill>
              </a:rPr>
              <a:t>v červnu začíná jihozápadní monzun, </a:t>
            </a:r>
            <a:r>
              <a:rPr lang="cs-CZ" dirty="0" smtClean="0">
                <a:solidFill>
                  <a:schemeClr val="tx1"/>
                </a:solidFill>
              </a:rPr>
              <a:t>přináší </a:t>
            </a:r>
            <a:r>
              <a:rPr lang="cs-CZ" dirty="0">
                <a:solidFill>
                  <a:schemeClr val="tx1"/>
                </a:solidFill>
              </a:rPr>
              <a:t>deštnou sezónu přibližně do konce října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dirty="0">
                <a:solidFill>
                  <a:schemeClr val="tx1"/>
                </a:solidFill>
              </a:rPr>
              <a:t>z</a:t>
            </a:r>
            <a:r>
              <a:rPr lang="cs-CZ" dirty="0" smtClean="0">
                <a:solidFill>
                  <a:schemeClr val="tx1"/>
                </a:solidFill>
              </a:rPr>
              <a:t>imní</a:t>
            </a:r>
            <a:r>
              <a:rPr lang="cs-CZ" dirty="0">
                <a:solidFill>
                  <a:schemeClr val="tx1"/>
                </a:solidFill>
              </a:rPr>
              <a:t>, severovýchodní, monzun naopak přináší suché </a:t>
            </a:r>
            <a:r>
              <a:rPr lang="cs-CZ" dirty="0" smtClean="0">
                <a:solidFill>
                  <a:schemeClr val="tx1"/>
                </a:solidFill>
              </a:rPr>
              <a:t>počasí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jhorakova\AppData\Local\Microsoft\Windows\Temporary Internet Files\Content.IE5\FFVC3OSS\MP90042313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41" y="1196752"/>
            <a:ext cx="2822798" cy="284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89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941168"/>
            <a:ext cx="4242048" cy="1312168"/>
          </a:xfrm>
        </p:spPr>
        <p:txBody>
          <a:bodyPr>
            <a:normAutofit fontScale="90000"/>
          </a:bodyPr>
          <a:lstStyle/>
          <a:p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Státní</a:t>
            </a:r>
            <a:r>
              <a:rPr lang="cs-CZ" dirty="0" smtClean="0"/>
              <a:t> </a:t>
            </a:r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zřízení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55597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tx1"/>
                </a:solidFill>
              </a:rPr>
              <a:t>konstituční monarchie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tx1"/>
                </a:solidFill>
              </a:rPr>
              <a:t>v</a:t>
            </a:r>
            <a:r>
              <a:rPr lang="cs-CZ" dirty="0">
                <a:solidFill>
                  <a:schemeClr val="tx1"/>
                </a:solidFill>
              </a:rPr>
              <a:t> jejím čele stojí král </a:t>
            </a:r>
            <a:r>
              <a:rPr lang="cs-CZ" dirty="0" err="1">
                <a:solidFill>
                  <a:schemeClr val="tx1"/>
                </a:solidFill>
              </a:rPr>
              <a:t>Bhumiphol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Adulyadej</a:t>
            </a:r>
            <a:endParaRPr lang="cs-CZ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tx1"/>
                </a:solidFill>
              </a:rPr>
              <a:t> král </a:t>
            </a:r>
            <a:r>
              <a:rPr lang="cs-CZ" dirty="0">
                <a:solidFill>
                  <a:schemeClr val="tx1"/>
                </a:solidFill>
              </a:rPr>
              <a:t>a jeho rodina jsou chráněni zákonem o urážce majestátu, na jehož základě se vyměřuje i víceletý trest odnětí </a:t>
            </a:r>
            <a:r>
              <a:rPr lang="cs-CZ" dirty="0" smtClean="0">
                <a:solidFill>
                  <a:schemeClr val="tx1"/>
                </a:solidFill>
              </a:rPr>
              <a:t>svobody</a:t>
            </a:r>
          </a:p>
          <a:p>
            <a:pPr>
              <a:buFont typeface="Wingdings" pitchFamily="2" charset="2"/>
              <a:buChar char="q"/>
            </a:pPr>
            <a:r>
              <a:rPr lang="cs-CZ" dirty="0">
                <a:solidFill>
                  <a:schemeClr val="tx1"/>
                </a:solidFill>
              </a:rPr>
              <a:t>ú</a:t>
            </a:r>
            <a:r>
              <a:rPr lang="cs-CZ" dirty="0" smtClean="0">
                <a:solidFill>
                  <a:schemeClr val="tx1"/>
                </a:solidFill>
              </a:rPr>
              <a:t>stava </a:t>
            </a:r>
            <a:r>
              <a:rPr lang="cs-CZ" dirty="0">
                <a:solidFill>
                  <a:schemeClr val="tx1"/>
                </a:solidFill>
              </a:rPr>
              <a:t>zřizuje dvoukomorové Národní shromáždění, které je složeno ze Senátu a </a:t>
            </a:r>
            <a:r>
              <a:rPr lang="cs-CZ" dirty="0" smtClean="0">
                <a:solidFill>
                  <a:schemeClr val="tx1"/>
                </a:solidFill>
              </a:rPr>
              <a:t>Parlamentu</a:t>
            </a:r>
            <a:r>
              <a:rPr lang="cs-CZ" dirty="0">
                <a:solidFill>
                  <a:schemeClr val="tx1"/>
                </a:solidFill>
              </a:rPr>
              <a:t> </a:t>
            </a:r>
          </a:p>
        </p:txBody>
      </p:sp>
      <p:pic>
        <p:nvPicPr>
          <p:cNvPr id="4098" name="Picture 2" descr="C:\Users\jhorakova\AppData\Local\Microsoft\Windows\Temporary Internet Files\Content.IE5\LCZEQ9XO\MC9003644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17184"/>
            <a:ext cx="1512168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63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Obyvatelstvo</a:t>
            </a:r>
            <a:endParaRPr lang="cs-CZ" sz="6600" dirty="0"/>
          </a:p>
        </p:txBody>
      </p:sp>
      <p:pic>
        <p:nvPicPr>
          <p:cNvPr id="5122" name="Picture 2" descr="C:\Users\jhorakova\AppData\Local\Microsoft\Windows\Temporary Internet Files\Content.IE5\IQTHNU44\MC9001862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453" y="3356992"/>
            <a:ext cx="1732788" cy="18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jhorakova\AppData\Local\Microsoft\Windows\Temporary Internet Files\Content.IE5\1VP2M7O3\MP90043075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130" y="487966"/>
            <a:ext cx="2675433" cy="270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horakova\AppData\Local\Microsoft\Windows\Temporary Internet Files\Content.IE5\FFVC3OSS\MP90043075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429000"/>
            <a:ext cx="2236688" cy="226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jhorakova\AppData\Local\Microsoft\Windows\Temporary Internet Files\Content.IE5\LCZEQ9XO\MP90039996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644" y="716388"/>
            <a:ext cx="1649736" cy="2473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jhorakova\AppData\Local\Microsoft\Windows\Temporary Internet Files\Content.IE5\IQTHNU44\MP900164427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5447"/>
            <a:ext cx="231038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8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Cestovní ruch</a:t>
            </a:r>
            <a:endParaRPr lang="cs-CZ" sz="6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3331840"/>
          </a:xfrm>
        </p:spPr>
        <p:txBody>
          <a:bodyPr/>
          <a:lstStyle/>
          <a:p>
            <a:r>
              <a:rPr lang="cs-CZ" sz="2400" dirty="0">
                <a:solidFill>
                  <a:srgbClr val="FF0000"/>
                </a:solidFill>
              </a:rPr>
              <a:t>Obrázek na této adrese:</a:t>
            </a:r>
            <a:r>
              <a:rPr lang="cs-CZ" sz="2400" dirty="0"/>
              <a:t>  </a:t>
            </a:r>
          </a:p>
          <a:p>
            <a:r>
              <a:rPr lang="cs-CZ" dirty="0">
                <a:hlinkClick r:id="rId2"/>
              </a:rPr>
              <a:t>http://img.blesk.cz/img/1/full/613153-img-hotel-singapur-cestovani-mrakodrap-terasa.jpg</a:t>
            </a:r>
            <a:endParaRPr lang="cs-CZ" dirty="0"/>
          </a:p>
        </p:txBody>
      </p:sp>
      <p:pic>
        <p:nvPicPr>
          <p:cNvPr id="6146" name="Picture 2" descr="C:\Users\jhorakova\AppData\Local\Microsoft\Windows\Temporary Internet Files\Content.IE5\1VP2M7O3\MP90043075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92696"/>
            <a:ext cx="3676848" cy="372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jhorakova\AppData\Local\Microsoft\Windows\Temporary Internet Files\Content.IE5\FFVC3OSS\MP9003999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068960"/>
            <a:ext cx="139283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028637" y="4983765"/>
            <a:ext cx="2915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5"/>
              </a:rPr>
              <a:t>http://www.letenky-levne-exotika.cz/files/images/pai.preview.JPG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144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286000" y="2136339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Vlastní tvorba</a:t>
            </a:r>
          </a:p>
          <a:p>
            <a:endParaRPr lang="cs-CZ" dirty="0"/>
          </a:p>
          <a:p>
            <a:r>
              <a:rPr lang="cs-CZ" b="1" dirty="0"/>
              <a:t>Kliparty a fotografie:</a:t>
            </a:r>
            <a:r>
              <a:rPr lang="cs-CZ" dirty="0"/>
              <a:t> </a:t>
            </a:r>
            <a:r>
              <a:rPr lang="cs-CZ" u="sng" dirty="0">
                <a:hlinkClick r:id="rId2"/>
              </a:rPr>
              <a:t>www.office.microsoft.com</a:t>
            </a:r>
            <a:endParaRPr lang="cs-CZ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Citace</a:t>
            </a:r>
            <a:r>
              <a:rPr lang="cs-CZ" sz="6600" dirty="0" smtClean="0"/>
              <a:t> </a:t>
            </a:r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pramenů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77238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111</TotalTime>
  <Words>177</Words>
  <Application>Microsoft Office PowerPoint</Application>
  <PresentationFormat>Předvádění na obrazovce (4:3)</PresentationFormat>
  <Paragraphs>54</Paragraphs>
  <Slides>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NewsPrint</vt:lpstr>
      <vt:lpstr>Prezentace aplikace PowerPoint</vt:lpstr>
      <vt:lpstr>Anotace</vt:lpstr>
      <vt:lpstr>Thajsko</vt:lpstr>
      <vt:lpstr>Povrch</vt:lpstr>
      <vt:lpstr>Podnebí</vt:lpstr>
      <vt:lpstr>Státní zřízení</vt:lpstr>
      <vt:lpstr>Obyvatelstvo</vt:lpstr>
      <vt:lpstr>Cestovní ruch</vt:lpstr>
      <vt:lpstr>Citace pramenů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Japonsko</dc:title>
  <dc:creator>J Horáková</dc:creator>
  <cp:lastModifiedBy>ZS SLOVAN</cp:lastModifiedBy>
  <cp:revision>19</cp:revision>
  <dcterms:created xsi:type="dcterms:W3CDTF">2012-05-21T10:01:33Z</dcterms:created>
  <dcterms:modified xsi:type="dcterms:W3CDTF">2013-10-08T15:33:13Z</dcterms:modified>
</cp:coreProperties>
</file>