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70" r:id="rId2"/>
    <p:sldId id="262" r:id="rId3"/>
    <p:sldId id="256" r:id="rId4"/>
    <p:sldId id="257" r:id="rId5"/>
    <p:sldId id="258" r:id="rId6"/>
    <p:sldId id="268" r:id="rId7"/>
    <p:sldId id="269" r:id="rId8"/>
    <p:sldId id="260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cover/>
  </p:transition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rotrekl.cz/images/Cestovani/Cina/China.jpg" TargetMode="Externa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vexilolognet.hyperlink.cz/cina2.gif" TargetMode="External"/><Relationship Id="rId2" Type="http://schemas.openxmlformats.org/officeDocument/2006/relationships/hyperlink" Target="http://search.centrum.cz/img-detail.php?urlsource=http://www.levanta.cz/cina/xian_army.htm&amp;urlprint=http://www.levanta.cz/_fotky/cina/xiter04.jpg&amp;urlreferer=/index.php?from=81&amp;q=%C4%8D%C3%ADna&amp;sec=img&amp;offset=0&amp;w=243&amp;h=365&amp;urluse=http://media1.picsearch.com/is?VPSa6SebyLRKiSpnNALbOd3qUYyJ_1KH21Zqm-9k45M&amp;th_w=86&amp;th_h=128&amp;s=16384&amp;c=1&amp;f=jpg&amp;fn=xiter04&amp;q=%C4%8D%C3%ADna&amp;site=" TargetMode="External"/><Relationship Id="rId1" Type="http://schemas.openxmlformats.org/officeDocument/2006/relationships/slideLayout" Target="../slideLayouts/slideLayout8.xml"/><Relationship Id="rId4" Type="http://schemas.openxmlformats.org/officeDocument/2006/relationships/hyperlink" Target="http://www.turisimo.cz/assets/country/cina/china4-nahled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981273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zeměpis</a:t>
            </a:r>
          </a:p>
          <a:p>
            <a:r>
              <a:rPr lang="cs-CZ" dirty="0" smtClean="0"/>
              <a:t>ROČNÍK: 7. ročník</a:t>
            </a:r>
          </a:p>
          <a:p>
            <a:r>
              <a:rPr lang="cs-CZ" dirty="0" smtClean="0"/>
              <a:t>TÉMA: </a:t>
            </a:r>
            <a:r>
              <a:rPr lang="cs-CZ" dirty="0" smtClean="0"/>
              <a:t>Čína</a:t>
            </a:r>
            <a:endParaRPr lang="cs-CZ" dirty="0" smtClean="0"/>
          </a:p>
          <a:p>
            <a:r>
              <a:rPr lang="cs-CZ" dirty="0" smtClean="0"/>
              <a:t>AUTOR: Jana Horáková</a:t>
            </a:r>
          </a:p>
          <a:p>
            <a:r>
              <a:rPr lang="cs-CZ" dirty="0" smtClean="0"/>
              <a:t>DATUM VYTVOŘENÍ</a:t>
            </a:r>
            <a:r>
              <a:rPr lang="cs-CZ" dirty="0" smtClean="0"/>
              <a:t>: 10. 5. 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VY_32_INOVACE_30_JH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01738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124744"/>
            <a:ext cx="676875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/>
              <a:t>Tuto prezentaci používám jako doplněk výkladu k tematickému celku Asie v sedmém ročníku.</a:t>
            </a:r>
          </a:p>
          <a:p>
            <a:pPr algn="just"/>
            <a:r>
              <a:rPr lang="cs-CZ" dirty="0"/>
              <a:t> Žáci okamžitě vidí odlišné znaky různých asijských států.</a:t>
            </a:r>
          </a:p>
          <a:p>
            <a:endParaRPr lang="cs-CZ" dirty="0"/>
          </a:p>
          <a:p>
            <a:r>
              <a:rPr lang="cs-CZ" b="1" dirty="0"/>
              <a:t>Doporučený postup přípravy před hodinou:</a:t>
            </a:r>
            <a:r>
              <a:rPr lang="cs-CZ" dirty="0"/>
              <a:t> </a:t>
            </a:r>
          </a:p>
          <a:p>
            <a:pPr algn="just"/>
            <a:r>
              <a:rPr lang="cs-CZ" dirty="0"/>
              <a:t>Jestliže nemá učitel k dispozici připojení k internetu, pak doporučuji si předem nachystat obrázky do prezentace, které jsou zde umístěny jen jako odkaz na danou webovou stránku.</a:t>
            </a:r>
          </a:p>
          <a:p>
            <a:endParaRPr lang="cs-CZ" dirty="0"/>
          </a:p>
          <a:p>
            <a:r>
              <a:rPr lang="cs-CZ" b="1" dirty="0"/>
              <a:t>Zkušenosti z pilotáže:</a:t>
            </a:r>
          </a:p>
          <a:p>
            <a:r>
              <a:rPr lang="cs-CZ" dirty="0"/>
              <a:t>Prezentace žáky zaujala a podnítila v nich touhu poznávat nová místa na Zemi.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Anotace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6330553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2531367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rgbClr val="FF0000"/>
                </a:solidFill>
              </a:rPr>
              <a:t>ČÍNA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jhorakova\AppData\Local\Microsoft\Windows\Temporary Internet Files\Content.IE5\LCZEQ9XO\MP9003999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429000"/>
            <a:ext cx="3469392" cy="231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horakova\AppData\Local\Microsoft\Windows\Temporary Internet Files\Content.IE5\1VP2M7O3\MP9004008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663" y="3429000"/>
            <a:ext cx="2721740" cy="217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553072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9" y="5445224"/>
            <a:ext cx="3312368" cy="786036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Povrch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211960" y="548680"/>
            <a:ext cx="4577769" cy="5400600"/>
          </a:xfrm>
        </p:spPr>
        <p:txBody>
          <a:bodyPr>
            <a:normAutofit/>
          </a:bodyPr>
          <a:lstStyle/>
          <a:p>
            <a:pPr marL="304038" indent="-285750"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 </a:t>
            </a:r>
            <a:r>
              <a:rPr lang="cs-CZ" dirty="0">
                <a:solidFill>
                  <a:schemeClr val="tx1"/>
                </a:solidFill>
              </a:rPr>
              <a:t>severozápadě území Číny se převážně nacházejí </a:t>
            </a:r>
            <a:r>
              <a:rPr lang="cs-CZ" dirty="0" smtClean="0">
                <a:solidFill>
                  <a:schemeClr val="tx1"/>
                </a:solidFill>
              </a:rPr>
              <a:t>pouště </a:t>
            </a:r>
          </a:p>
          <a:p>
            <a:pPr marL="304038" indent="-285750"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ve </a:t>
            </a:r>
            <a:r>
              <a:rPr lang="cs-CZ" dirty="0">
                <a:solidFill>
                  <a:schemeClr val="tx1"/>
                </a:solidFill>
              </a:rPr>
              <a:t>východní části leží nížiny a naproti tomu se na jihozápadě rozkládají Himaláje a Tibetská náhorní </a:t>
            </a:r>
            <a:r>
              <a:rPr lang="cs-CZ" dirty="0" smtClean="0">
                <a:solidFill>
                  <a:schemeClr val="tx1"/>
                </a:solidFill>
              </a:rPr>
              <a:t>plošina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jhorakova\AppData\Local\Microsoft\Windows\Temporary Internet Files\Content.IE5\LCZEQ9XO\MP9001764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84984"/>
            <a:ext cx="2741421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horakova\AppData\Local\Microsoft\Windows\Temporary Internet Files\Content.IE5\IQTHNU44\MP9004033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620688"/>
            <a:ext cx="1400932" cy="2100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934077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869160"/>
            <a:ext cx="3008313" cy="13621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Podnebí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139952" y="836712"/>
            <a:ext cx="4680520" cy="44644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Peking v severovýchodní Č</a:t>
            </a:r>
            <a:r>
              <a:rPr lang="cs-CZ" dirty="0" smtClean="0">
                <a:solidFill>
                  <a:schemeClr val="tx1"/>
                </a:solidFill>
              </a:rPr>
              <a:t>íně </a:t>
            </a:r>
            <a:r>
              <a:rPr lang="cs-CZ" dirty="0">
                <a:solidFill>
                  <a:schemeClr val="tx1"/>
                </a:solidFill>
              </a:rPr>
              <a:t>má studené </a:t>
            </a:r>
            <a:r>
              <a:rPr lang="cs-CZ" dirty="0" smtClean="0">
                <a:solidFill>
                  <a:schemeClr val="tx1"/>
                </a:solidFill>
              </a:rPr>
              <a:t>zimy </a:t>
            </a:r>
            <a:r>
              <a:rPr lang="cs-CZ" dirty="0">
                <a:solidFill>
                  <a:schemeClr val="tx1"/>
                </a:solidFill>
              </a:rPr>
              <a:t>a horká léta s přiměřeným množstvím </a:t>
            </a:r>
            <a:r>
              <a:rPr lang="cs-CZ" dirty="0" smtClean="0">
                <a:solidFill>
                  <a:schemeClr val="tx1"/>
                </a:solidFill>
              </a:rPr>
              <a:t>srážek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Šanghaj leží ve východní oblasti střední Číny, má mírné </a:t>
            </a:r>
            <a:r>
              <a:rPr lang="cs-CZ" dirty="0" smtClean="0">
                <a:solidFill>
                  <a:schemeClr val="tx1"/>
                </a:solidFill>
              </a:rPr>
              <a:t>zimy </a:t>
            </a:r>
            <a:r>
              <a:rPr lang="cs-CZ" dirty="0">
                <a:solidFill>
                  <a:schemeClr val="tx1"/>
                </a:solidFill>
              </a:rPr>
              <a:t>a </a:t>
            </a:r>
            <a:r>
              <a:rPr lang="cs-CZ" dirty="0" smtClean="0">
                <a:solidFill>
                  <a:schemeClr val="tx1"/>
                </a:solidFill>
              </a:rPr>
              <a:t>vysoké množství srážek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 </a:t>
            </a:r>
            <a:r>
              <a:rPr lang="cs-CZ" dirty="0">
                <a:solidFill>
                  <a:schemeClr val="tx1"/>
                </a:solidFill>
              </a:rPr>
              <a:t>jihovýchodě je </a:t>
            </a:r>
            <a:r>
              <a:rPr lang="cs-CZ" dirty="0" smtClean="0">
                <a:solidFill>
                  <a:schemeClr val="tx1"/>
                </a:solidFill>
              </a:rPr>
              <a:t>vlhké </a:t>
            </a:r>
            <a:r>
              <a:rPr lang="cs-CZ" dirty="0">
                <a:solidFill>
                  <a:schemeClr val="tx1"/>
                </a:solidFill>
              </a:rPr>
              <a:t>subtropické podnebí, na západě je podnebí velmi </a:t>
            </a:r>
            <a:r>
              <a:rPr lang="cs-CZ" dirty="0" smtClean="0">
                <a:solidFill>
                  <a:schemeClr val="tx1"/>
                </a:solidFill>
              </a:rPr>
              <a:t>drsné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jhorakova\AppData\Local\Microsoft\Windows\Temporary Internet Files\Content.IE5\1VP2M7O3\MP9001642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223" y="2996952"/>
            <a:ext cx="328970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horakova\AppData\Local\Microsoft\Windows\Temporary Internet Files\Content.IE5\FFVC3OSS\MP9004038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07" y="980728"/>
            <a:ext cx="2382937" cy="1588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68919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941168"/>
            <a:ext cx="4242048" cy="1312168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Státní</a:t>
            </a:r>
            <a:r>
              <a:rPr lang="cs-CZ" dirty="0" smtClean="0"/>
              <a:t> </a:t>
            </a:r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zřízení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764704"/>
            <a:ext cx="4594934" cy="5040560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tx1"/>
                </a:solidFill>
              </a:rPr>
              <a:t>Čínská </a:t>
            </a:r>
            <a:r>
              <a:rPr lang="cs-CZ" sz="3200" dirty="0">
                <a:solidFill>
                  <a:schemeClr val="tx1"/>
                </a:solidFill>
              </a:rPr>
              <a:t>lidová republika má dlouholeté nevyřešené územní nebo hraniční spory nejen s Čínskou republikou, ale i s dalšími s ní sousedícími zeměmi –Japonskem, Indií, Tádžikistánem a </a:t>
            </a:r>
            <a:r>
              <a:rPr lang="cs-CZ" sz="3200" dirty="0" smtClean="0">
                <a:solidFill>
                  <a:schemeClr val="tx1"/>
                </a:solidFill>
              </a:rPr>
              <a:t>      KLDR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tx1"/>
                </a:solidFill>
              </a:rPr>
              <a:t> vede také </a:t>
            </a:r>
            <a:r>
              <a:rPr lang="cs-CZ" sz="3200" dirty="0">
                <a:solidFill>
                  <a:schemeClr val="tx1"/>
                </a:solidFill>
              </a:rPr>
              <a:t>spor o </a:t>
            </a:r>
            <a:r>
              <a:rPr lang="cs-CZ" sz="3200" dirty="0" err="1">
                <a:solidFill>
                  <a:schemeClr val="tx1"/>
                </a:solidFill>
              </a:rPr>
              <a:t>Spratlyovy</a:t>
            </a:r>
            <a:r>
              <a:rPr lang="cs-CZ" sz="3200" dirty="0">
                <a:solidFill>
                  <a:schemeClr val="tx1"/>
                </a:solidFill>
              </a:rPr>
              <a:t> ostrovy s Malajsií, Filipínami, Tchaj-wanem, Vietnamem a Brunejí a spor o námořní hranici s Vietnamem v Tonkinském </a:t>
            </a:r>
            <a:r>
              <a:rPr lang="cs-CZ" sz="3200" dirty="0" smtClean="0">
                <a:solidFill>
                  <a:schemeClr val="tx1"/>
                </a:solidFill>
              </a:rPr>
              <a:t>zálivu</a:t>
            </a:r>
            <a:endParaRPr lang="cs-CZ" sz="3200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200" dirty="0">
                <a:solidFill>
                  <a:schemeClr val="tx1"/>
                </a:solidFill>
              </a:rPr>
              <a:t>Čínská lidová republika rovněž čelí separatistickým hnutím v Tibetu a Ujgurské autonomní </a:t>
            </a:r>
            <a:r>
              <a:rPr lang="cs-CZ" sz="3200" dirty="0" smtClean="0">
                <a:solidFill>
                  <a:schemeClr val="tx1"/>
                </a:solidFill>
              </a:rPr>
              <a:t>oblasti</a:t>
            </a:r>
            <a:endParaRPr lang="cs-CZ" sz="3200" dirty="0">
              <a:solidFill>
                <a:schemeClr val="tx1"/>
              </a:solidFill>
            </a:endParaRPr>
          </a:p>
          <a:p>
            <a:endParaRPr lang="cs-CZ" sz="3200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2107704"/>
          </a:xfrm>
        </p:spPr>
        <p:txBody>
          <a:bodyPr/>
          <a:lstStyle/>
          <a:p>
            <a:r>
              <a:rPr lang="cs-CZ" sz="2400" dirty="0">
                <a:solidFill>
                  <a:srgbClr val="FF0000"/>
                </a:solidFill>
              </a:rPr>
              <a:t>Obrázek na této adrese:</a:t>
            </a:r>
            <a:r>
              <a:rPr lang="cs-CZ" sz="2400" dirty="0"/>
              <a:t>  </a:t>
            </a:r>
            <a:endParaRPr lang="cs-CZ" sz="2400" dirty="0" smtClean="0"/>
          </a:p>
          <a:p>
            <a:r>
              <a:rPr lang="cs-CZ" sz="2400" dirty="0">
                <a:hlinkClick r:id="rId2"/>
              </a:rPr>
              <a:t>http://www.rotrekl.cz/images/Cestovani/Cina/China.jpg</a:t>
            </a:r>
            <a:endParaRPr lang="cs-CZ" sz="2400" dirty="0"/>
          </a:p>
          <a:p>
            <a:endParaRPr lang="cs-CZ" dirty="0"/>
          </a:p>
        </p:txBody>
      </p:sp>
      <p:pic>
        <p:nvPicPr>
          <p:cNvPr id="2050" name="Picture 2" descr="C:\Users\jhorakova\AppData\Local\Microsoft\Windows\Temporary Internet Files\Content.IE5\1VP2M7O3\MP9004095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52328"/>
            <a:ext cx="2780928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163211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Obyvatelstvo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3928" y="836712"/>
            <a:ext cx="4594934" cy="411479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více </a:t>
            </a:r>
            <a:r>
              <a:rPr lang="cs-CZ" dirty="0">
                <a:solidFill>
                  <a:schemeClr val="tx1"/>
                </a:solidFill>
              </a:rPr>
              <a:t>než 1,3 miliardami </a:t>
            </a:r>
            <a:r>
              <a:rPr lang="cs-CZ" dirty="0" smtClean="0">
                <a:solidFill>
                  <a:schemeClr val="tx1"/>
                </a:solidFill>
              </a:rPr>
              <a:t>obyvatel -  </a:t>
            </a:r>
            <a:r>
              <a:rPr lang="cs-CZ" dirty="0">
                <a:solidFill>
                  <a:schemeClr val="tx1"/>
                </a:solidFill>
              </a:rPr>
              <a:t>nejlidnatější zemí na </a:t>
            </a:r>
            <a:r>
              <a:rPr lang="cs-CZ" dirty="0" smtClean="0">
                <a:solidFill>
                  <a:schemeClr val="tx1"/>
                </a:solidFill>
              </a:rPr>
              <a:t>světě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negramotných </a:t>
            </a:r>
            <a:r>
              <a:rPr lang="cs-CZ" dirty="0">
                <a:solidFill>
                  <a:schemeClr val="tx1"/>
                </a:solidFill>
              </a:rPr>
              <a:t>nebo pologramotných </a:t>
            </a:r>
            <a:r>
              <a:rPr lang="cs-CZ" dirty="0" smtClean="0">
                <a:solidFill>
                  <a:schemeClr val="tx1"/>
                </a:solidFill>
              </a:rPr>
              <a:t>je </a:t>
            </a:r>
            <a:r>
              <a:rPr lang="cs-CZ" dirty="0">
                <a:solidFill>
                  <a:schemeClr val="tx1"/>
                </a:solidFill>
              </a:rPr>
              <a:t>v Číně 6-7% </a:t>
            </a:r>
            <a:r>
              <a:rPr lang="cs-CZ" dirty="0" smtClean="0">
                <a:solidFill>
                  <a:schemeClr val="tx1"/>
                </a:solidFill>
              </a:rPr>
              <a:t>obyvatel</a:t>
            </a:r>
            <a:endParaRPr lang="cs-CZ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obyvatelstvo </a:t>
            </a:r>
            <a:r>
              <a:rPr lang="cs-CZ" dirty="0">
                <a:solidFill>
                  <a:schemeClr val="tx1"/>
                </a:solidFill>
              </a:rPr>
              <a:t>je nerovnoměrně rozloženo – většina se nachází na východním pobřeží a na jihu a jihovýchodě </a:t>
            </a:r>
            <a:r>
              <a:rPr lang="cs-CZ" dirty="0" smtClean="0">
                <a:solidFill>
                  <a:schemeClr val="tx1"/>
                </a:solidFill>
              </a:rPr>
              <a:t>Číny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jhorakova\AppData\Local\Microsoft\Windows\Temporary Internet Files\Content.IE5\FFVC3OSS\MP9001785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408040"/>
            <a:ext cx="2332856" cy="155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horakova\AppData\Local\Microsoft\Windows\Temporary Internet Files\Content.IE5\LCZEQ9XO\MP900401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2814816" cy="1875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8869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Hospodářství</a:t>
            </a:r>
            <a:endParaRPr lang="cs-CZ" sz="6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710866" y="457200"/>
            <a:ext cx="5181614" cy="5060032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tx1"/>
                </a:solidFill>
              </a:rPr>
              <a:t>ekonomické reformy- začaly </a:t>
            </a:r>
            <a:r>
              <a:rPr lang="cs-CZ" sz="2600" dirty="0">
                <a:solidFill>
                  <a:schemeClr val="tx1"/>
                </a:solidFill>
              </a:rPr>
              <a:t>od </a:t>
            </a:r>
            <a:r>
              <a:rPr lang="cs-CZ" sz="2600" dirty="0" smtClean="0">
                <a:solidFill>
                  <a:schemeClr val="tx1"/>
                </a:solidFill>
              </a:rPr>
              <a:t>roku</a:t>
            </a:r>
            <a:r>
              <a:rPr lang="cs-CZ" sz="2600" dirty="0">
                <a:solidFill>
                  <a:schemeClr val="tx1"/>
                </a:solidFill>
              </a:rPr>
              <a:t> </a:t>
            </a:r>
            <a:r>
              <a:rPr lang="cs-CZ" sz="2600" dirty="0" smtClean="0">
                <a:solidFill>
                  <a:schemeClr val="tx1"/>
                </a:solidFill>
              </a:rPr>
              <a:t>1976 - </a:t>
            </a:r>
            <a:r>
              <a:rPr lang="cs-CZ" sz="2600" dirty="0">
                <a:solidFill>
                  <a:schemeClr val="tx1"/>
                </a:solidFill>
              </a:rPr>
              <a:t> </a:t>
            </a:r>
            <a:r>
              <a:rPr lang="cs-CZ" sz="2600" dirty="0" smtClean="0">
                <a:solidFill>
                  <a:schemeClr val="tx1"/>
                </a:solidFill>
              </a:rPr>
              <a:t>nastartovaly </a:t>
            </a:r>
            <a:r>
              <a:rPr lang="cs-CZ" sz="2600" dirty="0">
                <a:solidFill>
                  <a:schemeClr val="tx1"/>
                </a:solidFill>
              </a:rPr>
              <a:t>rychlý hospodářský růst, jenž trvá dodnes a rychle stimuluje všechny oblasti národního </a:t>
            </a:r>
            <a:r>
              <a:rPr lang="cs-CZ" sz="2600" dirty="0" smtClean="0">
                <a:solidFill>
                  <a:schemeClr val="tx1"/>
                </a:solidFill>
              </a:rPr>
              <a:t>hospodářství</a:t>
            </a:r>
          </a:p>
          <a:p>
            <a:pPr>
              <a:buFont typeface="Wingdings" pitchFamily="2" charset="2"/>
              <a:buChar char="q"/>
            </a:pPr>
            <a:r>
              <a:rPr lang="cs-CZ" sz="2600" dirty="0">
                <a:solidFill>
                  <a:schemeClr val="tx1"/>
                </a:solidFill>
              </a:rPr>
              <a:t>z</a:t>
            </a:r>
            <a:r>
              <a:rPr lang="cs-CZ" sz="2600" dirty="0" smtClean="0">
                <a:solidFill>
                  <a:schemeClr val="tx1"/>
                </a:solidFill>
              </a:rPr>
              <a:t>emědělsko-průmyslový </a:t>
            </a:r>
            <a:r>
              <a:rPr lang="cs-CZ" sz="2600" dirty="0">
                <a:solidFill>
                  <a:schemeClr val="tx1"/>
                </a:solidFill>
              </a:rPr>
              <a:t>stát s velkými regionálními rozdíly ve stupni </a:t>
            </a:r>
            <a:br>
              <a:rPr lang="cs-CZ" sz="2600" dirty="0">
                <a:solidFill>
                  <a:schemeClr val="tx1"/>
                </a:solidFill>
              </a:rPr>
            </a:br>
            <a:r>
              <a:rPr lang="cs-CZ" sz="2600" dirty="0">
                <a:solidFill>
                  <a:schemeClr val="tx1"/>
                </a:solidFill>
              </a:rPr>
              <a:t>rozvoje ekonomiky a s ohromným nerostným </a:t>
            </a:r>
            <a:r>
              <a:rPr lang="cs-CZ" sz="2600" dirty="0" smtClean="0">
                <a:solidFill>
                  <a:schemeClr val="tx1"/>
                </a:solidFill>
              </a:rPr>
              <a:t>bohatstvím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>
                <a:solidFill>
                  <a:schemeClr val="tx1"/>
                </a:solidFill>
              </a:rPr>
              <a:t>n</a:t>
            </a:r>
            <a:r>
              <a:rPr lang="cs-CZ" sz="2600" b="1" dirty="0" smtClean="0">
                <a:solidFill>
                  <a:schemeClr val="tx1"/>
                </a:solidFill>
              </a:rPr>
              <a:t>erostné </a:t>
            </a:r>
            <a:r>
              <a:rPr lang="cs-CZ" sz="2600" b="1" dirty="0">
                <a:solidFill>
                  <a:schemeClr val="tx1"/>
                </a:solidFill>
              </a:rPr>
              <a:t>suroviny: </a:t>
            </a:r>
            <a:r>
              <a:rPr lang="cs-CZ" sz="2600" dirty="0">
                <a:solidFill>
                  <a:schemeClr val="tx1"/>
                </a:solidFill>
              </a:rPr>
              <a:t>černé uhlí, ropa, zemní </a:t>
            </a:r>
            <a:r>
              <a:rPr lang="cs-CZ" sz="2600" dirty="0" smtClean="0">
                <a:solidFill>
                  <a:schemeClr val="tx1"/>
                </a:solidFill>
              </a:rPr>
              <a:t>plyn, téměř </a:t>
            </a:r>
            <a:r>
              <a:rPr lang="cs-CZ" sz="2600" dirty="0">
                <a:solidFill>
                  <a:schemeClr val="tx1"/>
                </a:solidFill>
              </a:rPr>
              <a:t>všechny </a:t>
            </a:r>
            <a:br>
              <a:rPr lang="cs-CZ" sz="2600" dirty="0">
                <a:solidFill>
                  <a:schemeClr val="tx1"/>
                </a:solidFill>
              </a:rPr>
            </a:br>
            <a:r>
              <a:rPr lang="cs-CZ" sz="2600" dirty="0">
                <a:solidFill>
                  <a:schemeClr val="tx1"/>
                </a:solidFill>
              </a:rPr>
              <a:t>barevné </a:t>
            </a:r>
            <a:r>
              <a:rPr lang="cs-CZ" sz="2600" dirty="0" smtClean="0">
                <a:solidFill>
                  <a:schemeClr val="tx1"/>
                </a:solidFill>
              </a:rPr>
              <a:t>kovy, železná ruda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solidFill>
                  <a:schemeClr val="tx1"/>
                </a:solidFill>
              </a:rPr>
              <a:t>Průmysl</a:t>
            </a:r>
            <a:r>
              <a:rPr lang="cs-CZ" sz="2600" b="1" dirty="0">
                <a:solidFill>
                  <a:schemeClr val="tx1"/>
                </a:solidFill>
              </a:rPr>
              <a:t>: </a:t>
            </a:r>
            <a:r>
              <a:rPr lang="cs-CZ" sz="2600" dirty="0">
                <a:solidFill>
                  <a:schemeClr val="tx1"/>
                </a:solidFill>
              </a:rPr>
              <a:t>hutnický a strojírenský (lodě, kola, elektrotechnika, zbrojní průmysl), </a:t>
            </a:r>
            <a:br>
              <a:rPr lang="cs-CZ" sz="2600" dirty="0">
                <a:solidFill>
                  <a:schemeClr val="tx1"/>
                </a:solidFill>
              </a:rPr>
            </a:br>
            <a:r>
              <a:rPr lang="cs-CZ" sz="2600" dirty="0">
                <a:solidFill>
                  <a:schemeClr val="tx1"/>
                </a:solidFill>
              </a:rPr>
              <a:t>chemický (papír, pohonné hmoty, um. hnojiva), textilní (</a:t>
            </a:r>
            <a:r>
              <a:rPr lang="cs-CZ" sz="2600" dirty="0" smtClean="0">
                <a:solidFill>
                  <a:schemeClr val="tx1"/>
                </a:solidFill>
              </a:rPr>
              <a:t>zpracování </a:t>
            </a:r>
            <a:r>
              <a:rPr lang="cs-CZ" sz="2600" dirty="0">
                <a:solidFill>
                  <a:schemeClr val="tx1"/>
                </a:solidFill>
              </a:rPr>
              <a:t>bavlny a hedvábí), </a:t>
            </a:r>
            <a:r>
              <a:rPr lang="cs-CZ" sz="2600" dirty="0" smtClean="0">
                <a:solidFill>
                  <a:schemeClr val="tx1"/>
                </a:solidFill>
              </a:rPr>
              <a:t>výroba hraček</a:t>
            </a:r>
            <a:r>
              <a:rPr lang="cs-CZ" sz="2600" dirty="0">
                <a:solidFill>
                  <a:schemeClr val="tx1"/>
                </a:solidFill>
              </a:rPr>
              <a:t>, pyrotechniky, kancelářských potřeb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4098" name="Picture 2" descr="C:\Users\jhorakova\AppData\Local\Microsoft\Windows\Temporary Internet Files\Content.IE5\IQTHNU44\MC900414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284984"/>
            <a:ext cx="1872559" cy="1725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horakova\AppData\Local\Microsoft\Windows\Temporary Internet Files\Content.IE5\1VP2M7O3\MC9004156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3735" y="548680"/>
            <a:ext cx="1630701" cy="1363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horakova\AppData\Local\Microsoft\Windows\Temporary Internet Files\Content.IE5\FFVC3OSS\MP90040168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1103" y="2348880"/>
            <a:ext cx="1145680" cy="763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horakova\AppData\Local\Microsoft\Windows\Temporary Internet Files\Content.IE5\1VP2M7O3\MP90034168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850" y="1391072"/>
            <a:ext cx="1201813" cy="16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8270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Zajímavosti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555976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hlinkClick r:id="rId2"/>
              </a:rPr>
              <a:t>http://search.centrum.cz/img-detail.php?urlsource=http%3A%2F%2Fwww.levanta.cz%2Fcina%2Fxian_army.htm&amp;urlprint=http%3A%2F%2Fwww.levanta.cz%2F_fotky%2Fcina%2Fxiter04.jpg&amp;urlreferer=%2Findex.php%3Ffrom%3D81%26q%3D%25C4%258D%25C3%25ADna%26sec%3Dimg%26offset%3D0&amp;w=243&amp;h=365&amp;urluse=http%3A%2F%2Fmedia1.picsearch.com%2Fis%3FVPSa6SebyLRKiSpnNALbOd3qUYyJ_1KH21Zqm-9k45M&amp;th_w=86&amp;th_h=128&amp;s=16384&amp;c=1&amp;f=jpg&amp;fn=xiter04&amp;q=%C4%8D%C3%ADna&amp;site</a:t>
            </a:r>
            <a:r>
              <a:rPr lang="cs-CZ" dirty="0" smtClean="0">
                <a:hlinkClick r:id="rId2"/>
              </a:rPr>
              <a:t>=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400" dirty="0">
                <a:solidFill>
                  <a:srgbClr val="FF0000"/>
                </a:solidFill>
              </a:rPr>
              <a:t>Obrázek na této adrese:</a:t>
            </a:r>
            <a:r>
              <a:rPr lang="cs-CZ" sz="2400" dirty="0"/>
              <a:t>  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vexilolognet.hyperlink.cz/cina2.gif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http://www.turisimo.cz/assets/country/cina/china4-nahled.jpg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14416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86000" y="2136339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Vlastní tvorba</a:t>
            </a:r>
          </a:p>
          <a:p>
            <a:endParaRPr lang="cs-CZ" dirty="0"/>
          </a:p>
          <a:p>
            <a:r>
              <a:rPr lang="cs-CZ" b="1" dirty="0"/>
              <a:t>Kliparty a fotografie:</a:t>
            </a:r>
            <a:r>
              <a:rPr lang="cs-CZ" dirty="0"/>
              <a:t>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Citace</a:t>
            </a:r>
            <a:r>
              <a:rPr lang="cs-CZ" sz="6600" dirty="0" smtClean="0"/>
              <a:t> </a:t>
            </a:r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pramenů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7723835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136</TotalTime>
  <Words>314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NewsPrint</vt:lpstr>
      <vt:lpstr>Prezentace aplikace PowerPoint</vt:lpstr>
      <vt:lpstr>Anotace</vt:lpstr>
      <vt:lpstr>ČÍNA</vt:lpstr>
      <vt:lpstr>Povrch</vt:lpstr>
      <vt:lpstr>Podnebí</vt:lpstr>
      <vt:lpstr>Státní zřízení</vt:lpstr>
      <vt:lpstr>Obyvatelstvo</vt:lpstr>
      <vt:lpstr>Hospodářství</vt:lpstr>
      <vt:lpstr>Zajímavosti</vt:lpstr>
      <vt:lpstr>Citace pramenů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</dc:title>
  <dc:creator>J Horáková</dc:creator>
  <cp:lastModifiedBy>ZS SLOVAN</cp:lastModifiedBy>
  <cp:revision>21</cp:revision>
  <dcterms:created xsi:type="dcterms:W3CDTF">2012-05-21T10:01:33Z</dcterms:created>
  <dcterms:modified xsi:type="dcterms:W3CDTF">2013-02-21T18:31:04Z</dcterms:modified>
</cp:coreProperties>
</file>