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5" r:id="rId2"/>
    <p:sldId id="270" r:id="rId3"/>
    <p:sldId id="256" r:id="rId4"/>
    <p:sldId id="258" r:id="rId5"/>
    <p:sldId id="259" r:id="rId6"/>
    <p:sldId id="274" r:id="rId7"/>
    <p:sldId id="263" r:id="rId8"/>
    <p:sldId id="271" r:id="rId9"/>
    <p:sldId id="272" r:id="rId10"/>
    <p:sldId id="27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30" autoAdjust="0"/>
    <p:restoredTop sz="94660"/>
  </p:normalViewPr>
  <p:slideViewPr>
    <p:cSldViewPr>
      <p:cViewPr>
        <p:scale>
          <a:sx n="76" d="100"/>
          <a:sy n="76" d="100"/>
        </p:scale>
        <p:origin x="-119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607C0D9-11C6-4688-944B-C0DCCEB2C34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4AAB957-7C8C-46DB-9094-7A53DA2B4B1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Kanada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dirty="0" smtClean="0"/>
              <a:t>: 15. 10.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VY_32_INOVACE_31_JH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94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04665"/>
            <a:ext cx="7402016" cy="3938736"/>
          </a:xfrm>
        </p:spPr>
        <p:txBody>
          <a:bodyPr>
            <a:normAutofit fontScale="92500" lnSpcReduction="10000"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</a:t>
            </a:r>
            <a:r>
              <a:rPr lang="cs-CZ" dirty="0" smtClean="0"/>
              <a:t>Amerika </a:t>
            </a:r>
            <a:r>
              <a:rPr lang="cs-CZ" dirty="0"/>
              <a:t>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</a:t>
            </a:r>
            <a:r>
              <a:rPr lang="cs-CZ" dirty="0" smtClean="0"/>
              <a:t>amerických </a:t>
            </a:r>
            <a:r>
              <a:rPr lang="cs-CZ" dirty="0"/>
              <a:t>států.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2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Kanada</a:t>
            </a:r>
            <a:endParaRPr lang="cs-CZ" sz="8000" b="1" dirty="0">
              <a:ln w="11430"/>
              <a:solidFill>
                <a:schemeClr val="accent5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http://www.olstars.com/images/flags/Big/c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3444"/>
            <a:ext cx="4320480" cy="28827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YH4ZXS39\MP9004340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36912"/>
            <a:ext cx="3765883" cy="250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11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3435"/>
            <a:ext cx="4690864" cy="4525963"/>
          </a:xfrm>
        </p:spPr>
        <p:txBody>
          <a:bodyPr>
            <a:normAutofit/>
          </a:bodyPr>
          <a:lstStyle/>
          <a:p>
            <a:r>
              <a:rPr lang="cs-CZ" sz="2000" dirty="0"/>
              <a:t>územně druhá největší země světa</a:t>
            </a:r>
          </a:p>
          <a:p>
            <a:r>
              <a:rPr lang="cs-CZ" sz="2000" dirty="0" smtClean="0"/>
              <a:t>rozkládá </a:t>
            </a:r>
            <a:r>
              <a:rPr lang="cs-CZ" sz="2000" dirty="0"/>
              <a:t>se v severní části Severní Ameriky</a:t>
            </a:r>
          </a:p>
          <a:p>
            <a:r>
              <a:rPr lang="cs-CZ" sz="2000" dirty="0"/>
              <a:t>k</a:t>
            </a:r>
            <a:r>
              <a:rPr lang="cs-CZ" sz="2000" dirty="0" smtClean="0"/>
              <a:t>e Kanadě patří </a:t>
            </a:r>
            <a:r>
              <a:rPr lang="cs-CZ" sz="2000" dirty="0"/>
              <a:t>řada arktických ostrovů zasahující až k Severnímu ledovému </a:t>
            </a:r>
            <a:r>
              <a:rPr lang="cs-CZ" sz="2000" dirty="0" smtClean="0"/>
              <a:t>oceánu</a:t>
            </a:r>
          </a:p>
          <a:p>
            <a:r>
              <a:rPr lang="cs-CZ" sz="2000" dirty="0" smtClean="0"/>
              <a:t>tyto </a:t>
            </a:r>
            <a:r>
              <a:rPr lang="cs-CZ" sz="2000" dirty="0"/>
              <a:t>ostrovy </a:t>
            </a:r>
            <a:r>
              <a:rPr lang="cs-CZ" sz="2000" dirty="0" smtClean="0"/>
              <a:t>jsou odděleny úzkými </a:t>
            </a:r>
            <a:r>
              <a:rPr lang="cs-CZ" sz="2000" dirty="0"/>
              <a:t>průlivy </a:t>
            </a:r>
            <a:r>
              <a:rPr lang="cs-CZ" sz="2000" dirty="0" smtClean="0"/>
              <a:t>od </a:t>
            </a:r>
            <a:r>
              <a:rPr lang="cs-CZ" sz="2000" dirty="0"/>
              <a:t>dánského </a:t>
            </a:r>
            <a:r>
              <a:rPr lang="cs-CZ" sz="2000" dirty="0" smtClean="0"/>
              <a:t>Grónska</a:t>
            </a:r>
          </a:p>
          <a:p>
            <a:r>
              <a:rPr lang="cs-CZ" sz="2000" dirty="0" smtClean="0"/>
              <a:t>od </a:t>
            </a:r>
            <a:r>
              <a:rPr lang="cs-CZ" sz="2000" dirty="0"/>
              <a:t>roku 1925 </a:t>
            </a:r>
            <a:r>
              <a:rPr lang="cs-CZ" sz="2000" dirty="0" smtClean="0"/>
              <a:t>Kanada nárokuje své </a:t>
            </a:r>
            <a:r>
              <a:rPr lang="cs-CZ" sz="2000" dirty="0"/>
              <a:t>právo na část Arktidy mezi 60 a 141° západní délky, </a:t>
            </a:r>
            <a:r>
              <a:rPr lang="cs-CZ" sz="2000" dirty="0" smtClean="0"/>
              <a:t>to však </a:t>
            </a:r>
            <a:r>
              <a:rPr lang="cs-CZ" sz="2000" dirty="0"/>
              <a:t>neuznávají všechny </a:t>
            </a:r>
            <a:r>
              <a:rPr lang="cs-CZ" sz="2000" dirty="0" smtClean="0"/>
              <a:t>státy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Geografie - poloha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http://upload.wikimedia.org/wikipedia/commons/a/ae/Canada-satell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3384376" cy="21152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3/3b/Niagara_watervallen_cana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167" y="2699226"/>
            <a:ext cx="3398986" cy="21910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75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824536" cy="64099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konstituční monarchie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hlavou </a:t>
            </a:r>
            <a:r>
              <a:rPr lang="cs-CZ" sz="2000" dirty="0"/>
              <a:t>je Alžběta II., královna Velké </a:t>
            </a:r>
            <a:r>
              <a:rPr lang="cs-CZ" sz="2000" dirty="0" smtClean="0"/>
              <a:t>Británie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k</a:t>
            </a:r>
            <a:r>
              <a:rPr lang="cs-CZ" sz="2000" dirty="0" smtClean="0"/>
              <a:t>rálovniným </a:t>
            </a:r>
            <a:r>
              <a:rPr lang="cs-CZ" sz="2000" dirty="0"/>
              <a:t>zástupcem v Kanadě je generální </a:t>
            </a:r>
            <a:r>
              <a:rPr lang="cs-CZ" sz="2000" dirty="0" smtClean="0"/>
              <a:t>guvernér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též </a:t>
            </a:r>
            <a:r>
              <a:rPr lang="cs-CZ" sz="2000" dirty="0"/>
              <a:t>parlamentní zastupitelská demokracie s federálním </a:t>
            </a:r>
            <a:r>
              <a:rPr lang="cs-CZ" sz="2000" dirty="0" smtClean="0"/>
              <a:t>uspořádáním </a:t>
            </a:r>
            <a:r>
              <a:rPr lang="cs-CZ" sz="2000" dirty="0"/>
              <a:t>a silnými demokratickými </a:t>
            </a:r>
            <a:r>
              <a:rPr lang="cs-CZ" sz="2000" dirty="0" smtClean="0"/>
              <a:t>tradicemi</a:t>
            </a:r>
          </a:p>
          <a:p>
            <a:pPr marL="0" indent="0">
              <a:lnSpc>
                <a:spcPct val="150000"/>
              </a:lnSpc>
              <a:buNone/>
            </a:pPr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Politické uspořádání</a:t>
            </a:r>
          </a:p>
        </p:txBody>
      </p:sp>
      <p:pic>
        <p:nvPicPr>
          <p:cNvPr id="2051" name="Picture 3" descr="C:\Users\hshop\AppData\Local\Microsoft\Windows\Temporary Internet Files\Content.IE5\JJT6MT2B\MP9004052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694" y="404665"/>
            <a:ext cx="2423213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4005064"/>
            <a:ext cx="3040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err="1"/>
              <a:t>Parliament</a:t>
            </a:r>
            <a:r>
              <a:rPr lang="cs-CZ" dirty="0"/>
              <a:t> </a:t>
            </a:r>
            <a:r>
              <a:rPr lang="cs-CZ" dirty="0" err="1"/>
              <a:t>Hill</a:t>
            </a:r>
            <a:r>
              <a:rPr lang="cs-CZ" dirty="0"/>
              <a:t>, Ottawa</a:t>
            </a:r>
          </a:p>
        </p:txBody>
      </p:sp>
    </p:spTree>
    <p:extLst>
      <p:ext uri="{BB962C8B-B14F-4D97-AF65-F5344CB8AC3E}">
        <p14:creationId xmlns:p14="http://schemas.microsoft.com/office/powerpoint/2010/main" val="302304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5733256"/>
            <a:ext cx="7776864" cy="962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543800" cy="914400"/>
          </a:xfrm>
        </p:spPr>
        <p:txBody>
          <a:bodyPr/>
          <a:lstStyle/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Územní uspořádání</a:t>
            </a: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95536" y="1412776"/>
            <a:ext cx="8280921" cy="4320480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274320" indent="-256032" algn="l" defTabSz="914400" rtl="0" eaLnBrk="1" latinLnBrk="0" hangingPunct="1">
              <a:spcBef>
                <a:spcPct val="20000"/>
              </a:spcBef>
              <a:spcAft>
                <a:spcPts val="0"/>
              </a:spcAft>
              <a:buSzPct val="60000"/>
              <a:buFont typeface="Wingdings" pitchFamily="2" charset="2"/>
              <a:buChar char=""/>
              <a:defRPr sz="21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058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7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4592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5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96596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402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14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8346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685800" indent="-685800"/>
            <a:r>
              <a:rPr lang="cs-CZ" sz="4900" dirty="0" smtClean="0"/>
              <a:t>Kanada je složena z deseti provincií a tří teritorií</a:t>
            </a:r>
          </a:p>
          <a:p>
            <a:pPr marL="685800" indent="-685800"/>
            <a:r>
              <a:rPr lang="cs-CZ" sz="4900" b="1" u="sng" dirty="0" smtClean="0"/>
              <a:t>Provincie: </a:t>
            </a:r>
            <a:r>
              <a:rPr lang="cs-CZ" sz="4900" dirty="0" smtClean="0"/>
              <a:t>Alberta, Britská Kolumbie, Manitoba, Nový Brunšvik, Newfoundland a Labrador, Nové Skotsko, Ontario, Ostrov prince Edwarda, </a:t>
            </a:r>
            <a:r>
              <a:rPr lang="cs-CZ" sz="4900" dirty="0" err="1" smtClean="0"/>
              <a:t>Québec</a:t>
            </a:r>
            <a:r>
              <a:rPr lang="cs-CZ" sz="4900" dirty="0" smtClean="0"/>
              <a:t> a Saskatchewan</a:t>
            </a:r>
          </a:p>
          <a:p>
            <a:pPr marL="685800" indent="-685800"/>
            <a:r>
              <a:rPr lang="cs-CZ" sz="4900" b="1" u="sng" dirty="0" smtClean="0"/>
              <a:t>Teritoria: </a:t>
            </a:r>
            <a:r>
              <a:rPr lang="cs-CZ" sz="4900" dirty="0" smtClean="0"/>
              <a:t>Severozápadní teritoria, </a:t>
            </a:r>
            <a:r>
              <a:rPr lang="cs-CZ" sz="4900" dirty="0" err="1" smtClean="0"/>
              <a:t>Nunavut</a:t>
            </a:r>
            <a:r>
              <a:rPr lang="cs-CZ" sz="4900" dirty="0" smtClean="0"/>
              <a:t> a Yukon</a:t>
            </a:r>
          </a:p>
          <a:p>
            <a:pPr marL="685800" indent="-685800"/>
            <a:r>
              <a:rPr lang="cs-CZ" sz="4900" dirty="0" smtClean="0"/>
              <a:t>provincie mají vysoký stupeň autonomie a teritoria poněkud menší. </a:t>
            </a:r>
          </a:p>
          <a:p>
            <a:pPr marL="685800" indent="-685800"/>
            <a:r>
              <a:rPr lang="cs-CZ" sz="4900" dirty="0" smtClean="0"/>
              <a:t>obojí disponují vlastními provincionálními (resp. teritoriálními) symboly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899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44973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velmi nesourodá </a:t>
            </a:r>
            <a:r>
              <a:rPr lang="cs-CZ" sz="1800" dirty="0"/>
              <a:t>směs různých tradic a </a:t>
            </a:r>
            <a:r>
              <a:rPr lang="cs-CZ" sz="1800" dirty="0" smtClean="0"/>
              <a:t>kultur</a:t>
            </a:r>
          </a:p>
          <a:p>
            <a:r>
              <a:rPr lang="cs-CZ" sz="1800" dirty="0"/>
              <a:t>p</a:t>
            </a:r>
            <a:r>
              <a:rPr lang="cs-CZ" sz="1800" dirty="0" smtClean="0"/>
              <a:t>ůvodními obyvateli jsou Indiáni </a:t>
            </a:r>
            <a:r>
              <a:rPr lang="cs-CZ" sz="1800" dirty="0"/>
              <a:t>a </a:t>
            </a:r>
            <a:r>
              <a:rPr lang="cs-CZ" sz="1800" dirty="0" smtClean="0"/>
              <a:t>Eskymáci</a:t>
            </a:r>
          </a:p>
          <a:p>
            <a:r>
              <a:rPr lang="cs-CZ" sz="1800" dirty="0" smtClean="0"/>
              <a:t>přistěhovalci se stali hlavně Francouzi, Irové, Skoti </a:t>
            </a:r>
            <a:r>
              <a:rPr lang="cs-CZ" sz="1800" dirty="0"/>
              <a:t>a </a:t>
            </a:r>
            <a:r>
              <a:rPr lang="cs-CZ" sz="1800" dirty="0" smtClean="0"/>
              <a:t>Angličané</a:t>
            </a:r>
          </a:p>
          <a:p>
            <a:r>
              <a:rPr lang="cs-CZ" sz="1800" dirty="0"/>
              <a:t>o</a:t>
            </a:r>
            <a:r>
              <a:rPr lang="cs-CZ" sz="1800" dirty="0" smtClean="0"/>
              <a:t>byvatelé preferují národními </a:t>
            </a:r>
            <a:r>
              <a:rPr lang="cs-CZ" sz="1800" dirty="0"/>
              <a:t>sporty </a:t>
            </a:r>
            <a:r>
              <a:rPr lang="cs-CZ" sz="1800" dirty="0" smtClean="0"/>
              <a:t>jako jsou </a:t>
            </a:r>
            <a:r>
              <a:rPr lang="cs-CZ" sz="1800" dirty="0"/>
              <a:t>lední hokej (zimní sport) a lakros (letní</a:t>
            </a:r>
            <a:r>
              <a:rPr lang="cs-CZ" sz="1800" dirty="0" smtClean="0"/>
              <a:t>)</a:t>
            </a:r>
          </a:p>
          <a:p>
            <a:r>
              <a:rPr lang="cs-CZ" sz="1800" dirty="0"/>
              <a:t>v</a:t>
            </a:r>
            <a:r>
              <a:rPr lang="cs-CZ" sz="1800" dirty="0" smtClean="0"/>
              <a:t> zemi se hovoří dvěma úředními jazyky a to anglicky a francouzsky</a:t>
            </a:r>
          </a:p>
          <a:p>
            <a:r>
              <a:rPr lang="cs-CZ" sz="1800" dirty="0" smtClean="0"/>
              <a:t>hustota </a:t>
            </a:r>
            <a:r>
              <a:rPr lang="cs-CZ" sz="1800" dirty="0"/>
              <a:t>osídlení kanadského území je 3,26 obyvatel/km² </a:t>
            </a:r>
            <a:r>
              <a:rPr lang="cs-CZ" sz="1800" dirty="0" smtClean="0"/>
              <a:t>(</a:t>
            </a:r>
            <a:r>
              <a:rPr lang="cs-CZ" sz="1800" dirty="0"/>
              <a:t>jedna z nejnižších na světě), ale rozmístění obyvatelstva je velmi </a:t>
            </a:r>
            <a:r>
              <a:rPr lang="cs-CZ" sz="1800" dirty="0" smtClean="0"/>
              <a:t>nerovnoměrné</a:t>
            </a:r>
            <a:r>
              <a:rPr lang="cs-CZ" sz="1800" dirty="0"/>
              <a:t> </a:t>
            </a:r>
            <a:endParaRPr lang="cs-CZ" sz="1800" dirty="0" smtClean="0"/>
          </a:p>
          <a:p>
            <a:r>
              <a:rPr lang="cs-CZ" sz="1800" dirty="0"/>
              <a:t>životní úroveň obyvatel patří k nejvyšším na </a:t>
            </a:r>
            <a:r>
              <a:rPr lang="cs-CZ" sz="1800" dirty="0" smtClean="0"/>
              <a:t>světě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Obyvatelstvo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hshop\AppData\Local\Microsoft\Windows\Temporary Internet Files\Content.IE5\JJT6MT2B\MP9003998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68013"/>
            <a:ext cx="3168352" cy="211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shop\AppData\Local\Microsoft\Windows\Temporary Internet Files\Content.IE5\YH4ZXS39\MP9004068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68013"/>
            <a:ext cx="2369701" cy="189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9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/>
              </a:rPr>
              <a:t>Zemědělství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121" name="Picture 1" descr="C:\Users\hshop\AppData\Local\Microsoft\Windows\Temporary Internet Files\Content.IE5\IS51REZX\MP9004005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135" y="836712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hshop\AppData\Local\Microsoft\Windows\Temporary Internet Files\Content.IE5\KIK77FPG\MP900406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12294"/>
            <a:ext cx="2533288" cy="168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936978"/>
            <a:ext cx="57311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sklizeň:</a:t>
            </a:r>
          </a:p>
          <a:p>
            <a:r>
              <a:rPr lang="cs-CZ" b="1" dirty="0"/>
              <a:t> </a:t>
            </a:r>
            <a:r>
              <a:rPr lang="cs-CZ" dirty="0"/>
              <a:t>pšenice, ječmen, kukuřice, brambory, zelenina, ovoce, </a:t>
            </a:r>
            <a:r>
              <a:rPr lang="cs-CZ" dirty="0" smtClean="0"/>
              <a:t>tabák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/>
              <a:t>chov dobytka: </a:t>
            </a:r>
          </a:p>
          <a:p>
            <a:r>
              <a:rPr lang="cs-CZ" dirty="0"/>
              <a:t>skot, prasata, koně, drůbež, sobi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5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906888" cy="2980928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b="1" dirty="0" smtClean="0"/>
              <a:t>těžba:</a:t>
            </a:r>
          </a:p>
          <a:p>
            <a:pPr marL="0" indent="0">
              <a:buNone/>
            </a:pPr>
            <a:r>
              <a:rPr lang="cs-CZ" b="1" dirty="0"/>
              <a:t> </a:t>
            </a:r>
            <a:r>
              <a:rPr lang="cs-CZ" dirty="0"/>
              <a:t>černé uhlí, hnědé uhlí, ropa, zemní plyn, železná ruda, olovo, wolfram, měď, nikl, zinek, uran, zlato, stříbro, cín, antimon, kobalt, slída, azbest, molybden, polymetalické rudy, kamenná sůl, draselné soli, </a:t>
            </a:r>
            <a:r>
              <a:rPr lang="cs-CZ" dirty="0" smtClean="0"/>
              <a:t>tuha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Průmysl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hshop\AppData\Local\Microsoft\Windows\Temporary Internet Files\Content.IE5\JJT6MT2B\MP900433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52736"/>
            <a:ext cx="3217296" cy="210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shop\AppData\Local\Microsoft\Windows\Temporary Internet Files\Content.IE5\YH4ZXS39\MP900409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48403"/>
            <a:ext cx="1743841" cy="115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shop\AppData\Local\Microsoft\Windows\Temporary Internet Files\Content.IE5\IS51REZX\MP900385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2897966" cy="2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6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18142"/>
            <a:ext cx="4474840" cy="4525963"/>
          </a:xfrm>
        </p:spPr>
        <p:txBody>
          <a:bodyPr/>
          <a:lstStyle/>
          <a:p>
            <a:r>
              <a:rPr lang="cs-CZ" dirty="0" smtClean="0"/>
              <a:t>papír</a:t>
            </a:r>
          </a:p>
          <a:p>
            <a:r>
              <a:rPr lang="cs-CZ" dirty="0"/>
              <a:t>d</a:t>
            </a:r>
            <a:r>
              <a:rPr lang="cs-CZ" dirty="0" smtClean="0"/>
              <a:t>řevo</a:t>
            </a:r>
          </a:p>
          <a:p>
            <a:r>
              <a:rPr lang="cs-CZ" dirty="0"/>
              <a:t>r</a:t>
            </a:r>
            <a:r>
              <a:rPr lang="cs-CZ" dirty="0" smtClean="0"/>
              <a:t>opa</a:t>
            </a:r>
          </a:p>
          <a:p>
            <a:r>
              <a:rPr lang="cs-CZ" dirty="0" smtClean="0"/>
              <a:t>stroje</a:t>
            </a:r>
          </a:p>
          <a:p>
            <a:r>
              <a:rPr lang="cs-CZ" dirty="0" smtClean="0"/>
              <a:t>zemní plyn</a:t>
            </a:r>
          </a:p>
          <a:p>
            <a:r>
              <a:rPr lang="cs-CZ" dirty="0"/>
              <a:t>h</a:t>
            </a:r>
            <a:r>
              <a:rPr lang="cs-CZ" dirty="0" smtClean="0"/>
              <a:t>liník</a:t>
            </a:r>
          </a:p>
          <a:p>
            <a:r>
              <a:rPr lang="cs-CZ" dirty="0" smtClean="0"/>
              <a:t>telekomunikační </a:t>
            </a:r>
            <a:r>
              <a:rPr lang="cs-CZ" dirty="0"/>
              <a:t>vybavení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522606"/>
            <a:ext cx="7543800" cy="91440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Vývoz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hshop\AppData\Local\Microsoft\Windows\Temporary Internet Files\Content.IE5\KIK77FPG\MP9004020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16832"/>
            <a:ext cx="27013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shop\AppData\Local\Microsoft\Windows\Temporary Internet Files\Content.IE5\YH4ZXS39\MP900448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53136"/>
            <a:ext cx="2699792" cy="179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18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13633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Vlastní </a:t>
            </a:r>
            <a:r>
              <a:rPr lang="cs-CZ" dirty="0"/>
              <a:t>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 smtClean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CITACE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10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241</TotalTime>
  <Words>397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Živly</vt:lpstr>
      <vt:lpstr>Prezentace aplikace PowerPoint</vt:lpstr>
      <vt:lpstr>ANOTACE</vt:lpstr>
      <vt:lpstr>Kanada</vt:lpstr>
      <vt:lpstr>Geografie - poloha</vt:lpstr>
      <vt:lpstr>Politické uspořádání</vt:lpstr>
      <vt:lpstr>Územní uspořádání</vt:lpstr>
      <vt:lpstr>Obyvatelstvo</vt:lpstr>
      <vt:lpstr>Zemědělství</vt:lpstr>
      <vt:lpstr>Průmysl</vt:lpstr>
      <vt:lpstr>Vývoz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owner2</dc:creator>
  <cp:lastModifiedBy>ZS SLOVAN</cp:lastModifiedBy>
  <cp:revision>27</cp:revision>
  <dcterms:created xsi:type="dcterms:W3CDTF">2011-11-21T13:58:35Z</dcterms:created>
  <dcterms:modified xsi:type="dcterms:W3CDTF">2013-02-21T18:32:29Z</dcterms:modified>
</cp:coreProperties>
</file>