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70" r:id="rId2"/>
    <p:sldId id="257" r:id="rId3"/>
    <p:sldId id="259" r:id="rId4"/>
    <p:sldId id="263" r:id="rId5"/>
    <p:sldId id="260" r:id="rId6"/>
    <p:sldId id="261" r:id="rId7"/>
    <p:sldId id="262" r:id="rId8"/>
    <p:sldId id="264" r:id="rId9"/>
    <p:sldId id="267" r:id="rId10"/>
    <p:sldId id="265" r:id="rId11"/>
    <p:sldId id="266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5" d="100"/>
          <a:sy n="95" d="100"/>
        </p:scale>
        <p:origin x="-666" y="5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18FE4659-7985-49B0-AFB9-855F1780E65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files.profimedea.webnode.cz/200003448-8c6cf8d66c/USA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kolemsveta.cz/prednasky/narodni-parky-usa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608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981273"/>
            <a:ext cx="722219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zeměpis</a:t>
            </a:r>
          </a:p>
          <a:p>
            <a:r>
              <a:rPr lang="cs-CZ" dirty="0" smtClean="0"/>
              <a:t>ROČNÍK: 7. ročník</a:t>
            </a:r>
          </a:p>
          <a:p>
            <a:r>
              <a:rPr lang="cs-CZ" dirty="0" smtClean="0"/>
              <a:t>TÉMA: </a:t>
            </a:r>
            <a:r>
              <a:rPr lang="cs-CZ" dirty="0" smtClean="0"/>
              <a:t> USA</a:t>
            </a:r>
            <a:endParaRPr lang="cs-CZ" dirty="0" smtClean="0"/>
          </a:p>
          <a:p>
            <a:r>
              <a:rPr lang="cs-CZ" dirty="0" smtClean="0"/>
              <a:t>AUTOR: Jana Horáková</a:t>
            </a:r>
          </a:p>
          <a:p>
            <a:r>
              <a:rPr lang="cs-CZ" dirty="0" smtClean="0"/>
              <a:t>DATUM </a:t>
            </a:r>
            <a:r>
              <a:rPr lang="cs-CZ" dirty="0" smtClean="0"/>
              <a:t>VYTVOŘENÍ: 25. 10. 2012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VY_32_INOVACE_32_JH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354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ANOTACE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39473" y="476672"/>
            <a:ext cx="691276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288" indent="0" algn="just">
              <a:buNone/>
            </a:pPr>
            <a:r>
              <a:rPr lang="cs-CZ" dirty="0"/>
              <a:t>Tuto prezentaci používám jako doplněk výkladu k tematickému celku Amerika v sedmém ročníku.</a:t>
            </a:r>
          </a:p>
          <a:p>
            <a:pPr marL="18288" indent="0" algn="just">
              <a:buNone/>
            </a:pPr>
            <a:r>
              <a:rPr lang="cs-CZ" dirty="0"/>
              <a:t> Žáci okamžitě vidí odlišné znaky různých amerických států.</a:t>
            </a:r>
          </a:p>
          <a:p>
            <a:pPr marL="18288" indent="0">
              <a:buNone/>
            </a:pPr>
            <a:endParaRPr lang="cs-CZ" u="sng" dirty="0"/>
          </a:p>
          <a:p>
            <a:pPr marL="18288" indent="0">
              <a:buNone/>
            </a:pPr>
            <a:r>
              <a:rPr lang="cs-CZ" b="1" u="sng" dirty="0"/>
              <a:t>Doporučený postup přípravy před hodinou: </a:t>
            </a:r>
          </a:p>
          <a:p>
            <a:pPr marL="18288" indent="0" algn="just">
              <a:buNone/>
            </a:pPr>
            <a:r>
              <a:rPr lang="cs-CZ" dirty="0"/>
              <a:t>Jestliže nemá učitel k dispozici připojení k internetu, pak doporučuji si předem nachystat obrázky do prezentace, které jsou zde umístěny jen jako odkaz na danou webovou stránku.</a:t>
            </a:r>
          </a:p>
          <a:p>
            <a:pPr marL="18288" indent="0">
              <a:buNone/>
            </a:pPr>
            <a:endParaRPr lang="cs-CZ" dirty="0"/>
          </a:p>
          <a:p>
            <a:pPr marL="18288" indent="0">
              <a:buNone/>
            </a:pPr>
            <a:r>
              <a:rPr lang="cs-CZ" b="1" u="sng" dirty="0"/>
              <a:t>Zkušenosti z pilotáže:</a:t>
            </a:r>
          </a:p>
          <a:p>
            <a:pPr marL="18288" indent="0">
              <a:buNone/>
            </a:pPr>
            <a:r>
              <a:rPr lang="cs-CZ" dirty="0"/>
              <a:t>Prezentace žáky zaujala a podnítila v nich touhu poznávat nová místa na Zemi.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USA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hshop\AppData\Local\Microsoft\Windows\Temporary Internet Files\Content.IE5\IS51REZX\MP9004222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96752"/>
            <a:ext cx="2689611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shop\AppData\Local\Microsoft\Windows\Temporary Internet Files\Content.IE5\KIK77FPG\MP9004230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4430223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9654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332657"/>
            <a:ext cx="7834064" cy="4680520"/>
          </a:xfrm>
        </p:spPr>
        <p:txBody>
          <a:bodyPr>
            <a:normAutofit fontScale="92500" lnSpcReduction="20000"/>
          </a:bodyPr>
          <a:lstStyle/>
          <a:p>
            <a:pPr lvl="1">
              <a:lnSpc>
                <a:spcPct val="120000"/>
              </a:lnSpc>
            </a:pPr>
            <a:r>
              <a:rPr lang="cs-CZ" sz="2200" b="1" dirty="0">
                <a:effectLst/>
              </a:rPr>
              <a:t>Spojené státy americké</a:t>
            </a:r>
            <a:r>
              <a:rPr lang="cs-CZ" sz="2200" dirty="0">
                <a:effectLst/>
              </a:rPr>
              <a:t> </a:t>
            </a:r>
            <a:r>
              <a:rPr lang="cs-CZ" sz="2200" dirty="0" smtClean="0">
                <a:effectLst/>
              </a:rPr>
              <a:t>(</a:t>
            </a:r>
            <a:r>
              <a:rPr lang="cs-CZ" sz="2200" dirty="0">
                <a:effectLst/>
              </a:rPr>
              <a:t> </a:t>
            </a:r>
            <a:r>
              <a:rPr lang="cs-CZ" sz="2200" i="1" dirty="0">
                <a:effectLst/>
              </a:rPr>
              <a:t>United </a:t>
            </a:r>
            <a:r>
              <a:rPr lang="cs-CZ" sz="2200" i="1" dirty="0" err="1">
                <a:effectLst/>
              </a:rPr>
              <a:t>States</a:t>
            </a:r>
            <a:r>
              <a:rPr lang="cs-CZ" sz="2200" i="1" dirty="0">
                <a:effectLst/>
              </a:rPr>
              <a:t> </a:t>
            </a:r>
            <a:r>
              <a:rPr lang="cs-CZ" sz="2200" i="1" dirty="0" err="1">
                <a:effectLst/>
              </a:rPr>
              <a:t>of</a:t>
            </a:r>
            <a:r>
              <a:rPr lang="cs-CZ" sz="2200" i="1" dirty="0">
                <a:effectLst/>
              </a:rPr>
              <a:t> America</a:t>
            </a:r>
            <a:r>
              <a:rPr lang="cs-CZ" sz="2200" dirty="0">
                <a:effectLst/>
              </a:rPr>
              <a:t>, zkratka </a:t>
            </a:r>
            <a:r>
              <a:rPr lang="cs-CZ" sz="2200" b="1" dirty="0">
                <a:effectLst/>
              </a:rPr>
              <a:t>USA</a:t>
            </a:r>
            <a:r>
              <a:rPr lang="cs-CZ" sz="2200" dirty="0">
                <a:effectLst/>
              </a:rPr>
              <a:t>) je federativní prezidentská republika v Severní </a:t>
            </a:r>
            <a:r>
              <a:rPr lang="cs-CZ" sz="2200" dirty="0" smtClean="0">
                <a:effectLst/>
              </a:rPr>
              <a:t>Americe</a:t>
            </a:r>
          </a:p>
          <a:p>
            <a:pPr lvl="1">
              <a:lnSpc>
                <a:spcPct val="120000"/>
              </a:lnSpc>
            </a:pPr>
            <a:r>
              <a:rPr lang="cs-CZ" sz="2200" u="sng" dirty="0" smtClean="0">
                <a:effectLst/>
              </a:rPr>
              <a:t>Spojené </a:t>
            </a:r>
            <a:r>
              <a:rPr lang="cs-CZ" sz="2200" u="sng" dirty="0">
                <a:effectLst/>
              </a:rPr>
              <a:t>státy se </a:t>
            </a:r>
            <a:r>
              <a:rPr lang="cs-CZ" sz="2200" u="sng" dirty="0" smtClean="0">
                <a:effectLst/>
              </a:rPr>
              <a:t>skládají:</a:t>
            </a:r>
          </a:p>
          <a:p>
            <a:pPr marL="977760" lvl="1">
              <a:lnSpc>
                <a:spcPct val="120000"/>
              </a:lnSpc>
              <a:buFont typeface="Wingdings" pitchFamily="2" charset="2"/>
              <a:buChar char="q"/>
            </a:pPr>
            <a:r>
              <a:rPr lang="cs-CZ" sz="2200" dirty="0" smtClean="0">
                <a:effectLst/>
              </a:rPr>
              <a:t> </a:t>
            </a:r>
            <a:r>
              <a:rPr lang="cs-CZ" sz="2200" dirty="0">
                <a:effectLst/>
              </a:rPr>
              <a:t>z 50 </a:t>
            </a:r>
            <a:r>
              <a:rPr lang="cs-CZ" sz="2200" dirty="0" smtClean="0">
                <a:effectLst/>
              </a:rPr>
              <a:t>států</a:t>
            </a:r>
          </a:p>
          <a:p>
            <a:pPr marL="977760" lvl="1">
              <a:lnSpc>
                <a:spcPct val="120000"/>
              </a:lnSpc>
              <a:buFont typeface="Wingdings" pitchFamily="2" charset="2"/>
              <a:buChar char="q"/>
            </a:pPr>
            <a:r>
              <a:rPr lang="cs-CZ" sz="2200" dirty="0" smtClean="0">
                <a:effectLst/>
              </a:rPr>
              <a:t>jednoho </a:t>
            </a:r>
            <a:r>
              <a:rPr lang="cs-CZ" sz="2200" dirty="0">
                <a:effectLst/>
              </a:rPr>
              <a:t>federálního distriktu – </a:t>
            </a:r>
            <a:r>
              <a:rPr lang="cs-CZ" sz="2200" dirty="0" err="1">
                <a:effectLst/>
              </a:rPr>
              <a:t>District</a:t>
            </a:r>
            <a:r>
              <a:rPr lang="cs-CZ" sz="2200" dirty="0">
                <a:effectLst/>
              </a:rPr>
              <a:t> </a:t>
            </a:r>
            <a:r>
              <a:rPr lang="cs-CZ" sz="2200" dirty="0" err="1">
                <a:effectLst/>
              </a:rPr>
              <a:t>of</a:t>
            </a:r>
            <a:r>
              <a:rPr lang="cs-CZ" sz="2200" dirty="0">
                <a:effectLst/>
              </a:rPr>
              <a:t> Columbia, v němž leží federální hlavní město Washington, </a:t>
            </a:r>
            <a:r>
              <a:rPr lang="cs-CZ" sz="2200" dirty="0" smtClean="0">
                <a:effectLst/>
              </a:rPr>
              <a:t>D.C. </a:t>
            </a:r>
          </a:p>
          <a:p>
            <a:pPr marL="977760" lvl="1">
              <a:lnSpc>
                <a:spcPct val="120000"/>
              </a:lnSpc>
              <a:buFont typeface="Wingdings" pitchFamily="2" charset="2"/>
              <a:buChar char="q"/>
            </a:pPr>
            <a:r>
              <a:rPr lang="cs-CZ" sz="2200" dirty="0">
                <a:effectLst/>
              </a:rPr>
              <a:t>d</a:t>
            </a:r>
            <a:r>
              <a:rPr lang="cs-CZ" sz="2200" dirty="0" smtClean="0">
                <a:effectLst/>
              </a:rPr>
              <a:t>alších ostrovních teritorií</a:t>
            </a:r>
          </a:p>
          <a:p>
            <a:pPr lvl="1">
              <a:lnSpc>
                <a:spcPct val="120000"/>
              </a:lnSpc>
            </a:pPr>
            <a:r>
              <a:rPr lang="cs-CZ" sz="2200" dirty="0" smtClean="0">
                <a:effectLst/>
              </a:rPr>
              <a:t>Spojené </a:t>
            </a:r>
            <a:r>
              <a:rPr lang="cs-CZ" sz="2200" dirty="0">
                <a:effectLst/>
              </a:rPr>
              <a:t>státy jsou nejstarší federací </a:t>
            </a:r>
            <a:r>
              <a:rPr lang="cs-CZ" sz="2200" dirty="0" smtClean="0">
                <a:effectLst/>
              </a:rPr>
              <a:t>světa</a:t>
            </a:r>
          </a:p>
          <a:p>
            <a:pPr lvl="1">
              <a:lnSpc>
                <a:spcPct val="120000"/>
              </a:lnSpc>
            </a:pPr>
            <a:r>
              <a:rPr lang="cs-CZ" sz="2200" dirty="0" smtClean="0">
                <a:effectLst/>
              </a:rPr>
              <a:t>Jde </a:t>
            </a:r>
            <a:r>
              <a:rPr lang="cs-CZ" sz="2200" dirty="0">
                <a:effectLst/>
              </a:rPr>
              <a:t>o zastupitelskou </a:t>
            </a:r>
            <a:r>
              <a:rPr lang="cs-CZ" sz="2200" dirty="0" smtClean="0">
                <a:effectLst/>
              </a:rPr>
              <a:t>demokracii</a:t>
            </a:r>
          </a:p>
          <a:p>
            <a:endParaRPr lang="cs-CZ" dirty="0" smtClean="0">
              <a:effectLst/>
            </a:endParaRPr>
          </a:p>
          <a:p>
            <a:endParaRPr lang="cs-CZ" dirty="0">
              <a:effectLst/>
            </a:endParaRPr>
          </a:p>
          <a:p>
            <a:pPr marL="18288" indent="0">
              <a:buNone/>
            </a:pPr>
            <a:r>
              <a:rPr lang="cs-CZ" dirty="0" smtClean="0">
                <a:effectLst/>
              </a:rPr>
              <a:t>Odkaz na obrázek: </a:t>
            </a:r>
          </a:p>
          <a:p>
            <a:pPr marL="18288" indent="0">
              <a:buNone/>
            </a:pPr>
            <a:r>
              <a:rPr lang="cs-CZ" dirty="0" smtClean="0">
                <a:effectLst/>
                <a:hlinkClick r:id="rId2"/>
              </a:rPr>
              <a:t>http://files.profimedea.webnode.cz/200003448-8c6cf8d66c/USA.jpg</a:t>
            </a:r>
            <a:endParaRPr lang="cs-CZ" dirty="0" smtClean="0">
              <a:effectLst/>
            </a:endParaRPr>
          </a:p>
          <a:p>
            <a:pPr marL="18288" indent="0">
              <a:buNone/>
            </a:pPr>
            <a:endParaRPr lang="cs-CZ" dirty="0" smtClean="0">
              <a:effectLst/>
            </a:endParaRPr>
          </a:p>
          <a:p>
            <a:pPr marL="1828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5877272"/>
            <a:ext cx="7848872" cy="914400"/>
          </a:xfrm>
        </p:spPr>
        <p:txBody>
          <a:bodyPr/>
          <a:lstStyle/>
          <a:p>
            <a:r>
              <a:rPr lang="cs-CZ" dirty="0">
                <a:solidFill>
                  <a:srgbClr val="0070C0"/>
                </a:solidFill>
                <a:effectLst/>
              </a:rPr>
              <a:t>Administrativní </a:t>
            </a:r>
            <a:r>
              <a:rPr lang="cs-CZ" dirty="0" smtClean="0">
                <a:solidFill>
                  <a:srgbClr val="0070C0"/>
                </a:solidFill>
                <a:effectLst/>
              </a:rPr>
              <a:t>členění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0752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4417" y="23657"/>
            <a:ext cx="7041976" cy="3657599"/>
          </a:xfrm>
        </p:spPr>
        <p:txBody>
          <a:bodyPr>
            <a:normAutofit/>
          </a:bodyPr>
          <a:lstStyle/>
          <a:p>
            <a:r>
              <a:rPr lang="cs-CZ" dirty="0">
                <a:effectLst/>
              </a:rPr>
              <a:t>Spojené státy americké leží v Severní </a:t>
            </a:r>
            <a:r>
              <a:rPr lang="cs-CZ" dirty="0" smtClean="0">
                <a:effectLst/>
              </a:rPr>
              <a:t>Americe</a:t>
            </a:r>
          </a:p>
          <a:p>
            <a:r>
              <a:rPr lang="cs-CZ" dirty="0" smtClean="0">
                <a:effectLst/>
              </a:rPr>
              <a:t>jejich </a:t>
            </a:r>
            <a:r>
              <a:rPr lang="cs-CZ" dirty="0">
                <a:effectLst/>
              </a:rPr>
              <a:t>břehy omývá z východu Atlantský oceán a ze západu Tichý </a:t>
            </a:r>
            <a:r>
              <a:rPr lang="cs-CZ" dirty="0" smtClean="0">
                <a:effectLst/>
              </a:rPr>
              <a:t>oceán</a:t>
            </a:r>
          </a:p>
          <a:p>
            <a:r>
              <a:rPr lang="cs-CZ" dirty="0" smtClean="0">
                <a:effectLst/>
              </a:rPr>
              <a:t>stát </a:t>
            </a:r>
            <a:r>
              <a:rPr lang="cs-CZ" dirty="0">
                <a:effectLst/>
              </a:rPr>
              <a:t>Aljaška leží v severní části kontinentu a je ze severu omýván Severním ledovým oceánem.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4876800"/>
            <a:ext cx="8280920" cy="9144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Geografie – poloha, rozloha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hshop\AppData\Local\Microsoft\Windows\Temporary Internet Files\Content.IE5\JJT6MT2B\MP9004016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054559"/>
            <a:ext cx="2310760" cy="1848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shop\AppData\Local\Microsoft\Windows\Temporary Internet Files\Content.IE5\KIK77FPG\MP9004022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0045" y="3475189"/>
            <a:ext cx="1950720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shop\AppData\Local\Microsoft\Windows\Temporary Internet Files\Content.IE5\IS51REZX\MP9004018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887" y="3140968"/>
            <a:ext cx="2405579" cy="160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7668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60648"/>
            <a:ext cx="7546032" cy="4536503"/>
          </a:xfrm>
        </p:spPr>
        <p:txBody>
          <a:bodyPr>
            <a:normAutofit fontScale="92500" lnSpcReduction="20000"/>
          </a:bodyPr>
          <a:lstStyle/>
          <a:p>
            <a:pPr>
              <a:buClr>
                <a:schemeClr val="tx1"/>
              </a:buClr>
            </a:pPr>
            <a:r>
              <a:rPr lang="cs-CZ" dirty="0">
                <a:effectLst/>
              </a:rPr>
              <a:t>p</a:t>
            </a:r>
            <a:r>
              <a:rPr lang="cs-CZ" dirty="0" smtClean="0">
                <a:effectLst/>
              </a:rPr>
              <a:t>očasí </a:t>
            </a:r>
            <a:r>
              <a:rPr lang="cs-CZ" dirty="0">
                <a:effectLst/>
              </a:rPr>
              <a:t>v Americe je značně nestálé a teplotní výkyvy mohou nastávat dokonce i několikrát </a:t>
            </a:r>
            <a:r>
              <a:rPr lang="cs-CZ" dirty="0" smtClean="0">
                <a:effectLst/>
              </a:rPr>
              <a:t>denně </a:t>
            </a:r>
          </a:p>
          <a:p>
            <a:pPr>
              <a:buClr>
                <a:schemeClr val="tx1"/>
              </a:buClr>
            </a:pPr>
            <a:r>
              <a:rPr lang="cs-CZ" dirty="0" smtClean="0">
                <a:effectLst/>
              </a:rPr>
              <a:t>Severní </a:t>
            </a:r>
            <a:r>
              <a:rPr lang="cs-CZ" dirty="0">
                <a:effectLst/>
              </a:rPr>
              <a:t>část území leží v </a:t>
            </a:r>
            <a:r>
              <a:rPr lang="cs-CZ" dirty="0">
                <a:solidFill>
                  <a:srgbClr val="FF0000"/>
                </a:solidFill>
                <a:effectLst/>
              </a:rPr>
              <a:t>mírném pásu</a:t>
            </a:r>
            <a:r>
              <a:rPr lang="cs-CZ" dirty="0">
                <a:effectLst/>
              </a:rPr>
              <a:t>, je ale chladnější a vlhčí než v Evropě. Způsobuje to studený Labradorský </a:t>
            </a:r>
            <a:r>
              <a:rPr lang="cs-CZ" dirty="0" smtClean="0">
                <a:effectLst/>
              </a:rPr>
              <a:t>proud</a:t>
            </a:r>
          </a:p>
          <a:p>
            <a:pPr>
              <a:buClr>
                <a:schemeClr val="tx1"/>
              </a:buClr>
            </a:pPr>
            <a:r>
              <a:rPr lang="cs-CZ" dirty="0" smtClean="0">
                <a:solidFill>
                  <a:srgbClr val="FF0000"/>
                </a:solidFill>
                <a:effectLst/>
              </a:rPr>
              <a:t> Chladnější </a:t>
            </a:r>
            <a:r>
              <a:rPr lang="cs-CZ" dirty="0">
                <a:solidFill>
                  <a:srgbClr val="FF0000"/>
                </a:solidFill>
                <a:effectLst/>
              </a:rPr>
              <a:t>podnebí </a:t>
            </a:r>
            <a:r>
              <a:rPr lang="cs-CZ" dirty="0">
                <a:effectLst/>
              </a:rPr>
              <a:t>panuje v oblasti západního pobřeží, které pod vlivem proudů Tichého oceánu udržuje teplotu </a:t>
            </a:r>
            <a:r>
              <a:rPr lang="cs-CZ" dirty="0" smtClean="0">
                <a:effectLst/>
              </a:rPr>
              <a:t>konstantní </a:t>
            </a:r>
          </a:p>
          <a:p>
            <a:pPr>
              <a:buClr>
                <a:schemeClr val="tx1"/>
              </a:buClr>
            </a:pPr>
            <a:r>
              <a:rPr lang="cs-CZ" dirty="0" smtClean="0">
                <a:solidFill>
                  <a:srgbClr val="FF0000"/>
                </a:solidFill>
                <a:effectLst/>
              </a:rPr>
              <a:t>Nejchladnější </a:t>
            </a:r>
            <a:r>
              <a:rPr lang="cs-CZ" dirty="0">
                <a:solidFill>
                  <a:srgbClr val="FF0000"/>
                </a:solidFill>
                <a:effectLst/>
              </a:rPr>
              <a:t>zimy </a:t>
            </a:r>
            <a:r>
              <a:rPr lang="cs-CZ" dirty="0">
                <a:effectLst/>
              </a:rPr>
              <a:t>najdeme ve Skalistých horách a Sierra Nevadě, kde můžeme naměřit jedny z nejsilnějších mrazů v </a:t>
            </a:r>
            <a:r>
              <a:rPr lang="cs-CZ" dirty="0" smtClean="0">
                <a:effectLst/>
              </a:rPr>
              <a:t>Americe</a:t>
            </a:r>
            <a:endParaRPr lang="cs-CZ" dirty="0">
              <a:effectLst/>
            </a:endParaRPr>
          </a:p>
          <a:p>
            <a:pPr>
              <a:buClr>
                <a:schemeClr val="tx1"/>
              </a:buClr>
            </a:pPr>
            <a:r>
              <a:rPr lang="cs-CZ" dirty="0">
                <a:effectLst/>
              </a:rPr>
              <a:t>V oblastech Jižní Ameriky, Velkých plání, jižních částí atlantického pobřeží, Floridě a státech u Mexického zálivu panují v letním období až </a:t>
            </a:r>
            <a:r>
              <a:rPr lang="cs-CZ" dirty="0">
                <a:solidFill>
                  <a:srgbClr val="FF0000"/>
                </a:solidFill>
                <a:effectLst/>
              </a:rPr>
              <a:t>tropická vedra </a:t>
            </a:r>
            <a:r>
              <a:rPr lang="cs-CZ" dirty="0">
                <a:effectLst/>
              </a:rPr>
              <a:t>a může je doprovázet i nesnesitelná </a:t>
            </a:r>
            <a:r>
              <a:rPr lang="cs-CZ" dirty="0" smtClean="0">
                <a:effectLst/>
              </a:rPr>
              <a:t>vlhkost</a:t>
            </a:r>
          </a:p>
          <a:p>
            <a:pPr>
              <a:buClr>
                <a:schemeClr val="tx1"/>
              </a:buClr>
            </a:pPr>
            <a:r>
              <a:rPr lang="cs-CZ" dirty="0" smtClean="0">
                <a:effectLst/>
              </a:rPr>
              <a:t>Jižní </a:t>
            </a:r>
            <a:r>
              <a:rPr lang="cs-CZ" dirty="0">
                <a:effectLst/>
              </a:rPr>
              <a:t>část USA leží v příjemném </a:t>
            </a:r>
            <a:r>
              <a:rPr lang="cs-CZ" dirty="0">
                <a:solidFill>
                  <a:srgbClr val="FF0000"/>
                </a:solidFill>
                <a:effectLst/>
              </a:rPr>
              <a:t>subtropickém podnebném pásu</a:t>
            </a:r>
            <a:r>
              <a:rPr lang="cs-CZ" dirty="0">
                <a:effectLst/>
              </a:rPr>
              <a:t> a Mexický záliv, poloostrov </a:t>
            </a:r>
            <a:r>
              <a:rPr lang="cs-CZ" dirty="0" smtClean="0">
                <a:effectLst/>
              </a:rPr>
              <a:t>Florida v</a:t>
            </a:r>
            <a:r>
              <a:rPr lang="cs-CZ" dirty="0">
                <a:effectLst/>
              </a:rPr>
              <a:t> tropickém </a:t>
            </a:r>
            <a:r>
              <a:rPr lang="cs-CZ" dirty="0" smtClean="0">
                <a:effectLst/>
              </a:rPr>
              <a:t>pásu</a:t>
            </a:r>
          </a:p>
          <a:p>
            <a:pPr>
              <a:buClr>
                <a:schemeClr val="tx1"/>
              </a:buClr>
            </a:pPr>
            <a:r>
              <a:rPr lang="cs-CZ" dirty="0" smtClean="0">
                <a:effectLst/>
              </a:rPr>
              <a:t>Aljaška</a:t>
            </a:r>
            <a:r>
              <a:rPr lang="cs-CZ" dirty="0">
                <a:effectLst/>
              </a:rPr>
              <a:t> leží v </a:t>
            </a:r>
            <a:r>
              <a:rPr lang="cs-CZ" dirty="0">
                <a:solidFill>
                  <a:srgbClr val="FF0000"/>
                </a:solidFill>
                <a:effectLst/>
              </a:rPr>
              <a:t>subarktickém pásu</a:t>
            </a:r>
            <a:r>
              <a:rPr lang="cs-CZ" dirty="0">
                <a:effectLst/>
              </a:rPr>
              <a:t> a Havajské ostrovy v </a:t>
            </a:r>
            <a:r>
              <a:rPr lang="cs-CZ" dirty="0">
                <a:solidFill>
                  <a:srgbClr val="FF0000"/>
                </a:solidFill>
                <a:effectLst/>
              </a:rPr>
              <a:t>tropickém </a:t>
            </a:r>
            <a:r>
              <a:rPr lang="cs-CZ" dirty="0" smtClean="0">
                <a:solidFill>
                  <a:srgbClr val="FF0000"/>
                </a:solidFill>
                <a:effectLst/>
              </a:rPr>
              <a:t>pásu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Podnebí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hshop\AppData\Local\Microsoft\Windows\Temporary Internet Files\Content.IE5\YH4ZXS39\MP9004304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599484"/>
            <a:ext cx="2065167" cy="2081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shop\AppData\Local\Microsoft\Windows\Temporary Internet Files\Content.IE5\YH4ZXS39\MP9004027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581962"/>
            <a:ext cx="2274883" cy="1515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8744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260648"/>
            <a:ext cx="5472608" cy="4635896"/>
          </a:xfrm>
        </p:spPr>
        <p:txBody>
          <a:bodyPr>
            <a:normAutofit lnSpcReduction="10000"/>
          </a:bodyPr>
          <a:lstStyle/>
          <a:p>
            <a:r>
              <a:rPr lang="cs-CZ" dirty="0">
                <a:effectLst/>
              </a:rPr>
              <a:t>Spojené státy americké jsou třetí nejlidnatější zemí na </a:t>
            </a:r>
            <a:r>
              <a:rPr lang="cs-CZ" dirty="0" smtClean="0">
                <a:effectLst/>
              </a:rPr>
              <a:t>světě</a:t>
            </a:r>
          </a:p>
          <a:p>
            <a:r>
              <a:rPr lang="cs-CZ" dirty="0">
                <a:effectLst/>
              </a:rPr>
              <a:t>p</a:t>
            </a:r>
            <a:r>
              <a:rPr lang="cs-CZ" dirty="0" smtClean="0">
                <a:effectLst/>
              </a:rPr>
              <a:t>očet </a:t>
            </a:r>
            <a:r>
              <a:rPr lang="cs-CZ" dirty="0">
                <a:effectLst/>
              </a:rPr>
              <a:t>ilegálních imigrantů se odhaduje na 12 </a:t>
            </a:r>
            <a:r>
              <a:rPr lang="cs-CZ" dirty="0" smtClean="0">
                <a:effectLst/>
              </a:rPr>
              <a:t>milionů</a:t>
            </a:r>
          </a:p>
          <a:p>
            <a:r>
              <a:rPr lang="cs-CZ" dirty="0">
                <a:effectLst/>
              </a:rPr>
              <a:t>v zemi je 31 etnických skupin s počtem obyvatel větším než 1 </a:t>
            </a:r>
            <a:r>
              <a:rPr lang="cs-CZ" dirty="0" smtClean="0">
                <a:effectLst/>
              </a:rPr>
              <a:t>milion, je to </a:t>
            </a:r>
            <a:r>
              <a:rPr lang="cs-CZ" dirty="0">
                <a:effectLst/>
              </a:rPr>
              <a:t>dáno </a:t>
            </a:r>
            <a:r>
              <a:rPr lang="cs-CZ" dirty="0" smtClean="0">
                <a:effectLst/>
              </a:rPr>
              <a:t>imigrací</a:t>
            </a:r>
          </a:p>
          <a:p>
            <a:r>
              <a:rPr lang="cs-CZ" dirty="0">
                <a:effectLst/>
              </a:rPr>
              <a:t>p</a:t>
            </a:r>
            <a:r>
              <a:rPr lang="cs-CZ" dirty="0" smtClean="0">
                <a:effectLst/>
              </a:rPr>
              <a:t>odle </a:t>
            </a:r>
            <a:r>
              <a:rPr lang="cs-CZ" dirty="0">
                <a:effectLst/>
              </a:rPr>
              <a:t>odhadu z roku 2005 </a:t>
            </a:r>
            <a:r>
              <a:rPr lang="cs-CZ" dirty="0" smtClean="0">
                <a:effectLst/>
              </a:rPr>
              <a:t>tvoří: </a:t>
            </a:r>
          </a:p>
          <a:p>
            <a:pPr marL="720000">
              <a:buFont typeface="Wingdings" pitchFamily="2" charset="2"/>
              <a:buChar char="q"/>
            </a:pPr>
            <a:r>
              <a:rPr lang="cs-CZ" dirty="0" smtClean="0">
                <a:effectLst/>
              </a:rPr>
              <a:t>74,7</a:t>
            </a:r>
            <a:r>
              <a:rPr lang="cs-CZ" dirty="0">
                <a:effectLst/>
              </a:rPr>
              <a:t> % obyvatelstva </a:t>
            </a:r>
            <a:r>
              <a:rPr lang="cs-CZ" dirty="0" smtClean="0">
                <a:effectLst/>
              </a:rPr>
              <a:t>běloši</a:t>
            </a:r>
          </a:p>
          <a:p>
            <a:pPr marL="720000">
              <a:buFont typeface="Wingdings" pitchFamily="2" charset="2"/>
              <a:buChar char="q"/>
            </a:pPr>
            <a:r>
              <a:rPr lang="cs-CZ" dirty="0" smtClean="0">
                <a:effectLst/>
              </a:rPr>
              <a:t>12,1</a:t>
            </a:r>
            <a:r>
              <a:rPr lang="cs-CZ" dirty="0">
                <a:effectLst/>
              </a:rPr>
              <a:t> % </a:t>
            </a:r>
            <a:r>
              <a:rPr lang="cs-CZ" dirty="0" smtClean="0">
                <a:effectLst/>
              </a:rPr>
              <a:t>černoši/Afroameričané</a:t>
            </a:r>
          </a:p>
          <a:p>
            <a:pPr marL="720000">
              <a:buFont typeface="Wingdings" pitchFamily="2" charset="2"/>
              <a:buChar char="q"/>
            </a:pPr>
            <a:r>
              <a:rPr lang="cs-CZ" dirty="0" smtClean="0">
                <a:effectLst/>
              </a:rPr>
              <a:t>4,3</a:t>
            </a:r>
            <a:r>
              <a:rPr lang="cs-CZ" dirty="0">
                <a:effectLst/>
              </a:rPr>
              <a:t> % </a:t>
            </a:r>
            <a:r>
              <a:rPr lang="cs-CZ" dirty="0" smtClean="0">
                <a:effectLst/>
              </a:rPr>
              <a:t>Asiaté</a:t>
            </a:r>
          </a:p>
          <a:p>
            <a:pPr marL="720000">
              <a:buFont typeface="Wingdings" pitchFamily="2" charset="2"/>
              <a:buChar char="q"/>
            </a:pPr>
            <a:r>
              <a:rPr lang="cs-CZ" dirty="0">
                <a:effectLst/>
              </a:rPr>
              <a:t>0,8 %, </a:t>
            </a:r>
            <a:r>
              <a:rPr lang="cs-CZ" dirty="0" smtClean="0">
                <a:effectLst/>
              </a:rPr>
              <a:t>Indiáni </a:t>
            </a:r>
            <a:r>
              <a:rPr lang="cs-CZ" dirty="0">
                <a:effectLst/>
              </a:rPr>
              <a:t>a </a:t>
            </a:r>
            <a:r>
              <a:rPr lang="cs-CZ" dirty="0" err="1" smtClean="0">
                <a:effectLst/>
              </a:rPr>
              <a:t>Inuité</a:t>
            </a:r>
            <a:endParaRPr lang="cs-CZ" dirty="0" smtClean="0">
              <a:effectLst/>
            </a:endParaRPr>
          </a:p>
          <a:p>
            <a:pPr marL="720000">
              <a:buFont typeface="Wingdings" pitchFamily="2" charset="2"/>
              <a:buChar char="q"/>
            </a:pPr>
            <a:r>
              <a:rPr lang="cs-CZ" dirty="0">
                <a:effectLst/>
              </a:rPr>
              <a:t> 7,9 </a:t>
            </a:r>
            <a:r>
              <a:rPr lang="cs-CZ" dirty="0" smtClean="0">
                <a:effectLst/>
              </a:rPr>
              <a:t>% další rasy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Obyvatelstvo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3074" name="Picture 2" descr="C:\Users\hshop\AppData\Local\Microsoft\Windows\Temporary Internet Files\Content.IE5\YH4ZXS39\MP9004090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36912"/>
            <a:ext cx="3153429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7236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548680"/>
            <a:ext cx="8136904" cy="4608512"/>
          </a:xfrm>
        </p:spPr>
        <p:txBody>
          <a:bodyPr>
            <a:normAutofit lnSpcReduction="10000"/>
          </a:bodyPr>
          <a:lstStyle/>
          <a:p>
            <a:r>
              <a:rPr lang="cs-CZ" dirty="0">
                <a:effectLst/>
              </a:rPr>
              <a:t>Ve Spojených státech amerických hrají náboženství mnohem významnější roli, než je tomu v </a:t>
            </a:r>
            <a:r>
              <a:rPr lang="cs-CZ" dirty="0" smtClean="0">
                <a:effectLst/>
              </a:rPr>
              <a:t>Evropě</a:t>
            </a:r>
          </a:p>
          <a:p>
            <a:r>
              <a:rPr lang="cs-CZ" b="1" dirty="0">
                <a:effectLst/>
              </a:rPr>
              <a:t>křesťané</a:t>
            </a:r>
            <a:r>
              <a:rPr lang="cs-CZ" dirty="0">
                <a:effectLst/>
              </a:rPr>
              <a:t> 76,7 %</a:t>
            </a:r>
          </a:p>
          <a:p>
            <a:pPr lvl="1">
              <a:buFont typeface="Wingdings" pitchFamily="2" charset="2"/>
              <a:buChar char="q"/>
            </a:pPr>
            <a:r>
              <a:rPr lang="cs-CZ" b="1" dirty="0">
                <a:effectLst/>
              </a:rPr>
              <a:t>p</a:t>
            </a:r>
            <a:r>
              <a:rPr lang="cs-CZ" b="1" dirty="0" smtClean="0">
                <a:effectLst/>
              </a:rPr>
              <a:t>rotestanti</a:t>
            </a:r>
            <a:r>
              <a:rPr lang="cs-CZ" dirty="0" smtClean="0">
                <a:effectLst/>
              </a:rPr>
              <a:t> 52</a:t>
            </a:r>
            <a:r>
              <a:rPr lang="cs-CZ" dirty="0">
                <a:effectLst/>
              </a:rPr>
              <a:t> %</a:t>
            </a:r>
          </a:p>
          <a:p>
            <a:pPr lvl="2">
              <a:buFont typeface="Wingdings" pitchFamily="2" charset="2"/>
              <a:buChar char="§"/>
            </a:pPr>
            <a:r>
              <a:rPr lang="cs-CZ" dirty="0" smtClean="0">
                <a:effectLst/>
              </a:rPr>
              <a:t>baptisté16,3</a:t>
            </a:r>
            <a:r>
              <a:rPr lang="cs-CZ" dirty="0">
                <a:effectLst/>
              </a:rPr>
              <a:t> %</a:t>
            </a:r>
          </a:p>
          <a:p>
            <a:pPr lvl="2">
              <a:buFont typeface="Wingdings" pitchFamily="2" charset="2"/>
              <a:buChar char="§"/>
            </a:pPr>
            <a:r>
              <a:rPr lang="cs-CZ" dirty="0">
                <a:effectLst/>
              </a:rPr>
              <a:t>metodisté 6,8 %</a:t>
            </a:r>
          </a:p>
          <a:p>
            <a:pPr lvl="2">
              <a:buFont typeface="Wingdings" pitchFamily="2" charset="2"/>
              <a:buChar char="§"/>
            </a:pPr>
            <a:r>
              <a:rPr lang="cs-CZ" dirty="0">
                <a:effectLst/>
              </a:rPr>
              <a:t>luteráni 4,6 %</a:t>
            </a:r>
          </a:p>
          <a:p>
            <a:pPr lvl="1">
              <a:buFont typeface="Wingdings" pitchFamily="2" charset="2"/>
              <a:buChar char="q"/>
            </a:pPr>
            <a:r>
              <a:rPr lang="cs-CZ" b="1" dirty="0">
                <a:effectLst/>
              </a:rPr>
              <a:t>římští katolíci</a:t>
            </a:r>
            <a:r>
              <a:rPr lang="cs-CZ" dirty="0">
                <a:effectLst/>
              </a:rPr>
              <a:t> 24,5 %</a:t>
            </a:r>
          </a:p>
          <a:p>
            <a:r>
              <a:rPr lang="cs-CZ" b="1" dirty="0">
                <a:effectLst/>
              </a:rPr>
              <a:t>agnostici, ateisté, bez vyznání</a:t>
            </a:r>
            <a:r>
              <a:rPr lang="cs-CZ" dirty="0">
                <a:effectLst/>
              </a:rPr>
              <a:t> 14,2 %</a:t>
            </a:r>
          </a:p>
          <a:p>
            <a:r>
              <a:rPr lang="cs-CZ" b="1" dirty="0">
                <a:effectLst/>
              </a:rPr>
              <a:t>židé</a:t>
            </a:r>
            <a:r>
              <a:rPr lang="cs-CZ" dirty="0">
                <a:effectLst/>
              </a:rPr>
              <a:t> 1,6 %</a:t>
            </a:r>
          </a:p>
          <a:p>
            <a:r>
              <a:rPr lang="cs-CZ" b="1" dirty="0">
                <a:effectLst/>
              </a:rPr>
              <a:t>muslimové</a:t>
            </a:r>
            <a:r>
              <a:rPr lang="cs-CZ" dirty="0">
                <a:effectLst/>
              </a:rPr>
              <a:t> 0,6 %</a:t>
            </a:r>
          </a:p>
          <a:p>
            <a:r>
              <a:rPr lang="cs-CZ" b="1" dirty="0">
                <a:effectLst/>
              </a:rPr>
              <a:t>buddhisté</a:t>
            </a:r>
            <a:r>
              <a:rPr lang="cs-CZ" dirty="0">
                <a:effectLst/>
              </a:rPr>
              <a:t> 0,5 %</a:t>
            </a:r>
          </a:p>
          <a:p>
            <a:r>
              <a:rPr lang="cs-CZ" b="1" dirty="0">
                <a:effectLst/>
              </a:rPr>
              <a:t>hinduisté</a:t>
            </a:r>
            <a:r>
              <a:rPr lang="cs-CZ" dirty="0">
                <a:effectLst/>
              </a:rPr>
              <a:t> 0,4 %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Náboženství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4098" name="Picture 2" descr="C:\Users\hshop\AppData\Local\Microsoft\Windows\Temporary Internet Files\Content.IE5\JJT6MT2B\MP9004064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72816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6431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052736"/>
            <a:ext cx="7848872" cy="3657599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effectLst/>
              </a:rPr>
              <a:t>přibližně </a:t>
            </a:r>
            <a:r>
              <a:rPr lang="cs-CZ" dirty="0">
                <a:effectLst/>
              </a:rPr>
              <a:t>polovina rozlohy USA se využívá pro zemědělské účely</a:t>
            </a:r>
          </a:p>
          <a:p>
            <a:r>
              <a:rPr lang="cs-CZ" dirty="0" smtClean="0">
                <a:effectLst/>
              </a:rPr>
              <a:t>orná </a:t>
            </a:r>
            <a:r>
              <a:rPr lang="cs-CZ" dirty="0">
                <a:effectLst/>
              </a:rPr>
              <a:t>půda zabírá asi 20 % plochy USA a kolem poloviny v zemědělských centrálních </a:t>
            </a:r>
            <a:r>
              <a:rPr lang="cs-CZ" dirty="0" smtClean="0">
                <a:effectLst/>
              </a:rPr>
              <a:t>oblastech</a:t>
            </a:r>
            <a:endParaRPr lang="cs-CZ" dirty="0">
              <a:effectLst/>
            </a:endParaRPr>
          </a:p>
          <a:p>
            <a:r>
              <a:rPr lang="cs-CZ" dirty="0" smtClean="0">
                <a:effectLst/>
              </a:rPr>
              <a:t>vysoké </a:t>
            </a:r>
            <a:r>
              <a:rPr lang="cs-CZ" dirty="0">
                <a:effectLst/>
              </a:rPr>
              <a:t>výnosy v souvislosti s intenzivním používáním umělých hnojiv a dalších chemických prostředků vedou ke změně dotační </a:t>
            </a:r>
            <a:r>
              <a:rPr lang="cs-CZ" dirty="0" smtClean="0">
                <a:effectLst/>
              </a:rPr>
              <a:t>politiky</a:t>
            </a:r>
          </a:p>
          <a:p>
            <a:r>
              <a:rPr lang="cs-CZ" dirty="0">
                <a:effectLst/>
              </a:rPr>
              <a:t>t</a:t>
            </a:r>
            <a:r>
              <a:rPr lang="cs-CZ" dirty="0" smtClean="0">
                <a:effectLst/>
              </a:rPr>
              <a:t>éměř </a:t>
            </a:r>
            <a:r>
              <a:rPr lang="cs-CZ" dirty="0">
                <a:effectLst/>
              </a:rPr>
              <a:t>1/3 rozlohy USA je zalesněna, přičemž skoro 2/3 plochy lesů jsou komerčně využívány nebo pro využívání </a:t>
            </a:r>
            <a:r>
              <a:rPr lang="cs-CZ" dirty="0" smtClean="0">
                <a:effectLst/>
              </a:rPr>
              <a:t>připraveny</a:t>
            </a:r>
          </a:p>
          <a:p>
            <a:r>
              <a:rPr lang="cs-CZ" dirty="0">
                <a:effectLst/>
              </a:rPr>
              <a:t>USA jsou bohaté na nerostné zdroje a zaujímají první místo na světě v těžbě ropy, přírodního benzínu, molybdenové </a:t>
            </a:r>
            <a:r>
              <a:rPr lang="cs-CZ" dirty="0" smtClean="0">
                <a:effectLst/>
              </a:rPr>
              <a:t>rudy, slídy, </a:t>
            </a:r>
            <a:r>
              <a:rPr lang="cs-CZ" dirty="0">
                <a:effectLst/>
              </a:rPr>
              <a:t>kaolínu, </a:t>
            </a:r>
            <a:r>
              <a:rPr lang="cs-CZ" dirty="0" smtClean="0">
                <a:effectLst/>
              </a:rPr>
              <a:t>fosfátů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Hospodářství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6882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404664"/>
            <a:ext cx="7992888" cy="3240359"/>
          </a:xfrm>
        </p:spPr>
        <p:txBody>
          <a:bodyPr>
            <a:normAutofit/>
          </a:bodyPr>
          <a:lstStyle/>
          <a:p>
            <a:pPr marL="285750" indent="-285750"/>
            <a:r>
              <a:rPr lang="cs-CZ" dirty="0" smtClean="0"/>
              <a:t>největší </a:t>
            </a:r>
            <a:r>
              <a:rPr lang="cs-CZ" dirty="0"/>
              <a:t>rozloha orné půdy </a:t>
            </a:r>
            <a:r>
              <a:rPr lang="cs-CZ" dirty="0" smtClean="0"/>
              <a:t>zahrnuje </a:t>
            </a:r>
            <a:r>
              <a:rPr lang="cs-CZ" dirty="0"/>
              <a:t>tzv. pšeničný pás v prériích na západě </a:t>
            </a:r>
            <a:r>
              <a:rPr lang="cs-CZ" dirty="0" smtClean="0"/>
              <a:t>( pšenice ) a kukuřičný </a:t>
            </a:r>
            <a:r>
              <a:rPr lang="cs-CZ" dirty="0"/>
              <a:t>pás </a:t>
            </a:r>
            <a:r>
              <a:rPr lang="cs-CZ" dirty="0" smtClean="0"/>
              <a:t>( </a:t>
            </a:r>
            <a:r>
              <a:rPr lang="cs-CZ" dirty="0"/>
              <a:t>sójové boby, cukrovka a slunečnice)</a:t>
            </a:r>
          </a:p>
          <a:p>
            <a:pPr marL="285750" indent="-285750"/>
            <a:r>
              <a:rPr lang="cs-CZ" dirty="0"/>
              <a:t>d</a:t>
            </a:r>
            <a:r>
              <a:rPr lang="cs-CZ" dirty="0" smtClean="0"/>
              <a:t>ále se pěstuje bavlna, cukrová třtina, </a:t>
            </a:r>
            <a:r>
              <a:rPr lang="cs-CZ" dirty="0"/>
              <a:t>podzemnice </a:t>
            </a:r>
            <a:r>
              <a:rPr lang="cs-CZ" dirty="0" smtClean="0"/>
              <a:t>olejná, rýže, tabák, ovoce </a:t>
            </a:r>
            <a:r>
              <a:rPr lang="cs-CZ" dirty="0"/>
              <a:t>a </a:t>
            </a:r>
            <a:r>
              <a:rPr lang="cs-CZ" dirty="0" smtClean="0"/>
              <a:t>zelenina, citrusy </a:t>
            </a:r>
            <a:r>
              <a:rPr lang="cs-CZ" dirty="0"/>
              <a:t>a </a:t>
            </a:r>
            <a:r>
              <a:rPr lang="cs-CZ" dirty="0" smtClean="0"/>
              <a:t>vinná réva</a:t>
            </a:r>
            <a:endParaRPr lang="cs-CZ" dirty="0"/>
          </a:p>
          <a:p>
            <a:pPr marL="285750" indent="-285750"/>
            <a:r>
              <a:rPr lang="cs-CZ" u="sng" dirty="0"/>
              <a:t> </a:t>
            </a:r>
            <a:r>
              <a:rPr lang="cs-CZ" u="sng" dirty="0" smtClean="0"/>
              <a:t>chov </a:t>
            </a:r>
            <a:r>
              <a:rPr lang="cs-CZ" u="sng" dirty="0"/>
              <a:t>:</a:t>
            </a:r>
          </a:p>
          <a:p>
            <a:pPr marL="0" indent="0">
              <a:buNone/>
            </a:pPr>
            <a:r>
              <a:rPr lang="cs-CZ" dirty="0" smtClean="0"/>
              <a:t>            skotu</a:t>
            </a:r>
            <a:r>
              <a:rPr lang="cs-CZ" dirty="0"/>
              <a:t>, drůbeže a prasat</a:t>
            </a:r>
          </a:p>
          <a:p>
            <a:pPr marL="1828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6400800"/>
            <a:ext cx="7543800" cy="914400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0070C0"/>
                </a:solidFill>
              </a:rPr>
              <a:t>Zemědělství – </a:t>
            </a:r>
            <a:br>
              <a:rPr lang="cs-CZ" dirty="0" smtClean="0">
                <a:solidFill>
                  <a:srgbClr val="0070C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- rostlinná výroba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5122" name="Picture 2" descr="C:\Users\hshop\AppData\Local\Microsoft\Windows\Temporary Internet Files\Content.IE5\JJT6MT2B\MP9002898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293096"/>
            <a:ext cx="2548880" cy="1690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hshop\AppData\Local\Microsoft\Windows\Temporary Internet Files\Content.IE5\YH4ZXS39\MP9004482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852936"/>
            <a:ext cx="1267985" cy="1905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hshop\AppData\Local\Microsoft\Windows\Temporary Internet Files\Content.IE5\KIK77FPG\MP9004016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454806"/>
            <a:ext cx="2371837" cy="1580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6844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685801"/>
            <a:ext cx="7690048" cy="3657599"/>
          </a:xfrm>
        </p:spPr>
        <p:txBody>
          <a:bodyPr>
            <a:normAutofit lnSpcReduction="10000"/>
          </a:bodyPr>
          <a:lstStyle/>
          <a:p>
            <a:r>
              <a:rPr lang="cs-CZ" dirty="0">
                <a:effectLst/>
              </a:rPr>
              <a:t>USA jsou největší průmyslovou velmocí světa s 25 % podílem na světové </a:t>
            </a:r>
            <a:r>
              <a:rPr lang="cs-CZ" dirty="0" smtClean="0">
                <a:effectLst/>
              </a:rPr>
              <a:t>produkci</a:t>
            </a:r>
          </a:p>
          <a:p>
            <a:r>
              <a:rPr lang="cs-CZ" dirty="0">
                <a:effectLst/>
              </a:rPr>
              <a:t>n</a:t>
            </a:r>
            <a:r>
              <a:rPr lang="cs-CZ" dirty="0" smtClean="0">
                <a:effectLst/>
              </a:rPr>
              <a:t>ejdůležitějším </a:t>
            </a:r>
            <a:r>
              <a:rPr lang="cs-CZ" dirty="0">
                <a:effectLst/>
              </a:rPr>
              <a:t>odvětvím je stále </a:t>
            </a:r>
            <a:r>
              <a:rPr lang="cs-CZ" dirty="0" smtClean="0">
                <a:effectLst/>
              </a:rPr>
              <a:t>strojírenství, tradiční </a:t>
            </a:r>
            <a:r>
              <a:rPr lang="cs-CZ" dirty="0">
                <a:effectLst/>
              </a:rPr>
              <a:t>hutnictví </a:t>
            </a:r>
            <a:r>
              <a:rPr lang="cs-CZ" dirty="0" smtClean="0">
                <a:effectLst/>
              </a:rPr>
              <a:t>železa, barevných </a:t>
            </a:r>
            <a:r>
              <a:rPr lang="cs-CZ" dirty="0">
                <a:effectLst/>
              </a:rPr>
              <a:t>kovů, </a:t>
            </a:r>
            <a:r>
              <a:rPr lang="cs-CZ" dirty="0" smtClean="0">
                <a:effectLst/>
              </a:rPr>
              <a:t>také výroba </a:t>
            </a:r>
            <a:r>
              <a:rPr lang="cs-CZ" dirty="0">
                <a:effectLst/>
              </a:rPr>
              <a:t>stavebních </a:t>
            </a:r>
            <a:r>
              <a:rPr lang="cs-CZ" dirty="0" smtClean="0">
                <a:effectLst/>
              </a:rPr>
              <a:t>hmot a odvětví </a:t>
            </a:r>
            <a:r>
              <a:rPr lang="cs-CZ" dirty="0">
                <a:effectLst/>
              </a:rPr>
              <a:t>elektronického </a:t>
            </a:r>
            <a:r>
              <a:rPr lang="cs-CZ" dirty="0" smtClean="0">
                <a:effectLst/>
              </a:rPr>
              <a:t>průmyslu, petrochemický </a:t>
            </a:r>
            <a:r>
              <a:rPr lang="cs-CZ" dirty="0">
                <a:effectLst/>
              </a:rPr>
              <a:t>průmysl </a:t>
            </a:r>
            <a:r>
              <a:rPr lang="cs-CZ" dirty="0" smtClean="0">
                <a:effectLst/>
              </a:rPr>
              <a:t>a farmaceutická </a:t>
            </a:r>
            <a:r>
              <a:rPr lang="cs-CZ" dirty="0">
                <a:effectLst/>
              </a:rPr>
              <a:t>výroba, produkce </a:t>
            </a:r>
            <a:r>
              <a:rPr lang="cs-CZ" dirty="0" smtClean="0">
                <a:effectLst/>
              </a:rPr>
              <a:t>pneumatik, papíru</a:t>
            </a:r>
            <a:r>
              <a:rPr lang="cs-CZ" dirty="0">
                <a:effectLst/>
              </a:rPr>
              <a:t>, cigaret aj</a:t>
            </a:r>
            <a:r>
              <a:rPr lang="cs-CZ" dirty="0" smtClean="0">
                <a:effectLst/>
              </a:rPr>
              <a:t>.. </a:t>
            </a:r>
          </a:p>
          <a:p>
            <a:r>
              <a:rPr lang="cs-CZ" dirty="0">
                <a:effectLst/>
              </a:rPr>
              <a:t>d</a:t>
            </a:r>
            <a:r>
              <a:rPr lang="cs-CZ" dirty="0" smtClean="0">
                <a:effectLst/>
              </a:rPr>
              <a:t>ůležitý </a:t>
            </a:r>
            <a:r>
              <a:rPr lang="cs-CZ" dirty="0">
                <a:effectLst/>
              </a:rPr>
              <a:t>dřevozpracující průmysl je soustředěn ve státech Washington a </a:t>
            </a:r>
            <a:r>
              <a:rPr lang="cs-CZ" dirty="0" smtClean="0">
                <a:effectLst/>
              </a:rPr>
              <a:t>Oregon </a:t>
            </a:r>
          </a:p>
          <a:p>
            <a:r>
              <a:rPr lang="cs-CZ" dirty="0" smtClean="0">
                <a:effectLst/>
              </a:rPr>
              <a:t>textilní </a:t>
            </a:r>
            <a:r>
              <a:rPr lang="cs-CZ" dirty="0">
                <a:effectLst/>
              </a:rPr>
              <a:t>a oděvní na východě od Alabamy po </a:t>
            </a:r>
            <a:r>
              <a:rPr lang="cs-CZ" dirty="0" smtClean="0">
                <a:effectLst/>
              </a:rPr>
              <a:t>Maine</a:t>
            </a:r>
          </a:p>
          <a:p>
            <a:r>
              <a:rPr lang="cs-CZ" dirty="0" smtClean="0">
                <a:effectLst/>
              </a:rPr>
              <a:t> </a:t>
            </a:r>
            <a:r>
              <a:rPr lang="cs-CZ" dirty="0">
                <a:effectLst/>
              </a:rPr>
              <a:t>potravinářství na </a:t>
            </a:r>
            <a:r>
              <a:rPr lang="cs-CZ" dirty="0" smtClean="0">
                <a:effectLst/>
              </a:rPr>
              <a:t>Středozápadě</a:t>
            </a:r>
            <a:endParaRPr lang="cs-CZ" dirty="0">
              <a:effectLst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4509120"/>
            <a:ext cx="7543800" cy="9144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Průmysl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6146" name="Picture 2" descr="C:\Users\hshop\AppData\Local\Microsoft\Windows\Temporary Internet Files\Content.IE5\JJT6MT2B\MP9004067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229346"/>
            <a:ext cx="1680690" cy="1344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hshop\AppData\Local\Microsoft\Windows\Temporary Internet Files\Content.IE5\IS51REZX\MP9004026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861048"/>
            <a:ext cx="1902586" cy="1880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6032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480532" y="3212976"/>
            <a:ext cx="4511824" cy="1760620"/>
          </a:xfrm>
        </p:spPr>
        <p:txBody>
          <a:bodyPr/>
          <a:lstStyle/>
          <a:p>
            <a:r>
              <a:rPr lang="cs-CZ" dirty="0">
                <a:hlinkClick r:id="rId2"/>
              </a:rPr>
              <a:t>http://kolemsveta.cz/prednasky/narodni-parky-usa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marL="1828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Zajímavosti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7170" name="Picture 2" descr="C:\Users\hshop\AppData\Local\Microsoft\Windows\Temporary Internet Files\Content.IE5\YH4ZXS39\MP9003997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3405" y="4293096"/>
            <a:ext cx="2274883" cy="1515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hshop\AppData\Local\Microsoft\Windows\Temporary Internet Files\Content.IE5\JJT6MT2B\MP9004024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6444" y="1124744"/>
            <a:ext cx="2970330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hshop\AppData\Local\Microsoft\Windows\Temporary Internet Files\Content.IE5\IS51REZX\MP9004423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08920"/>
            <a:ext cx="288032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hshop\AppData\Local\Microsoft\Windows\Temporary Internet Files\Content.IE5\YH4ZXS39\MP9004007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836712"/>
            <a:ext cx="2707099" cy="1804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920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331640" y="1988840"/>
            <a:ext cx="6096000" cy="3657599"/>
          </a:xfrm>
        </p:spPr>
        <p:txBody>
          <a:bodyPr/>
          <a:lstStyle/>
          <a:p>
            <a:r>
              <a:rPr lang="cs-CZ" dirty="0"/>
              <a:t>Vlastní tvorba</a:t>
            </a:r>
          </a:p>
          <a:p>
            <a:endParaRPr lang="cs-CZ" dirty="0"/>
          </a:p>
          <a:p>
            <a:r>
              <a:rPr lang="cs-CZ" b="1" dirty="0"/>
              <a:t>Kliparty a fotografie:</a:t>
            </a:r>
            <a:r>
              <a:rPr lang="cs-CZ" dirty="0"/>
              <a:t>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  <a:p>
            <a:pPr marL="1828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>
                <a:solidFill>
                  <a:srgbClr val="0070C0"/>
                </a:solidFill>
              </a:rPr>
              <a:t>CITACE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2429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381</TotalTime>
  <Words>424</Words>
  <Application>Microsoft Office PowerPoint</Application>
  <PresentationFormat>Předvádění na obrazovce (4:3)</PresentationFormat>
  <Paragraphs>98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Živly</vt:lpstr>
      <vt:lpstr>Prezentace aplikace PowerPoint</vt:lpstr>
      <vt:lpstr>ANOTACE</vt:lpstr>
      <vt:lpstr>USA</vt:lpstr>
      <vt:lpstr>Administrativní členění </vt:lpstr>
      <vt:lpstr>Geografie – poloha, rozloha</vt:lpstr>
      <vt:lpstr>Podnebí</vt:lpstr>
      <vt:lpstr>Obyvatelstvo</vt:lpstr>
      <vt:lpstr>Náboženství</vt:lpstr>
      <vt:lpstr>Hospodářství</vt:lpstr>
      <vt:lpstr> Zemědělství –  - rostlinná výroba </vt:lpstr>
      <vt:lpstr>Průmysl</vt:lpstr>
      <vt:lpstr>Zajímavosti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ZS SLOVAN</cp:lastModifiedBy>
  <cp:revision>36</cp:revision>
  <dcterms:created xsi:type="dcterms:W3CDTF">2011-06-20T10:40:08Z</dcterms:created>
  <dcterms:modified xsi:type="dcterms:W3CDTF">2013-02-21T18:33:44Z</dcterms:modified>
</cp:coreProperties>
</file>