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0" r:id="rId2"/>
    <p:sldId id="262" r:id="rId3"/>
    <p:sldId id="256" r:id="rId4"/>
    <p:sldId id="268" r:id="rId5"/>
    <p:sldId id="257" r:id="rId6"/>
    <p:sldId id="258" r:id="rId7"/>
    <p:sldId id="269" r:id="rId8"/>
    <p:sldId id="260" r:id="rId9"/>
    <p:sldId id="264" r:id="rId10"/>
    <p:sldId id="265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tates_of_Mexico.svg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yden.cz/obrazek/4b2bc4decac62/byci-zapas-profimedia-mensi-4b2bc5a9e785a_275x183.jpg" TargetMode="External"/><Relationship Id="rId7" Type="http://schemas.openxmlformats.org/officeDocument/2006/relationships/image" Target="../media/image22.wmf"/><Relationship Id="rId2" Type="http://schemas.openxmlformats.org/officeDocument/2006/relationships/hyperlink" Target="http://my.opera.com/Sabonista/blog/17-kohouti-zapasy" TargetMode="Externa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</a:t>
            </a:r>
            <a:r>
              <a:rPr lang="cs-CZ" dirty="0" smtClean="0"/>
              <a:t>Mexiko</a:t>
            </a:r>
            <a:endParaRPr lang="cs-CZ" dirty="0" smtClean="0"/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</a:t>
            </a:r>
            <a:r>
              <a:rPr lang="cs-CZ" dirty="0" smtClean="0"/>
              <a:t>: 1. 11.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VY_32_INOVACE_33_JH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771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87624" y="1028343"/>
            <a:ext cx="691276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88" indent="0" algn="just">
              <a:buNone/>
            </a:pPr>
            <a:r>
              <a:rPr lang="cs-CZ" dirty="0"/>
              <a:t>Tuto prezentaci používám jako doplněk výkladu k tematickému celku Amerika v sedmém ročníku.</a:t>
            </a:r>
          </a:p>
          <a:p>
            <a:pPr marL="18288" indent="0" algn="just">
              <a:buNone/>
            </a:pPr>
            <a:r>
              <a:rPr lang="cs-CZ" dirty="0"/>
              <a:t> Žáci okamžitě vidí odlišné znaky různých amerických států.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r>
              <a:rPr lang="cs-CZ" b="1" dirty="0"/>
              <a:t>Doporučený postup přípravy před hodinou: </a:t>
            </a:r>
          </a:p>
          <a:p>
            <a:pPr marL="18288" indent="0" algn="just">
              <a:buNone/>
            </a:pPr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r>
              <a:rPr lang="cs-CZ" b="1" dirty="0"/>
              <a:t>Zkušenosti z pilotáže:</a:t>
            </a:r>
          </a:p>
          <a:p>
            <a:pPr marL="18288" indent="0">
              <a:buNone/>
            </a:pPr>
            <a:r>
              <a:rPr lang="cs-CZ" dirty="0"/>
              <a:t>Prezentace žáky zaujala a podnítila v nich touhu poznávat nová místa na Zemi.</a:t>
            </a: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529208" y="4797152"/>
            <a:ext cx="8229600" cy="11807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30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531367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Mexiko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hshop\AppData\Local\Microsoft\Windows\Temporary Internet Files\Content.IE5\JJT6MT2B\MP9004328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32004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shop\AppData\Local\Microsoft\Windows\Temporary Internet Files\Content.IE5\YH4ZXS39\MP90036274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1378" y="4365104"/>
            <a:ext cx="3657600" cy="209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53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085184"/>
            <a:ext cx="6336704" cy="1162050"/>
          </a:xfrm>
        </p:spPr>
        <p:txBody>
          <a:bodyPr>
            <a:noAutofit/>
          </a:bodyPr>
          <a:lstStyle/>
          <a:p>
            <a:r>
              <a:rPr lang="cs-CZ" sz="4800" dirty="0" smtClean="0"/>
              <a:t>Státní zřízení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273050"/>
            <a:ext cx="8075240" cy="5028157"/>
          </a:xfrm>
        </p:spPr>
        <p:txBody>
          <a:bodyPr>
            <a:normAutofit/>
          </a:bodyPr>
          <a:lstStyle/>
          <a:p>
            <a:r>
              <a:rPr lang="cs-CZ" dirty="0"/>
              <a:t>o</a:t>
            </a:r>
            <a:r>
              <a:rPr lang="cs-CZ" dirty="0" smtClean="0"/>
              <a:t>ficiální názvem</a:t>
            </a:r>
            <a:r>
              <a:rPr lang="cs-CZ" dirty="0"/>
              <a:t> </a:t>
            </a:r>
            <a:r>
              <a:rPr lang="cs-CZ" b="1" dirty="0"/>
              <a:t>Spojené státy </a:t>
            </a:r>
            <a:r>
              <a:rPr lang="cs-CZ" b="1" dirty="0" smtClean="0"/>
              <a:t>mexické</a:t>
            </a:r>
            <a:endParaRPr lang="cs-CZ" dirty="0" smtClean="0"/>
          </a:p>
          <a:p>
            <a:r>
              <a:rPr lang="cs-CZ" dirty="0" smtClean="0"/>
              <a:t>španělsky</a:t>
            </a:r>
            <a:r>
              <a:rPr lang="cs-CZ" dirty="0"/>
              <a:t> </a:t>
            </a:r>
            <a:r>
              <a:rPr lang="cs-CZ" b="1" dirty="0" err="1"/>
              <a:t>Estados</a:t>
            </a:r>
            <a:r>
              <a:rPr lang="cs-CZ" b="1" dirty="0"/>
              <a:t> </a:t>
            </a:r>
            <a:r>
              <a:rPr lang="cs-CZ" b="1" dirty="0" err="1"/>
              <a:t>Unidos</a:t>
            </a:r>
            <a:r>
              <a:rPr lang="cs-CZ" b="1" dirty="0"/>
              <a:t> </a:t>
            </a:r>
            <a:r>
              <a:rPr lang="cs-CZ" b="1" dirty="0" err="1" smtClean="0"/>
              <a:t>Mexicanos</a:t>
            </a:r>
            <a:r>
              <a:rPr lang="cs-CZ" dirty="0" smtClean="0"/>
              <a:t> </a:t>
            </a:r>
          </a:p>
          <a:p>
            <a:r>
              <a:rPr lang="cs-CZ" dirty="0" smtClean="0"/>
              <a:t>federativní</a:t>
            </a:r>
            <a:r>
              <a:rPr lang="cs-CZ" dirty="0"/>
              <a:t> republika </a:t>
            </a:r>
            <a:endParaRPr lang="cs-CZ" dirty="0" smtClean="0"/>
          </a:p>
          <a:p>
            <a:r>
              <a:rPr lang="cs-CZ" dirty="0"/>
              <a:t>ú</a:t>
            </a:r>
            <a:r>
              <a:rPr lang="cs-CZ" dirty="0" smtClean="0"/>
              <a:t>řední </a:t>
            </a:r>
            <a:r>
              <a:rPr lang="cs-CZ" dirty="0"/>
              <a:t>jazyk Mexika je </a:t>
            </a:r>
            <a:r>
              <a:rPr lang="cs-CZ" dirty="0" smtClean="0"/>
              <a:t>španělština</a:t>
            </a:r>
            <a:r>
              <a:rPr lang="cs-CZ" dirty="0"/>
              <a:t> </a:t>
            </a:r>
            <a:endParaRPr lang="cs-CZ" dirty="0" smtClean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Odkaz na obrázek:</a:t>
            </a:r>
          </a:p>
          <a:p>
            <a:pPr marL="13716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cs.wikipedia.org/wiki/Soubor:States_of_Mexico.svg</a:t>
            </a:r>
            <a:endParaRPr lang="cs-CZ" dirty="0" smtClean="0"/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63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915816" y="116632"/>
            <a:ext cx="3096344" cy="864096"/>
          </a:xfrm>
        </p:spPr>
        <p:txBody>
          <a:bodyPr>
            <a:noAutofit/>
          </a:bodyPr>
          <a:lstStyle/>
          <a:p>
            <a:r>
              <a:rPr lang="cs-CZ" sz="4800" dirty="0" smtClean="0"/>
              <a:t>Povrch</a:t>
            </a: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95536" y="1412776"/>
            <a:ext cx="6120680" cy="4968552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c</a:t>
            </a:r>
            <a:r>
              <a:rPr lang="cs-CZ" dirty="0" smtClean="0"/>
              <a:t>elková </a:t>
            </a:r>
            <a:r>
              <a:rPr lang="cs-CZ" dirty="0"/>
              <a:t>délka mexického pobřeží je 9219 </a:t>
            </a:r>
            <a:r>
              <a:rPr lang="cs-CZ" dirty="0" smtClean="0"/>
              <a:t>km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/>
              <a:t>r</a:t>
            </a:r>
            <a:r>
              <a:rPr lang="cs-CZ" dirty="0" smtClean="0"/>
              <a:t>ozloha </a:t>
            </a:r>
            <a:r>
              <a:rPr lang="cs-CZ" dirty="0"/>
              <a:t>mexického území je téměř 2 milióny kilometrů čtverečních, po Brazílii a Argentině je Mexiko třetí největší zemí Latinské </a:t>
            </a:r>
            <a:r>
              <a:rPr lang="cs-CZ" dirty="0" smtClean="0"/>
              <a:t>Ameriky</a:t>
            </a:r>
          </a:p>
          <a:p>
            <a:r>
              <a:rPr lang="cs-CZ" dirty="0"/>
              <a:t>Mexické území se horopisně z největší části přimyká k severoamerické kordillerské </a:t>
            </a:r>
            <a:r>
              <a:rPr lang="cs-CZ" dirty="0" smtClean="0"/>
              <a:t>soustavě</a:t>
            </a:r>
          </a:p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jihu Mexické vysočiny vystupuje významné pásmo s několika menšími pohořími, která </a:t>
            </a:r>
            <a:r>
              <a:rPr lang="cs-CZ" dirty="0" smtClean="0"/>
              <a:t>tvoří jihomexické</a:t>
            </a:r>
            <a:r>
              <a:rPr lang="cs-CZ" dirty="0"/>
              <a:t> vulkanické pásmo </a:t>
            </a:r>
            <a:r>
              <a:rPr lang="cs-CZ" dirty="0" err="1"/>
              <a:t>Cordillera</a:t>
            </a:r>
            <a:r>
              <a:rPr lang="cs-CZ" dirty="0"/>
              <a:t> </a:t>
            </a:r>
            <a:r>
              <a:rPr lang="cs-CZ" dirty="0" err="1"/>
              <a:t>Neovolcánica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hshop\AppData\Local\Microsoft\Windows\Temporary Internet Files\Content.IE5\IS51REZX\MP9004383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711" y="2276872"/>
            <a:ext cx="2302794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shop\AppData\Local\Microsoft\Windows\Temporary Internet Files\Content.IE5\JJT6MT2B\MP9004279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16632"/>
            <a:ext cx="1314177" cy="2002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shop\AppData\Local\Microsoft\Windows\Temporary Internet Files\Content.IE5\KIK77FPG\MP9004032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0638" y="4221088"/>
            <a:ext cx="1472940" cy="2208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340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13621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Podnebí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95536" y="692696"/>
            <a:ext cx="5111750" cy="585311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leží </a:t>
            </a:r>
            <a:r>
              <a:rPr lang="cs-CZ" dirty="0"/>
              <a:t>v subtropickém </a:t>
            </a:r>
            <a:r>
              <a:rPr lang="cs-CZ" dirty="0" smtClean="0"/>
              <a:t>pásu</a:t>
            </a:r>
          </a:p>
          <a:p>
            <a:r>
              <a:rPr lang="cs-CZ" dirty="0"/>
              <a:t>z</a:t>
            </a:r>
            <a:r>
              <a:rPr lang="cs-CZ" dirty="0" smtClean="0"/>
              <a:t>emě </a:t>
            </a:r>
            <a:r>
              <a:rPr lang="cs-CZ" dirty="0"/>
              <a:t>se dělí na čtyři výšková podnební </a:t>
            </a:r>
            <a:r>
              <a:rPr lang="cs-CZ" dirty="0" smtClean="0"/>
              <a:t>pásma:</a:t>
            </a:r>
          </a:p>
          <a:p>
            <a:pPr marL="900000" indent="-514350">
              <a:buFont typeface="+mj-lt"/>
              <a:buAutoNum type="arabicPeriod"/>
            </a:pPr>
            <a:r>
              <a:rPr lang="cs-CZ" dirty="0" smtClean="0"/>
              <a:t>horká </a:t>
            </a:r>
            <a:r>
              <a:rPr lang="cs-CZ" dirty="0"/>
              <a:t>země (</a:t>
            </a:r>
            <a:r>
              <a:rPr lang="cs-CZ" i="1" dirty="0" err="1"/>
              <a:t>tierra</a:t>
            </a:r>
            <a:r>
              <a:rPr lang="cs-CZ" i="1" dirty="0"/>
              <a:t> </a:t>
            </a:r>
            <a:r>
              <a:rPr lang="cs-CZ" i="1" dirty="0" err="1"/>
              <a:t>caliente</a:t>
            </a:r>
            <a:r>
              <a:rPr lang="cs-CZ" dirty="0"/>
              <a:t>) do výšky 800 m n. m. má průměrnou roční teplotu přes 23 °C. </a:t>
            </a:r>
            <a:endParaRPr lang="cs-CZ" dirty="0" smtClean="0"/>
          </a:p>
          <a:p>
            <a:pPr marL="900000" indent="-514350">
              <a:buFont typeface="+mj-lt"/>
              <a:buAutoNum type="arabicPeriod"/>
            </a:pPr>
            <a:r>
              <a:rPr lang="cs-CZ" dirty="0"/>
              <a:t>m</a:t>
            </a:r>
            <a:r>
              <a:rPr lang="cs-CZ" dirty="0" smtClean="0"/>
              <a:t>írná </a:t>
            </a:r>
            <a:r>
              <a:rPr lang="cs-CZ" dirty="0"/>
              <a:t>země (</a:t>
            </a:r>
            <a:r>
              <a:rPr lang="cs-CZ" i="1" dirty="0" err="1"/>
              <a:t>tierra</a:t>
            </a:r>
            <a:r>
              <a:rPr lang="cs-CZ" i="1" dirty="0"/>
              <a:t> </a:t>
            </a:r>
            <a:r>
              <a:rPr lang="cs-CZ" i="1" dirty="0" err="1"/>
              <a:t>templada</a:t>
            </a:r>
            <a:r>
              <a:rPr lang="cs-CZ" dirty="0"/>
              <a:t>) do 1700 m n. m. má průměrnou teplotu od 17 °C do 23 °C</a:t>
            </a:r>
            <a:r>
              <a:rPr lang="cs-CZ" dirty="0" smtClean="0"/>
              <a:t>.</a:t>
            </a:r>
          </a:p>
          <a:p>
            <a:pPr marL="900000" indent="-514350">
              <a:buFont typeface="+mj-lt"/>
              <a:buAutoNum type="arabicPeriod"/>
            </a:pPr>
            <a:r>
              <a:rPr lang="cs-CZ" dirty="0" smtClean="0"/>
              <a:t>chladnou </a:t>
            </a:r>
            <a:r>
              <a:rPr lang="cs-CZ" dirty="0"/>
              <a:t>zemi (</a:t>
            </a:r>
            <a:r>
              <a:rPr lang="cs-CZ" i="1" dirty="0" err="1"/>
              <a:t>tierra</a:t>
            </a:r>
            <a:r>
              <a:rPr lang="cs-CZ" i="1" dirty="0"/>
              <a:t> </a:t>
            </a:r>
            <a:r>
              <a:rPr lang="cs-CZ" i="1" dirty="0" err="1"/>
              <a:t>fría</a:t>
            </a:r>
            <a:r>
              <a:rPr lang="cs-CZ" dirty="0"/>
              <a:t>) do 2500 m n. m. s teplotou méně než 17 °C </a:t>
            </a:r>
            <a:endParaRPr lang="cs-CZ" dirty="0" smtClean="0"/>
          </a:p>
          <a:p>
            <a:pPr marL="900000" indent="-514350">
              <a:buFont typeface="+mj-lt"/>
              <a:buAutoNum type="arabicPeriod"/>
            </a:pPr>
            <a:r>
              <a:rPr lang="cs-CZ" dirty="0" smtClean="0"/>
              <a:t>pásmo </a:t>
            </a:r>
            <a:r>
              <a:rPr lang="cs-CZ" dirty="0"/>
              <a:t>věčného sněhu (</a:t>
            </a:r>
            <a:r>
              <a:rPr lang="cs-CZ" i="1" dirty="0" err="1"/>
              <a:t>tierra</a:t>
            </a:r>
            <a:r>
              <a:rPr lang="cs-CZ" i="1" dirty="0"/>
              <a:t> </a:t>
            </a:r>
            <a:r>
              <a:rPr lang="cs-CZ" i="1" dirty="0" err="1"/>
              <a:t>helada</a:t>
            </a:r>
            <a:r>
              <a:rPr lang="cs-CZ" dirty="0"/>
              <a:t>).</a:t>
            </a:r>
          </a:p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jihu se dělí rok na období sucha a </a:t>
            </a:r>
            <a:r>
              <a:rPr lang="cs-CZ" dirty="0" smtClean="0"/>
              <a:t>dešťů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hshop\AppData\Local\Microsoft\Windows\Temporary Internet Files\Content.IE5\IS51REZX\MP9004280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12976"/>
            <a:ext cx="3140968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689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013176"/>
            <a:ext cx="5976664" cy="1162050"/>
          </a:xfrm>
        </p:spPr>
        <p:txBody>
          <a:bodyPr>
            <a:noAutofit/>
          </a:bodyPr>
          <a:lstStyle/>
          <a:p>
            <a:r>
              <a:rPr lang="cs-CZ" sz="4800" dirty="0" smtClean="0"/>
              <a:t>Obyvatelstvo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3050"/>
            <a:ext cx="8147248" cy="5853113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oměr </a:t>
            </a:r>
            <a:r>
              <a:rPr lang="cs-CZ" dirty="0"/>
              <a:t>venkovského a městského obyvatelstva činí 30 : </a:t>
            </a:r>
            <a:r>
              <a:rPr lang="cs-CZ" dirty="0" smtClean="0"/>
              <a:t>70</a:t>
            </a:r>
          </a:p>
          <a:p>
            <a:r>
              <a:rPr lang="cs-CZ" dirty="0"/>
              <a:t>o</a:t>
            </a:r>
            <a:r>
              <a:rPr lang="cs-CZ" dirty="0" smtClean="0"/>
              <a:t>bvyklá </a:t>
            </a:r>
            <a:r>
              <a:rPr lang="cs-CZ" dirty="0"/>
              <a:t>hustota obyvatel je 25 obyvatel na 1 km², největší hustota je v hlavním </a:t>
            </a:r>
            <a:r>
              <a:rPr lang="cs-CZ" dirty="0" smtClean="0"/>
              <a:t>městě</a:t>
            </a:r>
          </a:p>
          <a:p>
            <a:pPr marL="900000">
              <a:buFont typeface="Wingdings" pitchFamily="2" charset="2"/>
              <a:buChar char="q"/>
            </a:pPr>
            <a:r>
              <a:rPr lang="cs-CZ" dirty="0"/>
              <a:t>m</a:t>
            </a:r>
            <a:r>
              <a:rPr lang="cs-CZ" dirty="0" smtClean="0"/>
              <a:t>esticové </a:t>
            </a:r>
            <a:r>
              <a:rPr lang="cs-CZ" dirty="0"/>
              <a:t>jsou zastoupeni 60 </a:t>
            </a:r>
            <a:r>
              <a:rPr lang="cs-CZ" dirty="0" smtClean="0"/>
              <a:t>%</a:t>
            </a:r>
            <a:r>
              <a:rPr lang="cs-CZ" dirty="0"/>
              <a:t> </a:t>
            </a:r>
            <a:endParaRPr lang="cs-CZ" dirty="0" smtClean="0"/>
          </a:p>
          <a:p>
            <a:pPr marL="900000">
              <a:buFont typeface="Wingdings" pitchFamily="2" charset="2"/>
              <a:buChar char="q"/>
            </a:pPr>
            <a:r>
              <a:rPr lang="cs-CZ" dirty="0" smtClean="0"/>
              <a:t>indiáni</a:t>
            </a:r>
            <a:r>
              <a:rPr lang="cs-CZ" dirty="0"/>
              <a:t> 30 % </a:t>
            </a:r>
            <a:r>
              <a:rPr lang="cs-CZ" dirty="0" smtClean="0"/>
              <a:t> </a:t>
            </a:r>
          </a:p>
          <a:p>
            <a:pPr marL="900000">
              <a:buFont typeface="Wingdings" pitchFamily="2" charset="2"/>
              <a:buChar char="q"/>
            </a:pPr>
            <a:r>
              <a:rPr lang="cs-CZ" dirty="0" smtClean="0"/>
              <a:t>běloši </a:t>
            </a:r>
            <a:r>
              <a:rPr lang="cs-CZ" dirty="0"/>
              <a:t>(potomci Španělů zvaní kreolové) 9 </a:t>
            </a:r>
            <a:r>
              <a:rPr lang="cs-CZ" dirty="0" smtClean="0"/>
              <a:t>%</a:t>
            </a:r>
            <a:r>
              <a:rPr lang="cs-CZ" dirty="0"/>
              <a:t> </a:t>
            </a:r>
            <a:endParaRPr lang="cs-CZ" dirty="0" smtClean="0"/>
          </a:p>
          <a:p>
            <a:pPr marL="900000">
              <a:buFont typeface="Wingdings" pitchFamily="2" charset="2"/>
              <a:buChar char="q"/>
            </a:pPr>
            <a:r>
              <a:rPr lang="cs-CZ" dirty="0" smtClean="0"/>
              <a:t>Indiánů</a:t>
            </a:r>
            <a:r>
              <a:rPr lang="cs-CZ" dirty="0"/>
              <a:t> je nejvíce: Aztéků, Mayů a </a:t>
            </a:r>
            <a:r>
              <a:rPr lang="cs-CZ" dirty="0" err="1" smtClean="0"/>
              <a:t>Zapoteců</a:t>
            </a:r>
            <a:r>
              <a:rPr lang="cs-CZ" dirty="0" smtClean="0"/>
              <a:t> </a:t>
            </a:r>
          </a:p>
          <a:p>
            <a:r>
              <a:rPr lang="cs-CZ" dirty="0" smtClean="0"/>
              <a:t>Náboženství:</a:t>
            </a:r>
          </a:p>
          <a:p>
            <a:pPr marL="1080000" indent="-514350">
              <a:buFont typeface="+mj-lt"/>
              <a:buAutoNum type="arabicPeriod"/>
            </a:pPr>
            <a:r>
              <a:rPr lang="cs-CZ" dirty="0" smtClean="0"/>
              <a:t>89</a:t>
            </a:r>
            <a:r>
              <a:rPr lang="cs-CZ" dirty="0"/>
              <a:t> % římských katolíků </a:t>
            </a:r>
            <a:endParaRPr lang="cs-CZ" dirty="0" smtClean="0"/>
          </a:p>
          <a:p>
            <a:pPr marL="1080000" indent="-514350">
              <a:buFont typeface="+mj-lt"/>
              <a:buAutoNum type="arabicPeriod"/>
            </a:pPr>
            <a:r>
              <a:rPr lang="cs-CZ" dirty="0" smtClean="0"/>
              <a:t>6</a:t>
            </a:r>
            <a:r>
              <a:rPr lang="cs-CZ" dirty="0"/>
              <a:t> % </a:t>
            </a:r>
            <a:r>
              <a:rPr lang="cs-CZ" dirty="0" smtClean="0"/>
              <a:t>protestantů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01681"/>
            <a:ext cx="1637928" cy="2446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886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Zemědělství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využití půdy: </a:t>
            </a:r>
            <a:endParaRPr lang="cs-CZ" dirty="0" smtClean="0"/>
          </a:p>
          <a:p>
            <a:pPr marL="1440000">
              <a:buSzPct val="50000"/>
              <a:buFont typeface="Wingdings" pitchFamily="2" charset="2"/>
              <a:buChar char="q"/>
            </a:pPr>
            <a:r>
              <a:rPr lang="cs-CZ" dirty="0" smtClean="0"/>
              <a:t>pastviny </a:t>
            </a:r>
            <a:r>
              <a:rPr lang="cs-CZ" dirty="0"/>
              <a:t>38</a:t>
            </a:r>
            <a:r>
              <a:rPr lang="cs-CZ" dirty="0" smtClean="0"/>
              <a:t>%</a:t>
            </a:r>
          </a:p>
          <a:p>
            <a:pPr marL="1440000">
              <a:buSzPct val="50000"/>
              <a:buFont typeface="Wingdings" pitchFamily="2" charset="2"/>
              <a:buChar char="q"/>
            </a:pPr>
            <a:r>
              <a:rPr lang="cs-CZ" dirty="0" smtClean="0"/>
              <a:t>lesy </a:t>
            </a:r>
            <a:r>
              <a:rPr lang="cs-CZ" dirty="0"/>
              <a:t>22</a:t>
            </a:r>
            <a:r>
              <a:rPr lang="cs-CZ" dirty="0" smtClean="0"/>
              <a:t>%</a:t>
            </a:r>
          </a:p>
          <a:p>
            <a:pPr marL="1440000">
              <a:buSzPct val="50000"/>
              <a:buFont typeface="Wingdings" pitchFamily="2" charset="2"/>
              <a:buChar char="q"/>
            </a:pPr>
            <a:r>
              <a:rPr lang="cs-CZ" dirty="0" smtClean="0"/>
              <a:t>orná </a:t>
            </a:r>
            <a:r>
              <a:rPr lang="cs-CZ" dirty="0"/>
              <a:t>půda 13</a:t>
            </a:r>
            <a:r>
              <a:rPr lang="cs-CZ" dirty="0" smtClean="0"/>
              <a:t>%</a:t>
            </a:r>
          </a:p>
          <a:p>
            <a:pPr marL="1440000">
              <a:buSzPct val="50000"/>
              <a:buFont typeface="Wingdings" pitchFamily="2" charset="2"/>
              <a:buChar char="q"/>
            </a:pPr>
            <a:r>
              <a:rPr lang="cs-CZ" dirty="0" smtClean="0"/>
              <a:t>pouště </a:t>
            </a:r>
            <a:r>
              <a:rPr lang="cs-CZ" dirty="0"/>
              <a:t>21</a:t>
            </a:r>
            <a:r>
              <a:rPr lang="cs-CZ" dirty="0" smtClean="0"/>
              <a:t>%</a:t>
            </a:r>
          </a:p>
          <a:p>
            <a:pPr marL="1440000">
              <a:buSzPct val="50000"/>
              <a:buFont typeface="Wingdings" pitchFamily="2" charset="2"/>
              <a:buChar char="q"/>
            </a:pPr>
            <a:r>
              <a:rPr lang="cs-CZ" dirty="0" smtClean="0"/>
              <a:t>ostatní </a:t>
            </a:r>
            <a:r>
              <a:rPr lang="cs-CZ" dirty="0"/>
              <a:t>6% </a:t>
            </a:r>
            <a:endParaRPr lang="cs-CZ" dirty="0" smtClean="0"/>
          </a:p>
          <a:p>
            <a:pPr marL="137160" indent="0">
              <a:buNone/>
            </a:pPr>
            <a:endParaRPr lang="cs-CZ" dirty="0" smtClean="0"/>
          </a:p>
          <a:p>
            <a:r>
              <a:rPr lang="cs-CZ" dirty="0" smtClean="0"/>
              <a:t>hlavní </a:t>
            </a:r>
            <a:r>
              <a:rPr lang="cs-CZ" dirty="0"/>
              <a:t>zemědělské produkty </a:t>
            </a:r>
            <a:r>
              <a:rPr lang="cs-CZ" dirty="0" smtClean="0"/>
              <a:t>: </a:t>
            </a:r>
            <a:r>
              <a:rPr lang="cs-CZ" dirty="0"/>
              <a:t>kukuřice, pšenice, ječmen, rýže, bavlna, cukr, káva, fazole, ovoce skot</a:t>
            </a:r>
          </a:p>
        </p:txBody>
      </p:sp>
      <p:pic>
        <p:nvPicPr>
          <p:cNvPr id="2050" name="Picture 2" descr="C:\Users\jhorakova\AppData\Local\Microsoft\Windows\Temporary Internet Files\Content.IE5\MMHR4DY2\MP9004005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863205"/>
            <a:ext cx="1440160" cy="1800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horakova\AppData\Local\Microsoft\Windows\Temporary Internet Files\Content.IE5\EXDAVB9W\MP90038789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933056"/>
            <a:ext cx="1818201" cy="25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horakova\AppData\Local\Microsoft\Windows\Temporary Internet Files\Content.IE5\WIFW3S20\MP9004304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87117"/>
            <a:ext cx="1268760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82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Nerostné suroviny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rudy </a:t>
            </a:r>
            <a:r>
              <a:rPr lang="cs-CZ" dirty="0" smtClean="0"/>
              <a:t>uranu</a:t>
            </a:r>
          </a:p>
          <a:p>
            <a:r>
              <a:rPr lang="cs-CZ" dirty="0"/>
              <a:t>m</a:t>
            </a:r>
            <a:r>
              <a:rPr lang="cs-CZ" dirty="0" smtClean="0"/>
              <a:t>ědi</a:t>
            </a:r>
          </a:p>
          <a:p>
            <a:r>
              <a:rPr lang="cs-CZ" dirty="0"/>
              <a:t>m</a:t>
            </a:r>
            <a:r>
              <a:rPr lang="cs-CZ" dirty="0" smtClean="0"/>
              <a:t>anganu</a:t>
            </a:r>
          </a:p>
          <a:p>
            <a:r>
              <a:rPr lang="cs-CZ" dirty="0"/>
              <a:t>ž</a:t>
            </a:r>
            <a:r>
              <a:rPr lang="cs-CZ" dirty="0" smtClean="0"/>
              <a:t>eleza</a:t>
            </a:r>
          </a:p>
          <a:p>
            <a:r>
              <a:rPr lang="cs-CZ" dirty="0" smtClean="0"/>
              <a:t>olova zinku</a:t>
            </a:r>
          </a:p>
          <a:p>
            <a:r>
              <a:rPr lang="cs-CZ" dirty="0"/>
              <a:t>c</a:t>
            </a:r>
            <a:r>
              <a:rPr lang="cs-CZ" dirty="0" smtClean="0"/>
              <a:t>ínu</a:t>
            </a:r>
          </a:p>
          <a:p>
            <a:r>
              <a:rPr lang="cs-CZ" dirty="0"/>
              <a:t>s</a:t>
            </a:r>
            <a:r>
              <a:rPr lang="cs-CZ" dirty="0" smtClean="0"/>
              <a:t>tříbra</a:t>
            </a:r>
          </a:p>
          <a:p>
            <a:r>
              <a:rPr lang="cs-CZ" dirty="0" smtClean="0"/>
              <a:t>zlata </a:t>
            </a:r>
            <a:r>
              <a:rPr lang="cs-CZ" dirty="0"/>
              <a:t>a </a:t>
            </a:r>
            <a:r>
              <a:rPr lang="cs-CZ" dirty="0" smtClean="0"/>
              <a:t>rtuti</a:t>
            </a:r>
          </a:p>
          <a:p>
            <a:r>
              <a:rPr lang="cs-CZ" dirty="0"/>
              <a:t>u</a:t>
            </a:r>
            <a:r>
              <a:rPr lang="cs-CZ" dirty="0" smtClean="0"/>
              <a:t>hlí</a:t>
            </a:r>
          </a:p>
          <a:p>
            <a:r>
              <a:rPr lang="cs-CZ" dirty="0" smtClean="0"/>
              <a:t>ropa </a:t>
            </a:r>
            <a:r>
              <a:rPr lang="cs-CZ" dirty="0"/>
              <a:t>a zemní </a:t>
            </a:r>
            <a:r>
              <a:rPr lang="cs-CZ" dirty="0" smtClean="0"/>
              <a:t>plyn</a:t>
            </a:r>
          </a:p>
          <a:p>
            <a:r>
              <a:rPr lang="cs-CZ" dirty="0"/>
              <a:t>b</a:t>
            </a:r>
            <a:r>
              <a:rPr lang="cs-CZ" dirty="0" smtClean="0"/>
              <a:t>auxit</a:t>
            </a:r>
          </a:p>
          <a:p>
            <a:r>
              <a:rPr lang="cs-CZ" dirty="0" smtClean="0"/>
              <a:t>síra</a:t>
            </a:r>
            <a:endParaRPr lang="cs-CZ" dirty="0"/>
          </a:p>
        </p:txBody>
      </p:sp>
      <p:pic>
        <p:nvPicPr>
          <p:cNvPr id="3074" name="Picture 2" descr="C:\Users\jhorakova\AppData\Local\Microsoft\Windows\Temporary Internet Files\Content.IE5\YEB6I73U\MP9004028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6201" y="2348880"/>
            <a:ext cx="2747797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horakova\AppData\Local\Microsoft\Windows\Temporary Internet Files\Content.IE5\MTYHL9P2\MP9003165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692696"/>
            <a:ext cx="1324071" cy="94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horakova\AppData\Local\Microsoft\Windows\Temporary Internet Files\Content.IE5\EXDAVB9W\MC9003341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653136"/>
            <a:ext cx="1734617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horakova\AppData\Local\Microsoft\Windows\Temporary Internet Files\Content.IE5\0L01SQJM\MP90018508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71059"/>
            <a:ext cx="1954520" cy="289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67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Průmysl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137160" indent="0">
              <a:buNone/>
            </a:pPr>
            <a:r>
              <a:rPr lang="cs-CZ" b="1" dirty="0"/>
              <a:t>hlavní hospodářská odvětví</a:t>
            </a:r>
            <a:r>
              <a:rPr lang="cs-CZ" b="1" dirty="0" smtClean="0"/>
              <a:t>:</a:t>
            </a:r>
          </a:p>
          <a:p>
            <a:pPr marL="720000"/>
            <a:r>
              <a:rPr lang="cs-CZ" dirty="0" smtClean="0"/>
              <a:t>těžba </a:t>
            </a:r>
            <a:r>
              <a:rPr lang="cs-CZ" dirty="0"/>
              <a:t>a rafinace ropy </a:t>
            </a:r>
            <a:r>
              <a:rPr lang="cs-CZ" dirty="0" smtClean="0"/>
              <a:t>a zemního plynu</a:t>
            </a:r>
          </a:p>
          <a:p>
            <a:pPr marL="720000"/>
            <a:r>
              <a:rPr lang="cs-CZ" dirty="0"/>
              <a:t>h</a:t>
            </a:r>
            <a:r>
              <a:rPr lang="cs-CZ" dirty="0" smtClean="0"/>
              <a:t>ornictví</a:t>
            </a:r>
          </a:p>
          <a:p>
            <a:pPr marL="720000"/>
            <a:r>
              <a:rPr lang="cs-CZ" dirty="0" smtClean="0"/>
              <a:t>železářství </a:t>
            </a:r>
            <a:r>
              <a:rPr lang="cs-CZ" dirty="0"/>
              <a:t>a </a:t>
            </a:r>
            <a:r>
              <a:rPr lang="cs-CZ" dirty="0" smtClean="0"/>
              <a:t>ocelářství</a:t>
            </a:r>
          </a:p>
          <a:p>
            <a:pPr marL="720000"/>
            <a:r>
              <a:rPr lang="cs-CZ" dirty="0"/>
              <a:t>s</a:t>
            </a:r>
            <a:r>
              <a:rPr lang="cs-CZ" dirty="0" smtClean="0"/>
              <a:t>trojírenství</a:t>
            </a:r>
          </a:p>
          <a:p>
            <a:pPr marL="720000"/>
            <a:r>
              <a:rPr lang="cs-CZ" dirty="0" smtClean="0"/>
              <a:t>výroba hliníku</a:t>
            </a:r>
          </a:p>
          <a:p>
            <a:pPr marL="720000"/>
            <a:r>
              <a:rPr lang="cs-CZ" dirty="0" smtClean="0"/>
              <a:t>dopravních prostředků</a:t>
            </a:r>
          </a:p>
          <a:p>
            <a:pPr marL="720000"/>
            <a:r>
              <a:rPr lang="cs-CZ" dirty="0" smtClean="0"/>
              <a:t>cementu </a:t>
            </a:r>
            <a:r>
              <a:rPr lang="cs-CZ" dirty="0"/>
              <a:t>a textilu, </a:t>
            </a:r>
            <a:r>
              <a:rPr lang="cs-CZ" dirty="0" smtClean="0"/>
              <a:t>hrnčířství</a:t>
            </a:r>
          </a:p>
          <a:p>
            <a:pPr marL="137160" indent="0">
              <a:buNone/>
            </a:pPr>
            <a:r>
              <a:rPr lang="cs-CZ" b="1" dirty="0" smtClean="0"/>
              <a:t>vývoz:</a:t>
            </a:r>
          </a:p>
          <a:p>
            <a:pPr marL="137160" indent="0">
              <a:buNone/>
            </a:pPr>
            <a:r>
              <a:rPr lang="cs-CZ" dirty="0" smtClean="0"/>
              <a:t>ropa </a:t>
            </a:r>
            <a:r>
              <a:rPr lang="cs-CZ" dirty="0"/>
              <a:t>a zemní plyn, ropné výrobky, kovy, síra, textil, bavlna, cukr, chemické výrobky, stroje, spotřební elektronika</a:t>
            </a:r>
          </a:p>
        </p:txBody>
      </p:sp>
      <p:pic>
        <p:nvPicPr>
          <p:cNvPr id="4098" name="Picture 2" descr="C:\Users\jhorakova\AppData\Local\Microsoft\Windows\Temporary Internet Files\Content.IE5\EXDAVB9W\MP9001850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361" y="2060848"/>
            <a:ext cx="2490098" cy="1626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horakova\AppData\Local\Microsoft\Windows\Temporary Internet Files\Content.IE5\WIFW3S20\MP9001442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476" y="4293096"/>
            <a:ext cx="2713869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611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3008313" cy="81441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Zajímavosti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Odkaz na obrázky: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dirty="0" smtClean="0">
                <a:solidFill>
                  <a:schemeClr val="bg1"/>
                </a:solidFill>
                <a:hlinkClick r:id="rId2"/>
              </a:rPr>
              <a:t>my.opera.com/Sabonista/blog/17-kohouti-zapasy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www.tyden.cz/obrazek/4b2bc4decac62/byci-zapas-profimedia-mensi-4b2bc5a9e785a_275x183.jpg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první </a:t>
            </a:r>
            <a:r>
              <a:rPr lang="cs-CZ" dirty="0"/>
              <a:t>známá mexická kultura, nazývaná </a:t>
            </a:r>
            <a:r>
              <a:rPr lang="cs-CZ" dirty="0" err="1"/>
              <a:t>olmécká</a:t>
            </a:r>
            <a:r>
              <a:rPr lang="cs-CZ" dirty="0"/>
              <a:t> </a:t>
            </a:r>
            <a:r>
              <a:rPr lang="cs-CZ" dirty="0" smtClean="0"/>
              <a:t>kultura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mezi </a:t>
            </a:r>
            <a:r>
              <a:rPr lang="cs-CZ" dirty="0"/>
              <a:t>běžné lidové slavnosti patří býčí a kohoutí </a:t>
            </a:r>
            <a:r>
              <a:rPr lang="cs-CZ" dirty="0" smtClean="0"/>
              <a:t>zápasy</a:t>
            </a:r>
          </a:p>
          <a:p>
            <a:endParaRPr lang="cs-CZ" dirty="0"/>
          </a:p>
          <a:p>
            <a:endParaRPr lang="cs-CZ" dirty="0" smtClean="0"/>
          </a:p>
          <a:p>
            <a:pPr marL="137160" indent="0">
              <a:buNone/>
            </a:pPr>
            <a:endParaRPr lang="cs-CZ" dirty="0" smtClean="0"/>
          </a:p>
          <a:p>
            <a:r>
              <a:rPr lang="cs-CZ" dirty="0" smtClean="0"/>
              <a:t>oslava </a:t>
            </a:r>
            <a:r>
              <a:rPr lang="cs-CZ" dirty="0"/>
              <a:t>se nazývá fiesta</a:t>
            </a:r>
          </a:p>
        </p:txBody>
      </p:sp>
      <p:pic>
        <p:nvPicPr>
          <p:cNvPr id="1026" name="Picture 2" descr="C:\Users\jhorakova\AppData\Local\Microsoft\Windows\Temporary Internet Files\Content.IE5\MTYHL9P2\MP9004032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340768"/>
            <a:ext cx="92147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horakova\AppData\Local\Microsoft\Windows\Temporary Internet Files\Content.IE5\MMHR4DY2\MP9004309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635152"/>
            <a:ext cx="1128135" cy="105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horakova\AppData\Local\Microsoft\Windows\Temporary Internet Files\Content.IE5\1JRJ3WVN\MP90039969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113287"/>
            <a:ext cx="1184451" cy="148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horakova\AppData\Local\Microsoft\Windows\Temporary Internet Files\Content.IE5\7G57SOHC\MC9003972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412776"/>
            <a:ext cx="1191459" cy="65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144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2136339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38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287</TotalTime>
  <Words>316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Prezentace aplikace PowerPoint</vt:lpstr>
      <vt:lpstr>Anotace</vt:lpstr>
      <vt:lpstr>Mexiko</vt:lpstr>
      <vt:lpstr>Státní zřízení</vt:lpstr>
      <vt:lpstr>Povrch</vt:lpstr>
      <vt:lpstr>Podnebí</vt:lpstr>
      <vt:lpstr>Obyvatelstvo</vt:lpstr>
      <vt:lpstr>Zemědělství</vt:lpstr>
      <vt:lpstr>Nerostné suroviny</vt:lpstr>
      <vt:lpstr>Průmysl</vt:lpstr>
      <vt:lpstr>Zajímavosti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J Horáková</dc:creator>
  <cp:lastModifiedBy>ZS SLOVAN</cp:lastModifiedBy>
  <cp:revision>21</cp:revision>
  <dcterms:created xsi:type="dcterms:W3CDTF">2012-05-21T10:01:33Z</dcterms:created>
  <dcterms:modified xsi:type="dcterms:W3CDTF">2013-02-21T18:34:29Z</dcterms:modified>
</cp:coreProperties>
</file>