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0" r:id="rId2"/>
    <p:sldId id="262" r:id="rId3"/>
    <p:sldId id="256" r:id="rId4"/>
    <p:sldId id="257" r:id="rId5"/>
    <p:sldId id="258" r:id="rId6"/>
    <p:sldId id="268" r:id="rId7"/>
    <p:sldId id="269" r:id="rId8"/>
    <p:sldId id="259" r:id="rId9"/>
    <p:sldId id="260" r:id="rId10"/>
    <p:sldId id="264" r:id="rId11"/>
    <p:sldId id="265" r:id="rId12"/>
    <p:sldId id="266" r:id="rId13"/>
    <p:sldId id="267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 cap="none" spc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dirty="0" smtClean="0"/>
              <a:t>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vlajky.yin.cz/c/chile/" TargetMode="External"/><Relationship Id="rId2" Type="http://schemas.openxmlformats.org/officeDocument/2006/relationships/hyperlink" Target="http://www.sciencemediacentre.co.nz/wp-content/upload/2010/02/chile.jpe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f/f2/Chile_Blue_Marble.png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lmaobservatory.org/en/about-alma/location/atacama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2/2d/PaseoAhumada.jpg" TargetMode="Externa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0/04/Chuquicamata-003.jpg" TargetMode="Externa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xywise.com/cs/application/petrochemicky-prumysl" TargetMode="Externa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981273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zeměpis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TÉMA: Chile</a:t>
            </a:r>
          </a:p>
          <a:p>
            <a:r>
              <a:rPr lang="cs-CZ" dirty="0" smtClean="0"/>
              <a:t>AUTOR: Jana Horáková</a:t>
            </a:r>
          </a:p>
          <a:p>
            <a:r>
              <a:rPr lang="cs-CZ" dirty="0" smtClean="0"/>
              <a:t>DATUM VYTVOŘENÍ: 14. 11.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Gill Sans MT" pitchFamily="34" charset="-18"/>
              </a:rPr>
              <a:t>VY_32_INOVACE_35_JH</a:t>
            </a:r>
            <a:endParaRPr lang="cs-CZ" sz="2800" b="1" dirty="0">
              <a:solidFill>
                <a:srgbClr val="C00000"/>
              </a:solidFill>
              <a:latin typeface="Gill Sans MT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33081940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879376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18288" indent="0" algn="just">
              <a:buNone/>
            </a:pPr>
            <a:r>
              <a:rPr lang="cs-CZ" dirty="0"/>
              <a:t>Tuto prezentaci používám jako doplněk výkladu k tematickému celku Amerika v sedmém ročníku.</a:t>
            </a:r>
          </a:p>
          <a:p>
            <a:pPr marL="18288" indent="0" algn="just">
              <a:buNone/>
            </a:pPr>
            <a:r>
              <a:rPr lang="cs-CZ" dirty="0"/>
              <a:t> Žáci okamžitě vidí odlišné znaky různých amerických států.</a:t>
            </a:r>
          </a:p>
          <a:p>
            <a:pPr marL="18288" indent="0">
              <a:buNone/>
            </a:pPr>
            <a:endParaRPr lang="cs-CZ" u="sng" dirty="0"/>
          </a:p>
          <a:p>
            <a:pPr marL="18288" indent="0">
              <a:buNone/>
            </a:pPr>
            <a:r>
              <a:rPr lang="cs-CZ" b="1" u="sng" dirty="0"/>
              <a:t>Doporučený postup přípravy před hodinou: </a:t>
            </a:r>
          </a:p>
          <a:p>
            <a:pPr marL="18288" indent="0" algn="just">
              <a:buNone/>
            </a:pPr>
            <a:r>
              <a:rPr lang="cs-CZ" dirty="0"/>
              <a:t>Jestliže nemá učitel k dispozici připojení k internetu, pak doporučuji si předem nachystat obrázky do prezentace, které jsou zde umístěny jen jako odkaz na danou webovou stránku.</a:t>
            </a:r>
          </a:p>
          <a:p>
            <a:pPr marL="18288" indent="0">
              <a:buNone/>
            </a:pPr>
            <a:endParaRPr lang="cs-CZ" dirty="0"/>
          </a:p>
          <a:p>
            <a:pPr marL="18288" indent="0">
              <a:buNone/>
            </a:pPr>
            <a:r>
              <a:rPr lang="cs-CZ" b="1" u="sng" dirty="0"/>
              <a:t>Zkušenosti z pilotáže:</a:t>
            </a:r>
          </a:p>
          <a:p>
            <a:pPr marL="18288" indent="0">
              <a:buNone/>
            </a:pPr>
            <a:r>
              <a:rPr lang="cs-CZ" dirty="0"/>
              <a:t>Prezentace žáky zaujala a podnítila v nich touhu poznávat nová místa na Zemi.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33055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531367"/>
          </a:xfrm>
        </p:spPr>
        <p:txBody>
          <a:bodyPr>
            <a:normAutofit/>
          </a:bodyPr>
          <a:lstStyle/>
          <a:p>
            <a:pPr algn="r"/>
            <a:r>
              <a:rPr lang="cs-CZ" sz="9600" dirty="0" smtClean="0">
                <a:solidFill>
                  <a:srgbClr val="FF0000"/>
                </a:solidFill>
              </a:rPr>
              <a:t>CHILE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043608" y="2348880"/>
            <a:ext cx="5353944" cy="3669480"/>
          </a:xfrm>
        </p:spPr>
        <p:txBody>
          <a:bodyPr>
            <a:normAutofit/>
          </a:bodyPr>
          <a:lstStyle/>
          <a:p>
            <a:r>
              <a:rPr lang="cs-CZ" spc="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hlinkClick r:id="rId2"/>
              </a:rPr>
              <a:t>Odkaz na obrázky:</a:t>
            </a:r>
          </a:p>
          <a:p>
            <a:endParaRPr lang="cs-CZ" u="sng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www.sciencemediacentre.co.nz/wp-content/upload/2010/02/chile.jpeg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http://vlajky.yin.cz/c/chile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55307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652120" y="260648"/>
            <a:ext cx="2448272" cy="786036"/>
          </a:xfrm>
        </p:spPr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95536" y="908720"/>
            <a:ext cx="7848872" cy="5616624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 je velmi rozmanitý a </a:t>
            </a:r>
            <a:r>
              <a:rPr lang="cs-CZ" dirty="0" smtClean="0"/>
              <a:t>členitý</a:t>
            </a:r>
          </a:p>
          <a:p>
            <a:r>
              <a:rPr lang="cs-CZ" dirty="0" smtClean="0"/>
              <a:t>od </a:t>
            </a:r>
            <a:r>
              <a:rPr lang="cs-CZ" dirty="0"/>
              <a:t>severu na jih probíhají zemí čtyři </a:t>
            </a:r>
            <a:r>
              <a:rPr lang="cs-CZ" dirty="0" smtClean="0"/>
              <a:t>pásma:</a:t>
            </a:r>
          </a:p>
          <a:p>
            <a:pPr marL="680400">
              <a:buFont typeface="Wingdings" pitchFamily="2" charset="2"/>
              <a:buChar char="§"/>
            </a:pPr>
            <a:r>
              <a:rPr lang="cs-CZ" dirty="0" smtClean="0"/>
              <a:t>pás </a:t>
            </a:r>
            <a:r>
              <a:rPr lang="cs-CZ" dirty="0"/>
              <a:t>And na </a:t>
            </a:r>
            <a:r>
              <a:rPr lang="cs-CZ" dirty="0" smtClean="0"/>
              <a:t>východě</a:t>
            </a:r>
          </a:p>
          <a:p>
            <a:pPr marL="680400">
              <a:buFont typeface="Wingdings" pitchFamily="2" charset="2"/>
              <a:buChar char="§"/>
            </a:pPr>
            <a:r>
              <a:rPr lang="cs-CZ" dirty="0" smtClean="0"/>
              <a:t>Pobřežní </a:t>
            </a:r>
            <a:r>
              <a:rPr lang="cs-CZ" dirty="0"/>
              <a:t>pohoří na </a:t>
            </a:r>
            <a:r>
              <a:rPr lang="cs-CZ" dirty="0" smtClean="0"/>
              <a:t>západě</a:t>
            </a:r>
          </a:p>
          <a:p>
            <a:pPr marL="680400">
              <a:buFont typeface="Wingdings" pitchFamily="2" charset="2"/>
              <a:buChar char="§"/>
            </a:pPr>
            <a:r>
              <a:rPr lang="cs-CZ" dirty="0" smtClean="0"/>
              <a:t>mezi </a:t>
            </a:r>
            <a:r>
              <a:rPr lang="cs-CZ" dirty="0"/>
              <a:t>nimi </a:t>
            </a:r>
            <a:r>
              <a:rPr lang="cs-CZ" dirty="0" smtClean="0"/>
              <a:t>je vklíněná </a:t>
            </a:r>
            <a:r>
              <a:rPr lang="cs-CZ" dirty="0"/>
              <a:t>nížina a úzký pás pobřeží mezi východním pohořím a Tichým </a:t>
            </a:r>
            <a:r>
              <a:rPr lang="cs-CZ" dirty="0" smtClean="0"/>
              <a:t>oceánem</a:t>
            </a:r>
          </a:p>
          <a:p>
            <a:r>
              <a:rPr lang="cs-CZ" dirty="0" smtClean="0"/>
              <a:t>Chilský </a:t>
            </a:r>
            <a:r>
              <a:rPr lang="cs-CZ" dirty="0"/>
              <a:t>stát se rozkládá v jihozápadní části Jižní </a:t>
            </a:r>
            <a:r>
              <a:rPr lang="cs-CZ" dirty="0" smtClean="0"/>
              <a:t>Ameriky</a:t>
            </a:r>
          </a:p>
          <a:p>
            <a:r>
              <a:rPr lang="cs-CZ" dirty="0" smtClean="0"/>
              <a:t>většinu </a:t>
            </a:r>
            <a:r>
              <a:rPr lang="cs-CZ" dirty="0"/>
              <a:t>jeho hranic tvoří pacifické pobřeží na západě a vysoké hřebeny And na východě</a:t>
            </a: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oučástí </a:t>
            </a:r>
            <a:r>
              <a:rPr lang="cs-CZ" dirty="0"/>
              <a:t>Chile je rovněž Velikonoční </a:t>
            </a:r>
            <a:r>
              <a:rPr lang="cs-CZ" dirty="0" smtClean="0"/>
              <a:t>ostrov zvaný </a:t>
            </a:r>
            <a:r>
              <a:rPr lang="cs-CZ" dirty="0"/>
              <a:t>v tamějším domorodém jazyce </a:t>
            </a:r>
            <a:r>
              <a:rPr lang="cs-CZ" i="1" dirty="0"/>
              <a:t>Rapa </a:t>
            </a:r>
            <a:r>
              <a:rPr lang="cs-CZ" i="1" dirty="0" err="1" smtClean="0"/>
              <a:t>Nui</a:t>
            </a:r>
            <a:endParaRPr lang="cs-CZ" i="1" dirty="0" smtClean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b="1" dirty="0" smtClean="0"/>
              <a:t>Odkaz na obrázek: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sz="1700" dirty="0">
                <a:hlinkClick r:id="rId2"/>
              </a:rPr>
              <a:t>http://</a:t>
            </a:r>
            <a:r>
              <a:rPr lang="cs-CZ" sz="1700" dirty="0" smtClean="0">
                <a:hlinkClick r:id="rId2"/>
              </a:rPr>
              <a:t>upload.wikimedia.org/wikipedia/commons/f/f2/Chile_Blue_Marble.png</a:t>
            </a:r>
            <a:endParaRPr lang="cs-CZ" sz="17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93407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807896" cy="930052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Podnebí</a:t>
            </a:r>
            <a:endParaRPr lang="cs-CZ" sz="480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51520" y="1340768"/>
            <a:ext cx="8640960" cy="4407768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Chilské podnebí je vzhledem k různým podnebným pásům velice </a:t>
            </a:r>
            <a:r>
              <a:rPr lang="cs-CZ" u="sng" dirty="0" smtClean="0"/>
              <a:t>různorodé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poušť</a:t>
            </a:r>
            <a:r>
              <a:rPr lang="cs-CZ" b="1" dirty="0">
                <a:solidFill>
                  <a:srgbClr val="92D050"/>
                </a:solidFill>
              </a:rPr>
              <a:t> </a:t>
            </a:r>
            <a:r>
              <a:rPr lang="cs-CZ" b="1" dirty="0" err="1">
                <a:solidFill>
                  <a:srgbClr val="92D050"/>
                </a:solidFill>
              </a:rPr>
              <a:t>Atacama</a:t>
            </a:r>
            <a:r>
              <a:rPr lang="cs-CZ" dirty="0"/>
              <a:t>, ležící na severu, je považováno za jedno z nejsušších míst </a:t>
            </a:r>
            <a:r>
              <a:rPr lang="cs-CZ" dirty="0" smtClean="0"/>
              <a:t>planety</a:t>
            </a:r>
          </a:p>
          <a:p>
            <a:r>
              <a:rPr lang="cs-CZ" dirty="0" smtClean="0"/>
              <a:t>vlivem </a:t>
            </a:r>
            <a:r>
              <a:rPr lang="cs-CZ" dirty="0"/>
              <a:t>jevu zvaného </a:t>
            </a:r>
            <a:r>
              <a:rPr lang="cs-CZ" b="1" dirty="0">
                <a:solidFill>
                  <a:srgbClr val="92D050"/>
                </a:solidFill>
              </a:rPr>
              <a:t>El </a:t>
            </a:r>
            <a:r>
              <a:rPr lang="cs-CZ" b="1" dirty="0" err="1">
                <a:solidFill>
                  <a:srgbClr val="92D050"/>
                </a:solidFill>
              </a:rPr>
              <a:t>Niño</a:t>
            </a:r>
            <a:r>
              <a:rPr lang="cs-CZ" dirty="0"/>
              <a:t> však i v pouštních oblastech dochází k ničivým přívalovým </a:t>
            </a:r>
            <a:r>
              <a:rPr lang="cs-CZ" dirty="0" smtClean="0"/>
              <a:t>dešťům</a:t>
            </a:r>
            <a:endParaRPr lang="cs-CZ" dirty="0"/>
          </a:p>
          <a:p>
            <a:r>
              <a:rPr lang="cs-CZ" dirty="0" smtClean="0"/>
              <a:t>střední </a:t>
            </a:r>
            <a:r>
              <a:rPr lang="cs-CZ" dirty="0"/>
              <a:t>oblasti Chile do velké míry připomínají podnebí ve středomořské </a:t>
            </a:r>
            <a:r>
              <a:rPr lang="cs-CZ" dirty="0" smtClean="0"/>
              <a:t>oblasti</a:t>
            </a:r>
          </a:p>
          <a:p>
            <a:r>
              <a:rPr lang="cs-CZ" dirty="0" smtClean="0"/>
              <a:t>od </a:t>
            </a:r>
            <a:r>
              <a:rPr lang="cs-CZ" dirty="0"/>
              <a:t>severu na jih teploty postupně klesají, celkově chladný charakter chilského podnebí je dán i působením studeného peruánského </a:t>
            </a:r>
            <a:r>
              <a:rPr lang="cs-CZ" dirty="0" smtClean="0"/>
              <a:t>proudu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733256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Odkaz na obrázek – </a:t>
            </a:r>
            <a:r>
              <a:rPr lang="cs-CZ" dirty="0" err="1" smtClean="0"/>
              <a:t>Atacama</a:t>
            </a:r>
            <a:endParaRPr lang="cs-CZ" dirty="0" smtClean="0"/>
          </a:p>
          <a:p>
            <a:endParaRPr lang="cs-CZ" dirty="0" smtClean="0"/>
          </a:p>
          <a:p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www.almaobservatory.org/en/about-alma/location/atacama</a:t>
            </a:r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3868919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9992" y="260648"/>
            <a:ext cx="4392488" cy="914400"/>
          </a:xfrm>
        </p:spPr>
        <p:txBody>
          <a:bodyPr/>
          <a:lstStyle/>
          <a:p>
            <a:r>
              <a:rPr lang="cs-CZ" dirty="0" smtClean="0"/>
              <a:t>Státní zřízení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133472"/>
            <a:ext cx="8147248" cy="5607896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Chile je </a:t>
            </a:r>
            <a:r>
              <a:rPr lang="cs-CZ" b="1" dirty="0">
                <a:solidFill>
                  <a:srgbClr val="92D050"/>
                </a:solidFill>
              </a:rPr>
              <a:t>prezidentská </a:t>
            </a:r>
            <a:r>
              <a:rPr lang="cs-CZ" b="1" dirty="0" smtClean="0">
                <a:solidFill>
                  <a:srgbClr val="92D050"/>
                </a:solidFill>
              </a:rPr>
              <a:t>republika </a:t>
            </a:r>
          </a:p>
          <a:p>
            <a:r>
              <a:rPr lang="cs-CZ" dirty="0" smtClean="0"/>
              <a:t>prezident</a:t>
            </a:r>
            <a:r>
              <a:rPr lang="cs-CZ" dirty="0"/>
              <a:t>, který je hlavní představitel exekutivní moci, má rozsáhlé pravomoci a je zároveň i hlavou </a:t>
            </a:r>
            <a:r>
              <a:rPr lang="cs-CZ" dirty="0" smtClean="0"/>
              <a:t>státu</a:t>
            </a:r>
          </a:p>
          <a:p>
            <a:r>
              <a:rPr lang="cs-CZ" dirty="0"/>
              <a:t>Území Chile je rozděleno do 15 administrativních celků, zvaných </a:t>
            </a:r>
            <a:r>
              <a:rPr lang="cs-CZ" i="1" dirty="0" err="1"/>
              <a:t>Regiones</a:t>
            </a:r>
            <a:r>
              <a:rPr lang="cs-CZ" dirty="0"/>
              <a:t> (regiony</a:t>
            </a:r>
            <a:r>
              <a:rPr lang="cs-CZ" dirty="0" smtClean="0"/>
              <a:t>)</a:t>
            </a:r>
          </a:p>
          <a:p>
            <a:r>
              <a:rPr lang="cs-CZ" dirty="0" smtClean="0"/>
              <a:t>hlavním </a:t>
            </a:r>
            <a:r>
              <a:rPr lang="cs-CZ" dirty="0"/>
              <a:t>městem je </a:t>
            </a:r>
            <a:r>
              <a:rPr lang="cs-CZ" b="1" dirty="0">
                <a:solidFill>
                  <a:srgbClr val="92D050"/>
                </a:solidFill>
              </a:rPr>
              <a:t>Santiago de </a:t>
            </a:r>
            <a:r>
              <a:rPr lang="cs-CZ" b="1" dirty="0" smtClean="0">
                <a:solidFill>
                  <a:srgbClr val="92D050"/>
                </a:solidFill>
              </a:rPr>
              <a:t>Chile</a:t>
            </a:r>
          </a:p>
          <a:p>
            <a:endParaRPr lang="cs-CZ" b="1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sz="2000" dirty="0" smtClean="0"/>
              <a:t>Odkaz mapu regionů: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1300" dirty="0"/>
              <a:t>http://www.google.cz/</a:t>
            </a:r>
            <a:r>
              <a:rPr lang="cs-CZ" sz="1300" dirty="0" err="1"/>
              <a:t>search?hl</a:t>
            </a:r>
            <a:r>
              <a:rPr lang="cs-CZ" sz="1300" dirty="0"/>
              <a:t>=</a:t>
            </a:r>
            <a:r>
              <a:rPr lang="cs-CZ" sz="1300" dirty="0" err="1"/>
              <a:t>cs&amp;site</a:t>
            </a:r>
            <a:r>
              <a:rPr lang="cs-CZ" sz="1300" dirty="0"/>
              <a:t>=</a:t>
            </a:r>
            <a:r>
              <a:rPr lang="cs-CZ" sz="1300" dirty="0" err="1"/>
              <a:t>imghp&amp;tbm</a:t>
            </a:r>
            <a:r>
              <a:rPr lang="cs-CZ" sz="1300" dirty="0"/>
              <a:t>=</a:t>
            </a:r>
            <a:r>
              <a:rPr lang="cs-CZ" sz="1300" dirty="0" err="1"/>
              <a:t>isch&amp;source</a:t>
            </a:r>
            <a:r>
              <a:rPr lang="cs-CZ" sz="1300" dirty="0"/>
              <a:t>=</a:t>
            </a:r>
            <a:r>
              <a:rPr lang="cs-CZ" sz="1300" dirty="0" err="1"/>
              <a:t>hp&amp;biw</a:t>
            </a:r>
            <a:r>
              <a:rPr lang="cs-CZ" sz="1300" dirty="0"/>
              <a:t>=1639&amp;bih=771&amp;q=</a:t>
            </a:r>
            <a:r>
              <a:rPr lang="cs-CZ" sz="1300" dirty="0" err="1"/>
              <a:t>atacama&amp;oq</a:t>
            </a:r>
            <a:r>
              <a:rPr lang="cs-CZ" sz="1300" dirty="0"/>
              <a:t>=</a:t>
            </a:r>
            <a:r>
              <a:rPr lang="cs-CZ" sz="1300" dirty="0" err="1"/>
              <a:t>atacama&amp;gs_l</a:t>
            </a:r>
            <a:r>
              <a:rPr lang="cs-CZ" sz="1300" dirty="0"/>
              <a:t>=img.3..0l4j0i24l6.2280.5682.0.6307.7.7.0.0.0.0.222.995.0j6j1.7.0...0.0...1ac.1.2.img.9S3O8OJjZQw#hl=</a:t>
            </a:r>
            <a:r>
              <a:rPr lang="cs-CZ" sz="1300" dirty="0" err="1"/>
              <a:t>cs&amp;tbo</a:t>
            </a:r>
            <a:r>
              <a:rPr lang="cs-CZ" sz="1300" dirty="0"/>
              <a:t>=</a:t>
            </a:r>
            <a:r>
              <a:rPr lang="cs-CZ" sz="1300" dirty="0" err="1"/>
              <a:t>d&amp;site</a:t>
            </a:r>
            <a:r>
              <a:rPr lang="cs-CZ" sz="1300" dirty="0"/>
              <a:t>=</a:t>
            </a:r>
            <a:r>
              <a:rPr lang="cs-CZ" sz="1300" dirty="0" err="1"/>
              <a:t>imghp&amp;tbm</a:t>
            </a:r>
            <a:r>
              <a:rPr lang="cs-CZ" sz="1300" dirty="0"/>
              <a:t>=</a:t>
            </a:r>
            <a:r>
              <a:rPr lang="cs-CZ" sz="1300" dirty="0" err="1"/>
              <a:t>isch&amp;sa</a:t>
            </a:r>
            <a:r>
              <a:rPr lang="cs-CZ" sz="1300" dirty="0"/>
              <a:t>=1&amp;q=</a:t>
            </a:r>
            <a:r>
              <a:rPr lang="cs-CZ" sz="1300" dirty="0" err="1"/>
              <a:t>Chile&amp;oq</a:t>
            </a:r>
            <a:r>
              <a:rPr lang="cs-CZ" sz="1300" dirty="0"/>
              <a:t>=</a:t>
            </a:r>
            <a:r>
              <a:rPr lang="cs-CZ" sz="1300" dirty="0" err="1"/>
              <a:t>Chile&amp;gs_l</a:t>
            </a:r>
            <a:r>
              <a:rPr lang="cs-CZ" sz="1300" dirty="0"/>
              <a:t>=img.3..0l7j0i24l3.12636.16673.0.17895.6.6.0.0.0.0.763.1501.0j5j6-1.6.0...0.0...1c.1.2.img.O7N2EZ1hhh0&amp;bav=on.2,or.r_gc.r_pw.r_qf.&amp;bvm=bv.42080656,d.Yms&amp;fp=a44aab47ae44357e&amp;biw=1639&amp;bih=771&amp;imgrc=L9b9BD0s3xEx7M%3A%3BZwdwfGfqZb8ULM%3Bhttp%253A%252F%252Fencuestasremuneradassi.com%252Fwp-content%252Fuploads%252F2012%252F02%252FChile1.jpg%3Bhttp%253A%252F%252Fencuestasremuneradassi.com%252Fencuestas-remuneradas-chile%3B300%3B550</a:t>
            </a:r>
          </a:p>
        </p:txBody>
      </p:sp>
    </p:spTree>
    <p:extLst>
      <p:ext uri="{BB962C8B-B14F-4D97-AF65-F5344CB8AC3E}">
        <p14:creationId xmlns:p14="http://schemas.microsoft.com/office/powerpoint/2010/main" val="2781632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395536" y="4221088"/>
            <a:ext cx="8064896" cy="1872208"/>
          </a:xfrm>
        </p:spPr>
        <p:txBody>
          <a:bodyPr>
            <a:normAutofit/>
          </a:bodyPr>
          <a:lstStyle/>
          <a:p>
            <a:r>
              <a:rPr lang="cs-CZ" b="1" dirty="0" smtClean="0"/>
              <a:t>Odkaz na obrázek: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upload.wikimedia.org/wikipedia/commons/2/2d/PaseoAhumada.jpg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133472"/>
            <a:ext cx="8219256" cy="3159624"/>
          </a:xfrm>
        </p:spPr>
        <p:txBody>
          <a:bodyPr/>
          <a:lstStyle/>
          <a:p>
            <a:r>
              <a:rPr lang="cs-CZ" dirty="0"/>
              <a:t>podle </a:t>
            </a:r>
            <a:r>
              <a:rPr lang="cs-CZ" dirty="0" smtClean="0"/>
              <a:t>odhadů má Chile </a:t>
            </a:r>
            <a:r>
              <a:rPr lang="cs-CZ" dirty="0"/>
              <a:t>17 248 450 </a:t>
            </a:r>
            <a:r>
              <a:rPr lang="cs-CZ" dirty="0" smtClean="0"/>
              <a:t>obyvatel</a:t>
            </a:r>
          </a:p>
          <a:p>
            <a:r>
              <a:rPr lang="cs-CZ" dirty="0" smtClean="0"/>
              <a:t>roční </a:t>
            </a:r>
            <a:r>
              <a:rPr lang="cs-CZ" dirty="0"/>
              <a:t>přirozený přírůstek za rok 2008 činil 1 </a:t>
            </a:r>
            <a:r>
              <a:rPr lang="cs-CZ" dirty="0" smtClean="0"/>
              <a:t>%</a:t>
            </a:r>
          </a:p>
          <a:p>
            <a:r>
              <a:rPr lang="cs-CZ" dirty="0"/>
              <a:t>Chilská společnost je silně </a:t>
            </a:r>
            <a:r>
              <a:rPr lang="cs-CZ" dirty="0" smtClean="0"/>
              <a:t>urbanizovaná</a:t>
            </a:r>
          </a:p>
          <a:p>
            <a:r>
              <a:rPr lang="cs-CZ" dirty="0" smtClean="0"/>
              <a:t>stále je </a:t>
            </a:r>
            <a:r>
              <a:rPr lang="cs-CZ" dirty="0"/>
              <a:t>třeba řešit problémy práv </a:t>
            </a:r>
            <a:r>
              <a:rPr lang="cs-CZ" dirty="0" smtClean="0"/>
              <a:t>žen</a:t>
            </a:r>
          </a:p>
          <a:p>
            <a:r>
              <a:rPr lang="cs-CZ" dirty="0" smtClean="0"/>
              <a:t>v</a:t>
            </a:r>
            <a:r>
              <a:rPr lang="cs-CZ" dirty="0"/>
              <a:t> zemi přetrvávají rovněž velké sociální rozdíly 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869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8024" y="260648"/>
            <a:ext cx="3960440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11560" y="1699795"/>
            <a:ext cx="7931224" cy="5191128"/>
          </a:xfrm>
        </p:spPr>
        <p:txBody>
          <a:bodyPr/>
          <a:lstStyle/>
          <a:p>
            <a:r>
              <a:rPr lang="cs-CZ" dirty="0"/>
              <a:t>v zemi má silný vliv katolická církev, k níž se hlásí 75–76 % </a:t>
            </a:r>
            <a:r>
              <a:rPr lang="cs-CZ" dirty="0" smtClean="0"/>
              <a:t>populace</a:t>
            </a:r>
          </a:p>
          <a:p>
            <a:r>
              <a:rPr lang="cs-CZ" dirty="0" smtClean="0"/>
              <a:t>k protestantským</a:t>
            </a:r>
            <a:r>
              <a:rPr lang="cs-CZ" dirty="0"/>
              <a:t> církvím patří 13 </a:t>
            </a:r>
            <a:r>
              <a:rPr lang="cs-CZ" dirty="0" smtClean="0"/>
              <a:t>%</a:t>
            </a:r>
          </a:p>
          <a:p>
            <a:r>
              <a:rPr lang="cs-CZ" dirty="0" smtClean="0"/>
              <a:t>4,3</a:t>
            </a:r>
            <a:r>
              <a:rPr lang="cs-CZ" dirty="0"/>
              <a:t> % k dalším církvím či k </a:t>
            </a:r>
            <a:r>
              <a:rPr lang="cs-CZ" dirty="0" smtClean="0"/>
              <a:t>judaismu</a:t>
            </a:r>
          </a:p>
          <a:p>
            <a:r>
              <a:rPr lang="cs-CZ" dirty="0"/>
              <a:t>z</a:t>
            </a:r>
            <a:r>
              <a:rPr lang="cs-CZ" dirty="0" smtClean="0"/>
              <a:t>bylá </a:t>
            </a:r>
            <a:r>
              <a:rPr lang="cs-CZ" dirty="0"/>
              <a:t>část obyvatelstva je nábožensky </a:t>
            </a:r>
            <a:r>
              <a:rPr lang="cs-CZ" dirty="0" smtClean="0"/>
              <a:t>nevyhraněná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54296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1133472"/>
            <a:ext cx="8219256" cy="5191128"/>
          </a:xfrm>
        </p:spPr>
        <p:txBody>
          <a:bodyPr>
            <a:normAutofit fontScale="92500"/>
          </a:bodyPr>
          <a:lstStyle/>
          <a:p>
            <a:r>
              <a:rPr lang="cs-CZ" b="1" u="sng" dirty="0" smtClean="0"/>
              <a:t>pěstují se</a:t>
            </a:r>
            <a:r>
              <a:rPr lang="cs-CZ" b="1" u="sng" dirty="0"/>
              <a:t> </a:t>
            </a:r>
            <a:r>
              <a:rPr lang="cs-CZ" dirty="0"/>
              <a:t>obilniny, kukuřice, luštěniny, brambory, </a:t>
            </a:r>
            <a:r>
              <a:rPr lang="cs-CZ" dirty="0" smtClean="0"/>
              <a:t>vinná réva</a:t>
            </a:r>
          </a:p>
          <a:p>
            <a:r>
              <a:rPr lang="cs-CZ" dirty="0" smtClean="0"/>
              <a:t>dále</a:t>
            </a:r>
            <a:r>
              <a:rPr lang="cs-CZ" dirty="0"/>
              <a:t> kiwi, jablka, hrušky, broskve, třešně či </a:t>
            </a:r>
            <a:r>
              <a:rPr lang="cs-CZ" dirty="0" smtClean="0"/>
              <a:t>avokádo</a:t>
            </a:r>
          </a:p>
          <a:p>
            <a:r>
              <a:rPr lang="cs-CZ" dirty="0" smtClean="0"/>
              <a:t>běžné </a:t>
            </a:r>
            <a:r>
              <a:rPr lang="cs-CZ" dirty="0"/>
              <a:t>je i pěstování cukrové třtiny </a:t>
            </a:r>
            <a:endParaRPr lang="cs-CZ" dirty="0" smtClean="0"/>
          </a:p>
          <a:p>
            <a:pPr>
              <a:buClr>
                <a:schemeClr val="accent1">
                  <a:lumMod val="50000"/>
                </a:schemeClr>
              </a:buClr>
            </a:pPr>
            <a:r>
              <a:rPr lang="cs-CZ" b="1" u="sng" dirty="0" smtClean="0"/>
              <a:t>chová </a:t>
            </a:r>
            <a:r>
              <a:rPr lang="cs-CZ" b="1" u="sng" dirty="0"/>
              <a:t>se</a:t>
            </a:r>
            <a:r>
              <a:rPr lang="cs-CZ" dirty="0"/>
              <a:t> </a:t>
            </a:r>
            <a:r>
              <a:rPr lang="cs-CZ" dirty="0" smtClean="0"/>
              <a:t>skot,</a:t>
            </a:r>
            <a:r>
              <a:rPr lang="cs-CZ" dirty="0"/>
              <a:t> ovce</a:t>
            </a:r>
            <a:r>
              <a:rPr lang="cs-CZ" dirty="0" smtClean="0"/>
              <a:t>, prasata</a:t>
            </a:r>
            <a:r>
              <a:rPr lang="cs-CZ" dirty="0"/>
              <a:t> i </a:t>
            </a:r>
            <a:r>
              <a:rPr lang="cs-CZ" dirty="0" smtClean="0"/>
              <a:t>drůbež</a:t>
            </a:r>
          </a:p>
          <a:p>
            <a:pPr>
              <a:buClr>
                <a:schemeClr val="accent1">
                  <a:lumMod val="50000"/>
                </a:schemeClr>
              </a:buClr>
            </a:pPr>
            <a:r>
              <a:rPr lang="cs-CZ" dirty="0" smtClean="0"/>
              <a:t>rozšířený </a:t>
            </a:r>
            <a:r>
              <a:rPr lang="cs-CZ" dirty="0"/>
              <a:t>je </a:t>
            </a:r>
            <a:r>
              <a:rPr lang="cs-CZ" dirty="0" smtClean="0"/>
              <a:t>rybolov, zejména</a:t>
            </a:r>
            <a:r>
              <a:rPr lang="cs-CZ" dirty="0"/>
              <a:t> lososů, sardinek, makrel, </a:t>
            </a:r>
            <a:r>
              <a:rPr lang="cs-CZ" dirty="0" smtClean="0"/>
              <a:t>hejků</a:t>
            </a:r>
            <a:r>
              <a:rPr lang="cs-CZ" dirty="0"/>
              <a:t> </a:t>
            </a:r>
            <a:r>
              <a:rPr lang="cs-CZ" dirty="0" smtClean="0"/>
              <a:t>a</a:t>
            </a:r>
            <a:r>
              <a:rPr lang="cs-CZ" dirty="0"/>
              <a:t> </a:t>
            </a:r>
            <a:r>
              <a:rPr lang="cs-CZ" dirty="0" smtClean="0"/>
              <a:t>ančoviček</a:t>
            </a:r>
          </a:p>
          <a:p>
            <a:pPr>
              <a:buClr>
                <a:schemeClr val="accent1">
                  <a:lumMod val="50000"/>
                </a:schemeClr>
              </a:buClr>
            </a:pPr>
            <a:r>
              <a:rPr lang="cs-CZ" dirty="0" smtClean="0"/>
              <a:t>Jeden z</a:t>
            </a:r>
            <a:r>
              <a:rPr lang="cs-CZ" dirty="0"/>
              <a:t> nejvýznamnějších dodavatelů ryb v Latinské Americe i v rámci celého </a:t>
            </a:r>
            <a:r>
              <a:rPr lang="cs-CZ" dirty="0" smtClean="0"/>
              <a:t>světa</a:t>
            </a:r>
          </a:p>
          <a:p>
            <a:pPr>
              <a:buClr>
                <a:schemeClr val="accent1">
                  <a:lumMod val="50000"/>
                </a:schemeClr>
              </a:buClr>
            </a:pPr>
            <a:r>
              <a:rPr lang="cs-CZ" dirty="0" smtClean="0"/>
              <a:t>loví </a:t>
            </a:r>
            <a:r>
              <a:rPr lang="cs-CZ" dirty="0"/>
              <a:t>se také mořští korýši a měkkýši</a:t>
            </a:r>
          </a:p>
        </p:txBody>
      </p:sp>
      <p:pic>
        <p:nvPicPr>
          <p:cNvPr id="1026" name="Picture 2" descr="C:\Users\hshop\AppData\Local\Microsoft\Windows\Temporary Internet Files\Content.IE5\GSEPNZ03\MP9004095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140968"/>
            <a:ext cx="768488" cy="768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shop\AppData\Local\Microsoft\Windows\Temporary Internet Files\Content.IE5\IBQ81A8D\MP9004388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157192"/>
            <a:ext cx="2215160" cy="1238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shop\AppData\Local\Microsoft\Windows\Temporary Internet Files\Content.IE5\GSEPNZ03\MP9003878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252" y="188639"/>
            <a:ext cx="1423072" cy="101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8270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3888" y="116632"/>
            <a:ext cx="5338936" cy="914400"/>
          </a:xfrm>
        </p:spPr>
        <p:txBody>
          <a:bodyPr/>
          <a:lstStyle/>
          <a:p>
            <a:r>
              <a:rPr lang="cs-CZ" dirty="0" smtClean="0"/>
              <a:t>Nerostné suroviny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67544" y="4293096"/>
            <a:ext cx="8291264" cy="2535429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Odkaz na obrázek – měděný důl: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upload.wikimedia.org/wikipedia/commons/0/04/Chuquicamata-003.jpg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Těžba ledku:</a:t>
            </a:r>
          </a:p>
          <a:p>
            <a:r>
              <a:rPr lang="cs-CZ" u="sng" dirty="0">
                <a:solidFill>
                  <a:schemeClr val="accent3"/>
                </a:solidFill>
              </a:rPr>
              <a:t>http://www.google.cz/</a:t>
            </a:r>
            <a:r>
              <a:rPr lang="cs-CZ" u="sng" dirty="0" err="1">
                <a:solidFill>
                  <a:schemeClr val="accent3"/>
                </a:solidFill>
              </a:rPr>
              <a:t>search?hl</a:t>
            </a:r>
            <a:r>
              <a:rPr lang="cs-CZ" u="sng" dirty="0">
                <a:solidFill>
                  <a:schemeClr val="accent3"/>
                </a:solidFill>
              </a:rPr>
              <a:t>=</a:t>
            </a:r>
            <a:r>
              <a:rPr lang="cs-CZ" u="sng" dirty="0" err="1">
                <a:solidFill>
                  <a:schemeClr val="accent3"/>
                </a:solidFill>
              </a:rPr>
              <a:t>cs&amp;site</a:t>
            </a:r>
            <a:r>
              <a:rPr lang="cs-CZ" u="sng" dirty="0">
                <a:solidFill>
                  <a:schemeClr val="accent3"/>
                </a:solidFill>
              </a:rPr>
              <a:t>=</a:t>
            </a:r>
            <a:r>
              <a:rPr lang="cs-CZ" u="sng" dirty="0" err="1">
                <a:solidFill>
                  <a:schemeClr val="accent3"/>
                </a:solidFill>
              </a:rPr>
              <a:t>imghp&amp;tbm</a:t>
            </a:r>
            <a:r>
              <a:rPr lang="cs-CZ" u="sng" dirty="0">
                <a:solidFill>
                  <a:schemeClr val="accent3"/>
                </a:solidFill>
              </a:rPr>
              <a:t>=</a:t>
            </a:r>
            <a:r>
              <a:rPr lang="cs-CZ" u="sng" dirty="0" err="1">
                <a:solidFill>
                  <a:schemeClr val="accent3"/>
                </a:solidFill>
              </a:rPr>
              <a:t>isch&amp;source</a:t>
            </a:r>
            <a:r>
              <a:rPr lang="cs-CZ" u="sng" dirty="0">
                <a:solidFill>
                  <a:schemeClr val="accent3"/>
                </a:solidFill>
              </a:rPr>
              <a:t>=</a:t>
            </a:r>
            <a:r>
              <a:rPr lang="cs-CZ" u="sng" dirty="0" err="1">
                <a:solidFill>
                  <a:schemeClr val="accent3"/>
                </a:solidFill>
              </a:rPr>
              <a:t>hp&amp;biw</a:t>
            </a:r>
            <a:r>
              <a:rPr lang="cs-CZ" u="sng" dirty="0">
                <a:solidFill>
                  <a:schemeClr val="accent3"/>
                </a:solidFill>
              </a:rPr>
              <a:t>=1639&amp;bih=771&amp;q=t%C4%9B%C5%BEba+ledku+v+Chile&amp;oq=t%C4%9B%C5%BEba+ledku+v+Chile&amp;gs_l=img.3...2878.11984.0.12640.19.6.0.13.13.0.156.741.0j6.6.0...0.0...</a:t>
            </a:r>
            <a:r>
              <a:rPr lang="cs-CZ" u="sng" dirty="0" smtClean="0">
                <a:solidFill>
                  <a:schemeClr val="accent3"/>
                </a:solidFill>
              </a:rPr>
              <a:t>1ac.1.2.img.7rDKULjwhyI#imgrc=dnBKcM2VgVlxzM%3A%3B_niOWMZ9RnrxJM%3Bhttp%253A%252F%252Fwww.cumbres.cz%252Fsite_media%252Fimages%252Fexpedice%252Fchile_2003%252Fdenik%252F02%252F01_Humber_1.jpg%3Bhttp%253A%252F%252Fwww.cumbres.cz%252Fexp%252Fchile_2003%252Fdenik_humberstone%252F%3B1000%3B658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133472"/>
            <a:ext cx="8147248" cy="3159624"/>
          </a:xfrm>
        </p:spPr>
        <p:txBody>
          <a:bodyPr/>
          <a:lstStyle/>
          <a:p>
            <a:pPr algn="r"/>
            <a:r>
              <a:rPr lang="cs-CZ" dirty="0"/>
              <a:t> </a:t>
            </a:r>
            <a:r>
              <a:rPr lang="cs-CZ" dirty="0" smtClean="0"/>
              <a:t>podíl světové produkce </a:t>
            </a:r>
            <a:r>
              <a:rPr lang="cs-CZ" dirty="0"/>
              <a:t>mědi 34 </a:t>
            </a:r>
            <a:r>
              <a:rPr lang="cs-CZ" dirty="0" smtClean="0"/>
              <a:t>%</a:t>
            </a:r>
          </a:p>
          <a:p>
            <a:pPr algn="r"/>
            <a:r>
              <a:rPr lang="cs-CZ" dirty="0" smtClean="0"/>
              <a:t>dále </a:t>
            </a:r>
            <a:r>
              <a:rPr lang="cs-CZ" dirty="0"/>
              <a:t>se v Chile </a:t>
            </a:r>
            <a:r>
              <a:rPr lang="cs-CZ" dirty="0" smtClean="0"/>
              <a:t>těží: ledek</a:t>
            </a:r>
          </a:p>
          <a:p>
            <a:pPr algn="r"/>
            <a:r>
              <a:rPr lang="cs-CZ" dirty="0" smtClean="0"/>
              <a:t>železná ruda</a:t>
            </a:r>
          </a:p>
          <a:p>
            <a:pPr algn="r"/>
            <a:r>
              <a:rPr lang="cs-CZ" dirty="0" smtClean="0"/>
              <a:t>vzácné kovy</a:t>
            </a:r>
          </a:p>
          <a:p>
            <a:pPr algn="r"/>
            <a:r>
              <a:rPr lang="cs-CZ" dirty="0" smtClean="0"/>
              <a:t>molybden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26783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67544" y="5915760"/>
            <a:ext cx="8496944" cy="942240"/>
          </a:xfrm>
        </p:spPr>
        <p:txBody>
          <a:bodyPr/>
          <a:lstStyle/>
          <a:p>
            <a:r>
              <a:rPr lang="cs-CZ" b="1" u="sng" dirty="0" smtClean="0"/>
              <a:t>Odkaz na obrázek: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www.oxywise.com/cs/application/petrochemicky-prumysl</a:t>
            </a:r>
            <a:endParaRPr lang="cs-CZ" sz="1200" dirty="0" smtClean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133472"/>
            <a:ext cx="8147248" cy="4743800"/>
          </a:xfrm>
        </p:spPr>
        <p:txBody>
          <a:bodyPr>
            <a:normAutofit/>
          </a:bodyPr>
          <a:lstStyle/>
          <a:p>
            <a:r>
              <a:rPr lang="cs-CZ" dirty="0"/>
              <a:t>Průmyslové podniky jsou koncentrovány do oblasti velkých městských aglomerací, především Santiaga, </a:t>
            </a:r>
            <a:r>
              <a:rPr lang="cs-CZ" dirty="0" err="1"/>
              <a:t>Valparaísa</a:t>
            </a:r>
            <a:r>
              <a:rPr lang="cs-CZ" dirty="0"/>
              <a:t> </a:t>
            </a:r>
            <a:r>
              <a:rPr lang="cs-CZ" dirty="0" smtClean="0"/>
              <a:t>a </a:t>
            </a:r>
            <a:r>
              <a:rPr lang="cs-CZ" dirty="0" err="1" smtClean="0"/>
              <a:t>Concepciónu</a:t>
            </a:r>
            <a:endParaRPr lang="cs-CZ" dirty="0" smtClean="0"/>
          </a:p>
          <a:p>
            <a:r>
              <a:rPr lang="cs-CZ" dirty="0" smtClean="0"/>
              <a:t>těžký </a:t>
            </a:r>
            <a:r>
              <a:rPr lang="cs-CZ" dirty="0"/>
              <a:t>průmysl je situovaný do přístavu San </a:t>
            </a:r>
            <a:r>
              <a:rPr lang="cs-CZ" dirty="0" err="1" smtClean="0"/>
              <a:t>Vicente</a:t>
            </a:r>
            <a:endParaRPr lang="cs-CZ" dirty="0" smtClean="0"/>
          </a:p>
          <a:p>
            <a:r>
              <a:rPr lang="cs-CZ" dirty="0"/>
              <a:t> zpracování železa a </a:t>
            </a:r>
            <a:r>
              <a:rPr lang="cs-CZ" dirty="0" smtClean="0"/>
              <a:t>oceli</a:t>
            </a:r>
          </a:p>
          <a:p>
            <a:r>
              <a:rPr lang="cs-CZ" dirty="0" smtClean="0"/>
              <a:t>petrochemické závody</a:t>
            </a:r>
          </a:p>
          <a:p>
            <a:r>
              <a:rPr lang="cs-CZ" dirty="0" smtClean="0"/>
              <a:t>lehký průmysl</a:t>
            </a:r>
          </a:p>
          <a:p>
            <a:r>
              <a:rPr lang="cs-CZ" dirty="0" smtClean="0"/>
              <a:t>rozvíjí </a:t>
            </a:r>
            <a:r>
              <a:rPr lang="cs-CZ" dirty="0"/>
              <a:t>se </a:t>
            </a:r>
            <a:r>
              <a:rPr lang="cs-CZ" dirty="0" smtClean="0"/>
              <a:t>stavebnictví</a:t>
            </a:r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186611704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12160" y="116632"/>
            <a:ext cx="2674640" cy="914400"/>
          </a:xfrm>
        </p:spPr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3568" y="1133472"/>
            <a:ext cx="5832648" cy="5446752"/>
          </a:xfrm>
        </p:spPr>
        <p:txBody>
          <a:bodyPr>
            <a:normAutofit/>
          </a:bodyPr>
          <a:lstStyle/>
          <a:p>
            <a:r>
              <a:rPr lang="cs-CZ" dirty="0"/>
              <a:t>a</a:t>
            </a:r>
            <a:r>
              <a:rPr lang="cs-CZ" dirty="0" smtClean="0"/>
              <a:t>utomobilová - </a:t>
            </a:r>
            <a:r>
              <a:rPr lang="cs-CZ" dirty="0"/>
              <a:t>takřka třetina silnic nachází ve špatném stavu</a:t>
            </a:r>
          </a:p>
          <a:p>
            <a:r>
              <a:rPr lang="cs-CZ" dirty="0" smtClean="0"/>
              <a:t>námořní plavba - hlavním </a:t>
            </a:r>
            <a:r>
              <a:rPr lang="cs-CZ" dirty="0"/>
              <a:t>námořním přístavem je </a:t>
            </a:r>
            <a:r>
              <a:rPr lang="cs-CZ" dirty="0" err="1"/>
              <a:t>Valparaíso</a:t>
            </a:r>
            <a:endParaRPr lang="cs-CZ" dirty="0"/>
          </a:p>
          <a:p>
            <a:r>
              <a:rPr lang="cs-CZ" dirty="0" smtClean="0"/>
              <a:t>letiště</a:t>
            </a:r>
            <a:r>
              <a:rPr lang="cs-CZ" dirty="0"/>
              <a:t> </a:t>
            </a:r>
            <a:r>
              <a:rPr lang="cs-CZ" dirty="0" err="1"/>
              <a:t>Comodoro</a:t>
            </a:r>
            <a:r>
              <a:rPr lang="cs-CZ" dirty="0"/>
              <a:t> </a:t>
            </a:r>
            <a:r>
              <a:rPr lang="cs-CZ" dirty="0" err="1"/>
              <a:t>Arturo</a:t>
            </a:r>
            <a:r>
              <a:rPr lang="cs-CZ" dirty="0"/>
              <a:t> Merino </a:t>
            </a:r>
            <a:r>
              <a:rPr lang="cs-CZ" dirty="0" err="1"/>
              <a:t>Benítez</a:t>
            </a:r>
            <a:r>
              <a:rPr lang="cs-CZ" dirty="0"/>
              <a:t> poblíž </a:t>
            </a:r>
            <a:r>
              <a:rPr lang="cs-CZ" dirty="0" smtClean="0"/>
              <a:t>Santiaga</a:t>
            </a:r>
          </a:p>
          <a:p>
            <a:r>
              <a:rPr lang="cs-CZ" dirty="0" smtClean="0"/>
              <a:t>letecká společnost</a:t>
            </a:r>
            <a:r>
              <a:rPr lang="cs-CZ" dirty="0"/>
              <a:t> </a:t>
            </a:r>
            <a:r>
              <a:rPr lang="cs-CZ" dirty="0" err="1"/>
              <a:t>LanChile</a:t>
            </a:r>
            <a:r>
              <a:rPr lang="cs-CZ" dirty="0"/>
              <a:t>, 10. největší letecký dopravce na </a:t>
            </a:r>
            <a:r>
              <a:rPr lang="cs-CZ" dirty="0" smtClean="0"/>
              <a:t>světě</a:t>
            </a:r>
            <a:endParaRPr lang="cs-CZ" dirty="0"/>
          </a:p>
        </p:txBody>
      </p:sp>
      <p:pic>
        <p:nvPicPr>
          <p:cNvPr id="1026" name="Picture 2" descr="C:\Users\hshop\AppData\Local\Microsoft\Windows\Temporary Internet Files\Content.IE5\IBQ81A8D\MP9001454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204864"/>
            <a:ext cx="2047006" cy="135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shop\AppData\Local\Microsoft\Windows\Temporary Internet Files\Content.IE5\4ZFK3G8O\MP9004224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97152"/>
            <a:ext cx="2173900" cy="1562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315761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Zajímavosti – Velikonoční ostrov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55400" y="1412776"/>
            <a:ext cx="8003232" cy="1895944"/>
          </a:xfrm>
        </p:spPr>
        <p:txBody>
          <a:bodyPr>
            <a:normAutofit/>
          </a:bodyPr>
          <a:lstStyle/>
          <a:p>
            <a:r>
              <a:rPr lang="cs-CZ" dirty="0" smtClean="0"/>
              <a:t>nejodlehlejší </a:t>
            </a:r>
            <a:r>
              <a:rPr lang="cs-CZ" dirty="0"/>
              <a:t>obydlený, nejtajemnější a dost možná i o nejkrásnější ostrov </a:t>
            </a:r>
            <a:r>
              <a:rPr lang="cs-CZ" dirty="0" smtClean="0"/>
              <a:t>světa</a:t>
            </a:r>
          </a:p>
          <a:p>
            <a:r>
              <a:rPr lang="cs-CZ" dirty="0" smtClean="0"/>
              <a:t>tajemné </a:t>
            </a:r>
            <a:r>
              <a:rPr lang="cs-CZ" dirty="0"/>
              <a:t>sochy </a:t>
            </a:r>
            <a:r>
              <a:rPr lang="cs-CZ" dirty="0" err="1"/>
              <a:t>moai</a:t>
            </a:r>
            <a:r>
              <a:rPr lang="cs-CZ" dirty="0"/>
              <a:t> </a:t>
            </a:r>
          </a:p>
        </p:txBody>
      </p:sp>
      <p:pic>
        <p:nvPicPr>
          <p:cNvPr id="2050" name="Picture 2" descr="C:\Users\hshop\AppData\Local\Microsoft\Windows\Temporary Internet Files\Content.IE5\GSEPNZ03\MP9004027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05064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shop\AppData\Local\Microsoft\Windows\Temporary Internet Files\Content.IE5\4ZFK3G8O\MP9004316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029416"/>
            <a:ext cx="3512740" cy="3575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1441659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86000" y="2136339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Vlastní tvorba</a:t>
            </a:r>
          </a:p>
          <a:p>
            <a:endParaRPr lang="cs-CZ" dirty="0"/>
          </a:p>
          <a:p>
            <a:r>
              <a:rPr lang="cs-CZ" b="1" dirty="0"/>
              <a:t>Kliparty a fotografie:</a:t>
            </a:r>
            <a:r>
              <a:rPr lang="cs-CZ" dirty="0"/>
              <a:t>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endParaRPr lang="cs-CZ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2383550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Delux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1069</TotalTime>
  <Words>271</Words>
  <Application>Microsoft Office PowerPoint</Application>
  <PresentationFormat>Předvádění na obrazovce (4:3)</PresentationFormat>
  <Paragraphs>118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Deluxe</vt:lpstr>
      <vt:lpstr>Prezentace aplikace PowerPoint</vt:lpstr>
      <vt:lpstr>ANOTACE</vt:lpstr>
      <vt:lpstr>CHILE</vt:lpstr>
      <vt:lpstr>Povrch</vt:lpstr>
      <vt:lpstr>Podnebí</vt:lpstr>
      <vt:lpstr>Státní zřízení</vt:lpstr>
      <vt:lpstr>Obyvatelstvo</vt:lpstr>
      <vt:lpstr>Náboženství</vt:lpstr>
      <vt:lpstr>Zemědělství</vt:lpstr>
      <vt:lpstr>Nerostné suroviny</vt:lpstr>
      <vt:lpstr>Průmysl</vt:lpstr>
      <vt:lpstr>Doprava</vt:lpstr>
      <vt:lpstr>Zajímavosti – Velikonoční ostrov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J Horáková</dc:creator>
  <cp:lastModifiedBy>ZS SLOVAN</cp:lastModifiedBy>
  <cp:revision>27</cp:revision>
  <dcterms:created xsi:type="dcterms:W3CDTF">2012-05-21T10:01:33Z</dcterms:created>
  <dcterms:modified xsi:type="dcterms:W3CDTF">2013-02-21T19:02:00Z</dcterms:modified>
</cp:coreProperties>
</file>