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70" r:id="rId2"/>
    <p:sldId id="262" r:id="rId3"/>
    <p:sldId id="256" r:id="rId4"/>
    <p:sldId id="257" r:id="rId5"/>
    <p:sldId id="258" r:id="rId6"/>
    <p:sldId id="268" r:id="rId7"/>
    <p:sldId id="269" r:id="rId8"/>
    <p:sldId id="259" r:id="rId9"/>
    <p:sldId id="260" r:id="rId10"/>
    <p:sldId id="265" r:id="rId11"/>
    <p:sldId id="266" r:id="rId12"/>
    <p:sldId id="26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 autoAdjust="0"/>
    <p:restoredTop sz="94676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4000">
                <a:schemeClr val="accent1">
                  <a:lumMod val="60000"/>
                  <a:lumOff val="40000"/>
                </a:schemeClr>
              </a:gs>
              <a:gs pos="83000">
                <a:schemeClr val="accent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chemeClr val="accent1">
                  <a:alpha val="0"/>
                </a:schemeClr>
              </a:gs>
              <a:gs pos="57000">
                <a:schemeClr val="accent1">
                  <a:lumMod val="40000"/>
                  <a:lumOff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3">
                  <a:lumMod val="40000"/>
                  <a:lumOff val="60000"/>
                </a:schemeClr>
              </a:gs>
              <a:gs pos="50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US" b="1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0" y="1676400"/>
            <a:ext cx="3886200" cy="1524000"/>
          </a:xfrm>
        </p:spPr>
        <p:txBody>
          <a:bodyPr anchor="b" anchorCtr="0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0" y="3203574"/>
            <a:ext cx="3886200" cy="1825625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600201"/>
            <a:ext cx="7772400" cy="3733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50000">
                <a:schemeClr val="accent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14000">
                <a:srgbClr val="333333"/>
              </a:gs>
              <a:gs pos="83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rgbClr val="000000">
                  <a:alpha val="0"/>
                </a:srgbClr>
              </a:gs>
              <a:gs pos="57000">
                <a:srgbClr val="4D4D4D"/>
              </a:gs>
              <a:gs pos="100000">
                <a:srgbClr val="000000">
                  <a:alpha val="0"/>
                </a:srgb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633787"/>
            <a:ext cx="7772400" cy="1362075"/>
          </a:xfrm>
        </p:spPr>
        <p:txBody>
          <a:bodyPr anchor="t"/>
          <a:lstStyle>
            <a:lvl1pPr algn="l">
              <a:defRPr sz="40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33600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9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Freeform 11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12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3"/>
          </p:nvPr>
        </p:nvSpPr>
        <p:spPr>
          <a:xfrm>
            <a:off x="685800" y="2209800"/>
            <a:ext cx="3657600" cy="32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Content Placeholder 16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657600" cy="32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5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3"/>
              </a:gs>
              <a:gs pos="50000">
                <a:schemeClr val="accent3">
                  <a:lumMod val="40000"/>
                  <a:lumOff val="60000"/>
                </a:schemeClr>
              </a:gs>
              <a:gs pos="5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" name="Freeform 5"/>
          <p:cNvSpPr/>
          <p:nvPr/>
        </p:nvSpPr>
        <p:spPr>
          <a:xfrm>
            <a:off x="0" y="5381627"/>
            <a:ext cx="3286124" cy="1207294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6996854"/>
              <a:gd name="connsiteY0" fmla="*/ 0 h 1571625"/>
              <a:gd name="connsiteX1" fmla="*/ 6996854 w 6996854"/>
              <a:gd name="connsiteY1" fmla="*/ 1266825 h 1571625"/>
              <a:gd name="connsiteX2" fmla="*/ 0 w 6996854"/>
              <a:gd name="connsiteY2" fmla="*/ 1571625 h 1571625"/>
              <a:gd name="connsiteX3" fmla="*/ 0 w 6996854"/>
              <a:gd name="connsiteY3" fmla="*/ 0 h 1571625"/>
              <a:gd name="connsiteX0" fmla="*/ 0 w 7583417"/>
              <a:gd name="connsiteY0" fmla="*/ 0 h 800100"/>
              <a:gd name="connsiteX1" fmla="*/ 7583417 w 7583417"/>
              <a:gd name="connsiteY1" fmla="*/ 495300 h 800100"/>
              <a:gd name="connsiteX2" fmla="*/ 586563 w 7583417"/>
              <a:gd name="connsiteY2" fmla="*/ 800100 h 800100"/>
              <a:gd name="connsiteX3" fmla="*/ 0 w 7583417"/>
              <a:gd name="connsiteY3" fmla="*/ 0 h 800100"/>
              <a:gd name="connsiteX0" fmla="*/ 0 w 7017803"/>
              <a:gd name="connsiteY0" fmla="*/ 0 h 1200150"/>
              <a:gd name="connsiteX1" fmla="*/ 7017803 w 7017803"/>
              <a:gd name="connsiteY1" fmla="*/ 895350 h 1200150"/>
              <a:gd name="connsiteX2" fmla="*/ 20949 w 7017803"/>
              <a:gd name="connsiteY2" fmla="*/ 1200150 h 1200150"/>
              <a:gd name="connsiteX3" fmla="*/ 0 w 7017803"/>
              <a:gd name="connsiteY3" fmla="*/ 0 h 1200150"/>
              <a:gd name="connsiteX0" fmla="*/ 0 w 6410292"/>
              <a:gd name="connsiteY0" fmla="*/ 0 h 1752600"/>
              <a:gd name="connsiteX1" fmla="*/ 6410292 w 6410292"/>
              <a:gd name="connsiteY1" fmla="*/ 1752600 h 1752600"/>
              <a:gd name="connsiteX2" fmla="*/ 20949 w 6410292"/>
              <a:gd name="connsiteY2" fmla="*/ 1200150 h 1752600"/>
              <a:gd name="connsiteX3" fmla="*/ 0 w 6410292"/>
              <a:gd name="connsiteY3" fmla="*/ 0 h 1752600"/>
              <a:gd name="connsiteX0" fmla="*/ 0 w 7227290"/>
              <a:gd name="connsiteY0" fmla="*/ 0 h 1200150"/>
              <a:gd name="connsiteX1" fmla="*/ 7227290 w 7227290"/>
              <a:gd name="connsiteY1" fmla="*/ 885825 h 1200150"/>
              <a:gd name="connsiteX2" fmla="*/ 20949 w 7227290"/>
              <a:gd name="connsiteY2" fmla="*/ 1200150 h 1200150"/>
              <a:gd name="connsiteX3" fmla="*/ 0 w 7227290"/>
              <a:gd name="connsiteY3" fmla="*/ 0 h 1200150"/>
              <a:gd name="connsiteX0" fmla="*/ 0 w 7227290"/>
              <a:gd name="connsiteY0" fmla="*/ 0 h 885825"/>
              <a:gd name="connsiteX1" fmla="*/ 7227290 w 7227290"/>
              <a:gd name="connsiteY1" fmla="*/ 885825 h 885825"/>
              <a:gd name="connsiteX2" fmla="*/ 555141 w 7227290"/>
              <a:gd name="connsiteY2" fmla="*/ 862013 h 885825"/>
              <a:gd name="connsiteX3" fmla="*/ 0 w 7227290"/>
              <a:gd name="connsiteY3" fmla="*/ 0 h 885825"/>
              <a:gd name="connsiteX0" fmla="*/ 0 w 7227290"/>
              <a:gd name="connsiteY0" fmla="*/ 0 h 1207294"/>
              <a:gd name="connsiteX1" fmla="*/ 7227290 w 7227290"/>
              <a:gd name="connsiteY1" fmla="*/ 885825 h 1207294"/>
              <a:gd name="connsiteX2" fmla="*/ 0 w 7227290"/>
              <a:gd name="connsiteY2" fmla="*/ 1207294 h 1207294"/>
              <a:gd name="connsiteX3" fmla="*/ 0 w 7227290"/>
              <a:gd name="connsiteY3" fmla="*/ 0 h 1207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27290" h="1207294">
                <a:moveTo>
                  <a:pt x="0" y="0"/>
                </a:moveTo>
                <a:lnTo>
                  <a:pt x="7227290" y="885825"/>
                </a:lnTo>
                <a:lnTo>
                  <a:pt x="0" y="1207294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196" y="5347020"/>
            <a:ext cx="3426231" cy="944725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2830674 w 7605568"/>
              <a:gd name="connsiteY2" fmla="*/ 806612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2930931"/>
              <a:gd name="connsiteY0" fmla="*/ 0 h 806612"/>
              <a:gd name="connsiteX1" fmla="*/ 0 w 2930931"/>
              <a:gd name="connsiteY1" fmla="*/ 75665 h 806612"/>
              <a:gd name="connsiteX2" fmla="*/ 2830674 w 2930931"/>
              <a:gd name="connsiteY2" fmla="*/ 806612 h 806612"/>
              <a:gd name="connsiteX3" fmla="*/ 2930931 w 2930931"/>
              <a:gd name="connsiteY3" fmla="*/ 785765 h 806612"/>
              <a:gd name="connsiteX4" fmla="*/ 1 w 2930931"/>
              <a:gd name="connsiteY4" fmla="*/ 0 h 806612"/>
              <a:gd name="connsiteX0" fmla="*/ 1 w 3204530"/>
              <a:gd name="connsiteY0" fmla="*/ 0 h 944725"/>
              <a:gd name="connsiteX1" fmla="*/ 0 w 3204530"/>
              <a:gd name="connsiteY1" fmla="*/ 75665 h 944725"/>
              <a:gd name="connsiteX2" fmla="*/ 3204530 w 3204530"/>
              <a:gd name="connsiteY2" fmla="*/ 944725 h 944725"/>
              <a:gd name="connsiteX3" fmla="*/ 2930931 w 3204530"/>
              <a:gd name="connsiteY3" fmla="*/ 785765 h 944725"/>
              <a:gd name="connsiteX4" fmla="*/ 1 w 3204530"/>
              <a:gd name="connsiteY4" fmla="*/ 0 h 944725"/>
              <a:gd name="connsiteX0" fmla="*/ 1 w 3426231"/>
              <a:gd name="connsiteY0" fmla="*/ 0 h 944725"/>
              <a:gd name="connsiteX1" fmla="*/ 0 w 3426231"/>
              <a:gd name="connsiteY1" fmla="*/ 75665 h 944725"/>
              <a:gd name="connsiteX2" fmla="*/ 3204530 w 3426231"/>
              <a:gd name="connsiteY2" fmla="*/ 944725 h 944725"/>
              <a:gd name="connsiteX3" fmla="*/ 3426231 w 3426231"/>
              <a:gd name="connsiteY3" fmla="*/ 923877 h 944725"/>
              <a:gd name="connsiteX4" fmla="*/ 1 w 3426231"/>
              <a:gd name="connsiteY4" fmla="*/ 0 h 944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26231" h="944725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3204530" y="944725"/>
                </a:lnTo>
                <a:lnTo>
                  <a:pt x="3426231" y="923877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>
            <a:lvl1pPr algn="l">
              <a:defRPr sz="3200" b="1" i="0" cap="all" spc="0" baseline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4572000" y="609600"/>
            <a:ext cx="3886200" cy="4191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14"/>
          </p:nvPr>
        </p:nvSpPr>
        <p:spPr>
          <a:xfrm>
            <a:off x="676274" y="1527048"/>
            <a:ext cx="3383280" cy="329184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0" y="609600"/>
            <a:ext cx="3886200" cy="4190999"/>
          </a:xfrm>
          <a:ln w="79375">
            <a:solidFill>
              <a:schemeClr val="tx1"/>
            </a:solidFill>
            <a:miter lim="800000"/>
          </a:ln>
          <a:effectLst>
            <a:outerShdw blurRad="50800" dist="38100" dir="5400000" algn="ctr" rotWithShape="0">
              <a:srgbClr val="000000">
                <a:alpha val="42000"/>
              </a:srgbClr>
            </a:outerShdw>
          </a:effectLst>
        </p:spPr>
        <p:txBody>
          <a:bodyPr>
            <a:normAutofit/>
          </a:bodyPr>
          <a:lstStyle>
            <a:lvl1pPr marL="0" indent="0" algn="ctr">
              <a:buNone/>
              <a:defRPr sz="25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14"/>
          </p:nvPr>
        </p:nvSpPr>
        <p:spPr>
          <a:xfrm>
            <a:off x="676656" y="1524000"/>
            <a:ext cx="3381375" cy="329565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13">
              <a:alphaModFix amt="15000"/>
            </a:blip>
            <a:srcRect/>
            <a:tile tx="0" ty="0" sx="76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0" y="274638"/>
            <a:ext cx="7772400" cy="1143000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600200"/>
            <a:ext cx="7772400" cy="45259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00800" y="6416675"/>
            <a:ext cx="1981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lang="en-US" sz="900" kern="1200" cap="all" spc="110" baseline="0" smtClean="0">
                <a:solidFill>
                  <a:srgbClr val="4D4D4D"/>
                </a:solidFill>
                <a:latin typeface="+mn-lt"/>
                <a:ea typeface="+mn-ea"/>
                <a:cs typeface="+mn-cs"/>
              </a:defRPr>
            </a:lvl1pPr>
          </a:lstStyle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8600" y="6416675"/>
            <a:ext cx="28956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l">
              <a:defRPr sz="900" cap="all" spc="110" baseline="0">
                <a:solidFill>
                  <a:srgbClr val="4D4D4D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58200" y="6416675"/>
            <a:ext cx="457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sz="1100" b="1" baseline="0">
                <a:solidFill>
                  <a:srgbClr val="4D4D4D"/>
                </a:solidFill>
              </a:defRPr>
            </a:lvl1pPr>
          </a:lstStyle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20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hyperlink" Target="http://staty.jirpa.cz/index.php?page=flag&amp;vlajka=135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16086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683568" y="981273"/>
            <a:ext cx="7222194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zeměpis</a:t>
            </a:r>
          </a:p>
          <a:p>
            <a:r>
              <a:rPr lang="cs-CZ" dirty="0" smtClean="0"/>
              <a:t>ROČNÍK: 7. ročník</a:t>
            </a:r>
          </a:p>
          <a:p>
            <a:r>
              <a:rPr lang="cs-CZ" dirty="0" smtClean="0"/>
              <a:t>TÉMA: </a:t>
            </a:r>
            <a:r>
              <a:rPr lang="cs-CZ" dirty="0"/>
              <a:t> </a:t>
            </a:r>
            <a:r>
              <a:rPr lang="cs-CZ" dirty="0" smtClean="0"/>
              <a:t>Paraguay</a:t>
            </a:r>
            <a:endParaRPr lang="cs-CZ" dirty="0" smtClean="0"/>
          </a:p>
          <a:p>
            <a:r>
              <a:rPr lang="cs-CZ" dirty="0" smtClean="0"/>
              <a:t>AUTOR: Jana Horáková</a:t>
            </a:r>
          </a:p>
          <a:p>
            <a:r>
              <a:rPr lang="cs-CZ" dirty="0" smtClean="0"/>
              <a:t>DATUM </a:t>
            </a:r>
            <a:r>
              <a:rPr lang="cs-CZ" dirty="0" smtClean="0"/>
              <a:t>VYTVOŘENÍ: 17. 11.  2012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VY_32_INOVACE_36_JH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5228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F0"/>
                </a:solidFill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dirty="0">
              <a:solidFill>
                <a:srgbClr val="00B0F0"/>
              </a:solidFill>
              <a:effectLst>
                <a:glow rad="228600">
                  <a:schemeClr val="accent5">
                    <a:satMod val="175000"/>
                    <a:alpha val="4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683568" y="1916832"/>
            <a:ext cx="7772400" cy="3733800"/>
          </a:xfrm>
        </p:spPr>
        <p:txBody>
          <a:bodyPr>
            <a:normAutofit fontScale="92500" lnSpcReduction="10000"/>
          </a:bodyPr>
          <a:lstStyle/>
          <a:p>
            <a:pPr marL="18288" indent="0" algn="just">
              <a:buNone/>
            </a:pPr>
            <a:r>
              <a:rPr lang="cs-CZ" dirty="0"/>
              <a:t>Tuto prezentaci používám jako doplněk výkladu k tematickému celku Amerika v sedmém ročníku.</a:t>
            </a:r>
          </a:p>
          <a:p>
            <a:pPr marL="18288" indent="0" algn="just">
              <a:buNone/>
            </a:pPr>
            <a:r>
              <a:rPr lang="cs-CZ" dirty="0"/>
              <a:t> Žáci okamžitě vidí odlišné znaky různých amerických států.</a:t>
            </a:r>
          </a:p>
          <a:p>
            <a:pPr marL="18288" indent="0">
              <a:buNone/>
            </a:pPr>
            <a:endParaRPr lang="cs-CZ" u="sng" dirty="0"/>
          </a:p>
          <a:p>
            <a:pPr marL="18288" indent="0">
              <a:buNone/>
            </a:pPr>
            <a:r>
              <a:rPr lang="cs-CZ" b="1" u="sng" dirty="0"/>
              <a:t>Doporučený postup přípravy před hodinou: </a:t>
            </a:r>
          </a:p>
          <a:p>
            <a:pPr marL="18288" indent="0" algn="just">
              <a:buNone/>
            </a:pPr>
            <a:r>
              <a:rPr lang="cs-CZ" dirty="0"/>
              <a:t>Jestliže nemá učitel k dispozici připojení k internetu, pak doporučuji si předem nachystat obrázky do prezentace, které jsou zde umístěny jen jako odkaz na danou webovou stránku.</a:t>
            </a:r>
          </a:p>
          <a:p>
            <a:pPr marL="18288" indent="0">
              <a:buNone/>
            </a:pPr>
            <a:endParaRPr lang="cs-CZ" dirty="0"/>
          </a:p>
          <a:p>
            <a:pPr marL="18288" indent="0">
              <a:buNone/>
            </a:pPr>
            <a:r>
              <a:rPr lang="cs-CZ" b="1" u="sng" dirty="0"/>
              <a:t>Zkušenosti z pilotáže:</a:t>
            </a:r>
          </a:p>
          <a:p>
            <a:pPr marL="18288" indent="0">
              <a:buNone/>
            </a:pPr>
            <a:r>
              <a:rPr lang="cs-CZ" dirty="0"/>
              <a:t>Prezentace žáky zaujala a podnítila v nich touhu poznávat nová místa na Zemi.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3305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548680"/>
            <a:ext cx="7772400" cy="1656184"/>
          </a:xfrm>
        </p:spPr>
        <p:txBody>
          <a:bodyPr>
            <a:normAutofit/>
          </a:bodyPr>
          <a:lstStyle/>
          <a:p>
            <a:pPr algn="r"/>
            <a:r>
              <a:rPr lang="cs-CZ" sz="6600" dirty="0" smtClean="0">
                <a:solidFill>
                  <a:srgbClr val="FF0000"/>
                </a:solidFill>
              </a:rPr>
              <a:t>Paraguay</a:t>
            </a:r>
            <a:endParaRPr lang="cs-CZ" sz="6600" dirty="0">
              <a:solidFill>
                <a:srgbClr val="FF0000"/>
              </a:solidFill>
            </a:endParaRPr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611560" y="3203574"/>
            <a:ext cx="7846640" cy="1825625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Odkaz na obrázek:</a:t>
            </a:r>
            <a:endParaRPr lang="cs-CZ" dirty="0"/>
          </a:p>
          <a:p>
            <a:r>
              <a:rPr lang="cs-CZ" dirty="0">
                <a:solidFill>
                  <a:srgbClr val="0070C0"/>
                </a:solidFill>
                <a:hlinkClick r:id="rId2"/>
              </a:rPr>
              <a:t>http://</a:t>
            </a:r>
            <a:r>
              <a:rPr lang="cs-CZ" dirty="0" smtClean="0">
                <a:solidFill>
                  <a:srgbClr val="0070C0"/>
                </a:solidFill>
                <a:hlinkClick r:id="rId2"/>
              </a:rPr>
              <a:t>staty.jirpa.cz/index.php?page=flag&amp;vlajka=135</a:t>
            </a:r>
            <a:endParaRPr lang="cs-CZ" dirty="0" smtClean="0">
              <a:solidFill>
                <a:srgbClr val="0070C0"/>
              </a:solidFill>
            </a:endParaRPr>
          </a:p>
          <a:p>
            <a:endParaRPr lang="cs-CZ" dirty="0"/>
          </a:p>
        </p:txBody>
      </p:sp>
      <p:pic>
        <p:nvPicPr>
          <p:cNvPr id="5122" name="Picture 2" descr="C:\Users\ZS SLOVAN\AppData\Local\Microsoft\Windows\Temporary Internet Files\Content.IE5\D5S8IZNL\MC9003619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711861"/>
            <a:ext cx="1723644" cy="1811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5530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652120" y="260648"/>
            <a:ext cx="2448272" cy="786036"/>
          </a:xfrm>
        </p:spPr>
        <p:txBody>
          <a:bodyPr/>
          <a:lstStyle/>
          <a:p>
            <a:r>
              <a:rPr lang="cs-CZ" dirty="0" smtClean="0"/>
              <a:t>Povrch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611560" y="1124744"/>
            <a:ext cx="7920880" cy="438008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/>
              <a:t>Východní region se rozkládá od řeky Paraguay na východě po řeku </a:t>
            </a:r>
            <a:r>
              <a:rPr lang="cs-CZ" dirty="0" err="1"/>
              <a:t>Paraná</a:t>
            </a:r>
            <a:r>
              <a:rPr lang="cs-CZ" dirty="0"/>
              <a:t>, </a:t>
            </a:r>
            <a:r>
              <a:rPr lang="cs-CZ" dirty="0" smtClean="0"/>
              <a:t> která </a:t>
            </a:r>
            <a:r>
              <a:rPr lang="cs-CZ" dirty="0"/>
              <a:t>tvoří hranici s Brazílií a Argentinou na </a:t>
            </a:r>
            <a:r>
              <a:rPr lang="cs-CZ" dirty="0" smtClean="0"/>
              <a:t>západě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zhruba </a:t>
            </a:r>
            <a:r>
              <a:rPr lang="cs-CZ" dirty="0"/>
              <a:t>80 % regionu se rozkládá v nadmořské výšce menší než 300 metrů nad </a:t>
            </a:r>
            <a:r>
              <a:rPr lang="cs-CZ" dirty="0" smtClean="0"/>
              <a:t>mořem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nejmenší </a:t>
            </a:r>
            <a:r>
              <a:rPr lang="cs-CZ" dirty="0"/>
              <a:t>nadmořská výška je 55 m n. m., v místě, kde se slévají řeky Paraguay a </a:t>
            </a:r>
            <a:r>
              <a:rPr lang="cs-CZ" dirty="0" err="1" smtClean="0"/>
              <a:t>Paraná</a:t>
            </a: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/>
              <a:t>r</a:t>
            </a:r>
            <a:r>
              <a:rPr lang="cs-CZ" dirty="0" smtClean="0"/>
              <a:t>egion</a:t>
            </a:r>
            <a:r>
              <a:rPr lang="cs-CZ" dirty="0"/>
              <a:t> Gran </a:t>
            </a:r>
            <a:r>
              <a:rPr lang="cs-CZ" dirty="0" err="1"/>
              <a:t>Chaco</a:t>
            </a:r>
            <a:r>
              <a:rPr lang="cs-CZ" dirty="0"/>
              <a:t> se rozkládá na západě Paraguaye. 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zhruba </a:t>
            </a:r>
            <a:r>
              <a:rPr lang="cs-CZ" dirty="0"/>
              <a:t>dvě třetiny plochy tvoří polopouštní </a:t>
            </a:r>
            <a:r>
              <a:rPr lang="cs-CZ" dirty="0" smtClean="0"/>
              <a:t>krajina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Gran </a:t>
            </a:r>
            <a:r>
              <a:rPr lang="cs-CZ" dirty="0" err="1"/>
              <a:t>Chaco</a:t>
            </a:r>
            <a:r>
              <a:rPr lang="cs-CZ" dirty="0"/>
              <a:t> je také charakteristické svými </a:t>
            </a:r>
            <a:r>
              <a:rPr lang="cs-CZ" dirty="0" smtClean="0"/>
              <a:t>bažinami, </a:t>
            </a:r>
            <a:r>
              <a:rPr lang="cs-CZ" dirty="0"/>
              <a:t> savanami a řídkými lesy</a:t>
            </a:r>
          </a:p>
        </p:txBody>
      </p:sp>
    </p:spTree>
    <p:extLst>
      <p:ext uri="{BB962C8B-B14F-4D97-AF65-F5344CB8AC3E}">
        <p14:creationId xmlns:p14="http://schemas.microsoft.com/office/powerpoint/2010/main" val="1939340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60648"/>
            <a:ext cx="5279504" cy="1002060"/>
          </a:xfrm>
        </p:spPr>
        <p:txBody>
          <a:bodyPr/>
          <a:lstStyle/>
          <a:p>
            <a:r>
              <a:rPr lang="cs-CZ" dirty="0" smtClean="0"/>
              <a:t>Podnebí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quarter" idx="14"/>
          </p:nvPr>
        </p:nvSpPr>
        <p:spPr>
          <a:xfrm>
            <a:off x="676274" y="1527048"/>
            <a:ext cx="7712150" cy="4422232"/>
          </a:xfrm>
        </p:spPr>
        <p:txBody>
          <a:bodyPr>
            <a:normAutofit/>
          </a:bodyPr>
          <a:lstStyle/>
          <a:p>
            <a:pPr marL="304038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cs-CZ" dirty="0"/>
              <a:t>Klima se liší dle regionů, v rozmezí od subtropického až po klima mírného podnebného pásu. </a:t>
            </a:r>
            <a:endParaRPr lang="cs-CZ" dirty="0" smtClean="0"/>
          </a:p>
          <a:p>
            <a:pPr marL="304038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cs-CZ" dirty="0" smtClean="0"/>
              <a:t>Během </a:t>
            </a:r>
            <a:r>
              <a:rPr lang="cs-CZ" dirty="0"/>
              <a:t>letního období je dominantním klimatickým jevem teplý vítr Scirocco vanoucí ze severovýchodu. </a:t>
            </a:r>
            <a:endParaRPr lang="cs-CZ" dirty="0" smtClean="0"/>
          </a:p>
          <a:p>
            <a:pPr marL="304038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cs-CZ" dirty="0" smtClean="0"/>
              <a:t>Během </a:t>
            </a:r>
            <a:r>
              <a:rPr lang="cs-CZ" dirty="0"/>
              <a:t>zimy jsou nejčastější tzv. </a:t>
            </a:r>
            <a:r>
              <a:rPr lang="cs-CZ" dirty="0" err="1"/>
              <a:t>Pamperos</a:t>
            </a:r>
            <a:r>
              <a:rPr lang="cs-CZ" dirty="0"/>
              <a:t>, které způsobují prudké ochlazení. </a:t>
            </a:r>
            <a:endParaRPr lang="cs-CZ" dirty="0" smtClean="0"/>
          </a:p>
          <a:p>
            <a:pPr marL="304038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cs-CZ" dirty="0" smtClean="0"/>
              <a:t>Východní </a:t>
            </a:r>
            <a:r>
              <a:rPr lang="cs-CZ" dirty="0"/>
              <a:t>část země má v podstatě jen dvě roční období: léto od října do března a zimu od května do srpna. </a:t>
            </a:r>
            <a:endParaRPr lang="cs-CZ" dirty="0" smtClean="0"/>
          </a:p>
          <a:p>
            <a:pPr marL="304038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cs-CZ" dirty="0" smtClean="0"/>
              <a:t>Duben </a:t>
            </a:r>
            <a:r>
              <a:rPr lang="cs-CZ" dirty="0"/>
              <a:t>a září jsou přechodovými měsíci. Jaro a podzim v podstatě neexistují.</a:t>
            </a:r>
          </a:p>
        </p:txBody>
      </p:sp>
      <p:pic>
        <p:nvPicPr>
          <p:cNvPr id="4098" name="Picture 2" descr="C:\Users\ZS SLOVAN\AppData\Local\Microsoft\Windows\Temporary Internet Files\Content.IE5\BL7DS19N\MC9001949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4149080"/>
            <a:ext cx="1183666" cy="1512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6891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16632"/>
            <a:ext cx="7207712" cy="914400"/>
          </a:xfrm>
        </p:spPr>
        <p:txBody>
          <a:bodyPr/>
          <a:lstStyle/>
          <a:p>
            <a:r>
              <a:rPr lang="cs-CZ" dirty="0" smtClean="0"/>
              <a:t>Státní zřízení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1700808"/>
            <a:ext cx="8280920" cy="2883768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/>
              <a:t>Paraguay je zastupitelská </a:t>
            </a:r>
            <a:r>
              <a:rPr lang="cs-CZ" dirty="0" smtClean="0"/>
              <a:t>demokracie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v </a:t>
            </a:r>
            <a:r>
              <a:rPr lang="cs-CZ" dirty="0"/>
              <a:t>čele státu stojí prezident volený na pět </a:t>
            </a:r>
            <a:r>
              <a:rPr lang="cs-CZ" dirty="0" smtClean="0"/>
              <a:t>let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prezident </a:t>
            </a:r>
            <a:r>
              <a:rPr lang="cs-CZ" dirty="0"/>
              <a:t>je také nejvyšším představitelem výkonné </a:t>
            </a:r>
            <a:r>
              <a:rPr lang="cs-CZ" dirty="0" smtClean="0"/>
              <a:t>moci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zákonodárná </a:t>
            </a:r>
            <a:r>
              <a:rPr lang="cs-CZ" dirty="0"/>
              <a:t>moc je v rukou dvoukomorového </a:t>
            </a:r>
            <a:r>
              <a:rPr lang="cs-CZ" dirty="0" smtClean="0"/>
              <a:t>kongresu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4"/>
          </p:nvPr>
        </p:nvSpPr>
        <p:spPr>
          <a:xfrm>
            <a:off x="676274" y="4365104"/>
            <a:ext cx="3383280" cy="453784"/>
          </a:xfrm>
        </p:spPr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1632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88640"/>
            <a:ext cx="5983576" cy="914400"/>
          </a:xfrm>
        </p:spPr>
        <p:txBody>
          <a:bodyPr/>
          <a:lstStyle/>
          <a:p>
            <a:r>
              <a:rPr lang="cs-CZ" dirty="0" smtClean="0"/>
              <a:t>Obyvatelstvo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539552" y="1412776"/>
            <a:ext cx="7918648" cy="324036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/>
              <a:t>většina populace žije ve východní části </a:t>
            </a:r>
            <a:r>
              <a:rPr lang="cs-CZ" dirty="0" smtClean="0"/>
              <a:t>země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oblast </a:t>
            </a:r>
            <a:r>
              <a:rPr lang="cs-CZ" dirty="0"/>
              <a:t>označovaná jako Grand </a:t>
            </a:r>
            <a:r>
              <a:rPr lang="cs-CZ" dirty="0" err="1"/>
              <a:t>Chaco</a:t>
            </a:r>
            <a:r>
              <a:rPr lang="cs-CZ" dirty="0"/>
              <a:t>, ležící na západě, je domovem pouze zhruba pro 2 % populace země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Paraguay </a:t>
            </a:r>
            <a:r>
              <a:rPr lang="cs-CZ" dirty="0"/>
              <a:t>má jednu z nejvíce homogenních populací v Jižní </a:t>
            </a:r>
            <a:r>
              <a:rPr lang="cs-CZ" dirty="0" smtClean="0"/>
              <a:t>Americe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odhaduje </a:t>
            </a:r>
            <a:r>
              <a:rPr lang="cs-CZ" dirty="0"/>
              <a:t>se, že 95 % obyvatel má smíšený španělsko-</a:t>
            </a:r>
            <a:r>
              <a:rPr lang="cs-CZ" dirty="0" err="1"/>
              <a:t>guaranský</a:t>
            </a:r>
            <a:r>
              <a:rPr lang="cs-CZ" dirty="0"/>
              <a:t> </a:t>
            </a:r>
            <a:r>
              <a:rPr lang="cs-CZ" dirty="0" smtClean="0"/>
              <a:t>původ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poměrně </a:t>
            </a:r>
            <a:r>
              <a:rPr lang="cs-CZ" dirty="0"/>
              <a:t>silná je japonská komunita (jako pozůstatek druhé světové války) a také německá </a:t>
            </a:r>
            <a:r>
              <a:rPr lang="cs-CZ" dirty="0" smtClean="0"/>
              <a:t>komunita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Úřední jazyky:  španělština</a:t>
            </a:r>
            <a:r>
              <a:rPr lang="cs-CZ" dirty="0"/>
              <a:t>, guaraní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4"/>
          </p:nvPr>
        </p:nvSpPr>
        <p:spPr>
          <a:xfrm>
            <a:off x="2267744" y="4653136"/>
            <a:ext cx="3383280" cy="741816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3074" name="Picture 2" descr="C:\Users\ZS SLOVAN\AppData\Local\Microsoft\Windows\Temporary Internet Files\Content.IE5\D5S8IZNL\MC9004352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3789040"/>
            <a:ext cx="1222375" cy="193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886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83561" y="32405"/>
            <a:ext cx="3960439" cy="1290092"/>
          </a:xfrm>
        </p:spPr>
        <p:txBody>
          <a:bodyPr/>
          <a:lstStyle/>
          <a:p>
            <a:r>
              <a:rPr lang="cs-CZ" dirty="0" smtClean="0"/>
              <a:t>Náboženství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467544" y="1484784"/>
            <a:ext cx="8206680" cy="2520280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/>
              <a:t>Podle paraguayské ústavy z roku 1992 je zaručena svoboda vyznání a neexistuje žádné státní </a:t>
            </a:r>
            <a:r>
              <a:rPr lang="cs-CZ" dirty="0" smtClean="0"/>
              <a:t>náboženství</a:t>
            </a: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dominantním </a:t>
            </a:r>
            <a:r>
              <a:rPr lang="cs-CZ" dirty="0"/>
              <a:t>je římskokatolické </a:t>
            </a:r>
            <a:r>
              <a:rPr lang="cs-CZ" dirty="0" smtClean="0"/>
              <a:t>vyznání 90</a:t>
            </a:r>
            <a:r>
              <a:rPr lang="cs-CZ" dirty="0"/>
              <a:t> % </a:t>
            </a:r>
            <a:r>
              <a:rPr lang="cs-CZ" dirty="0" smtClean="0"/>
              <a:t>populace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5</a:t>
            </a:r>
            <a:r>
              <a:rPr lang="cs-CZ" dirty="0"/>
              <a:t> % populace se pak hlásí k </a:t>
            </a:r>
            <a:r>
              <a:rPr lang="cs-CZ" dirty="0" smtClean="0"/>
              <a:t>evangelickému vyznání</a:t>
            </a: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/>
              <a:t>d</a:t>
            </a:r>
            <a:r>
              <a:rPr lang="cs-CZ" dirty="0" smtClean="0"/>
              <a:t>ále pak vyznavači Buddhismu a Judaismu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quarter" idx="14"/>
          </p:nvPr>
        </p:nvSpPr>
        <p:spPr>
          <a:xfrm>
            <a:off x="676274" y="4005064"/>
            <a:ext cx="3383280" cy="813824"/>
          </a:xfrm>
        </p:spPr>
        <p:txBody>
          <a:bodyPr>
            <a:normAutofit/>
          </a:bodyPr>
          <a:lstStyle/>
          <a:p>
            <a:pPr marL="18288">
              <a:lnSpc>
                <a:spcPct val="150000"/>
              </a:lnSpc>
            </a:pPr>
            <a:endParaRPr lang="cs-CZ" dirty="0"/>
          </a:p>
        </p:txBody>
      </p:sp>
      <p:pic>
        <p:nvPicPr>
          <p:cNvPr id="2050" name="Picture 2" descr="C:\Users\ZS SLOVAN\AppData\Local\Microsoft\Windows\Temporary Internet Files\Content.IE5\D5S8IZNL\MP90039949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492896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ZS SLOVAN\AppData\Local\Microsoft\Windows\Temporary Internet Files\Content.IE5\UGDAR8KY\MP90044912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2126" y="3501008"/>
            <a:ext cx="1692042" cy="1810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5429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88640"/>
            <a:ext cx="3383280" cy="914400"/>
          </a:xfrm>
        </p:spPr>
        <p:txBody>
          <a:bodyPr/>
          <a:lstStyle/>
          <a:p>
            <a:r>
              <a:rPr lang="cs-CZ" dirty="0" smtClean="0"/>
              <a:t>Zemědělství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755576" y="1268760"/>
            <a:ext cx="7702624" cy="3531840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bavlník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cukrová třtina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sója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k</a:t>
            </a:r>
            <a:r>
              <a:rPr lang="cs-CZ" dirty="0" smtClean="0"/>
              <a:t>ukuřice  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c</a:t>
            </a:r>
            <a:r>
              <a:rPr lang="cs-CZ" dirty="0" smtClean="0"/>
              <a:t>hov hovězího dobytka, 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/>
              <a:t>prasata, drůbež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/>
              <a:t>l</a:t>
            </a:r>
            <a:r>
              <a:rPr lang="cs-CZ" dirty="0" smtClean="0"/>
              <a:t>esní hospodářství</a:t>
            </a:r>
            <a:endParaRPr lang="cs-CZ" dirty="0"/>
          </a:p>
        </p:txBody>
      </p:sp>
      <p:pic>
        <p:nvPicPr>
          <p:cNvPr id="1026" name="Picture 2" descr="C:\Users\hshop\AppData\Local\Microsoft\Windows\Temporary Internet Files\Content.IE5\IBQ81A8D\MP90040168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836712"/>
            <a:ext cx="1950720" cy="1299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hshop\AppData\Local\Microsoft\Windows\Temporary Internet Files\Content.IE5\BMHVVQM4\MP90042525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948552"/>
            <a:ext cx="1680093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9528" y="2472328"/>
            <a:ext cx="1709738" cy="1704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 descr="C:\Users\hshop\AppData\Local\Microsoft\Windows\Temporary Internet Files\Content.IE5\BMHVVQM4\MP90040058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2442" y="3467598"/>
            <a:ext cx="1396346" cy="1745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hshop\AppData\Local\Microsoft\Windows\Temporary Internet Files\Content.IE5\IBQ81A8D\MP90040668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789040"/>
            <a:ext cx="2310760" cy="1539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4827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16632"/>
            <a:ext cx="3383280" cy="914400"/>
          </a:xfrm>
        </p:spPr>
        <p:txBody>
          <a:bodyPr/>
          <a:lstStyle/>
          <a:p>
            <a:r>
              <a:rPr lang="cs-CZ" dirty="0" smtClean="0"/>
              <a:t>Průmysl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1340768"/>
            <a:ext cx="7846640" cy="3672408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z="2400" dirty="0"/>
              <a:t>e</a:t>
            </a:r>
            <a:r>
              <a:rPr lang="cs-CZ" sz="2400" dirty="0" smtClean="0"/>
              <a:t>nergetika </a:t>
            </a:r>
            <a:r>
              <a:rPr lang="cs-CZ" sz="2400" dirty="0"/>
              <a:t>Paraguaye je závislá výhradně na dvou obrovských vodních elektrárnách na řece </a:t>
            </a:r>
            <a:r>
              <a:rPr lang="cs-CZ" sz="2400" dirty="0" err="1"/>
              <a:t>Paraná</a:t>
            </a:r>
            <a:r>
              <a:rPr lang="cs-CZ" sz="2400" dirty="0"/>
              <a:t> (</a:t>
            </a:r>
            <a:r>
              <a:rPr lang="cs-CZ" sz="2400" dirty="0" err="1"/>
              <a:t>Itaipú</a:t>
            </a:r>
            <a:r>
              <a:rPr lang="cs-CZ" sz="2400" dirty="0"/>
              <a:t>, </a:t>
            </a:r>
            <a:r>
              <a:rPr lang="cs-CZ" sz="2400" dirty="0" err="1"/>
              <a:t>Yaciretá</a:t>
            </a:r>
            <a:r>
              <a:rPr lang="cs-CZ" sz="2400" dirty="0"/>
              <a:t>), které zajišťují 100 % elektrické </a:t>
            </a:r>
            <a:r>
              <a:rPr lang="cs-CZ" sz="2400" dirty="0" smtClean="0"/>
              <a:t>energie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země </a:t>
            </a:r>
            <a:r>
              <a:rPr lang="cs-CZ" sz="2400" dirty="0"/>
              <a:t>elektřinu vyváží a to hlavně do Argentiny a </a:t>
            </a:r>
            <a:r>
              <a:rPr lang="cs-CZ" sz="2400" dirty="0" smtClean="0"/>
              <a:t>Brazílie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Výroba : cukru</a:t>
            </a:r>
            <a:r>
              <a:rPr lang="cs-CZ" sz="2400" dirty="0"/>
              <a:t>, cementu, textilu, nápojů a výrobků ze dřeva, oceli, hutní, elektrické</a:t>
            </a:r>
          </a:p>
          <a:p>
            <a:pPr marL="68580" indent="0">
              <a:buNone/>
            </a:pP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4"/>
          </p:nvPr>
        </p:nvSpPr>
        <p:spPr>
          <a:xfrm>
            <a:off x="5580112" y="4581128"/>
            <a:ext cx="3383280" cy="10298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Rectangle 1"/>
          <p:cNvSpPr>
            <a:spLocks noChangeArrowheads="1"/>
          </p:cNvSpPr>
          <p:nvPr/>
        </p:nvSpPr>
        <p:spPr bwMode="auto">
          <a:xfrm>
            <a:off x="685800" y="30861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ZS SLOVAN\AppData\Local\Microsoft\Windows\Temporary Internet Files\Content.IE5\UGDAR8KY\MP90044850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789040"/>
            <a:ext cx="2339752" cy="1559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6611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60648"/>
            <a:ext cx="3383280" cy="914400"/>
          </a:xfrm>
        </p:spPr>
        <p:txBody>
          <a:bodyPr/>
          <a:lstStyle/>
          <a:p>
            <a:r>
              <a:rPr lang="cs-CZ" dirty="0" smtClean="0"/>
              <a:t>Doprava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1700808"/>
            <a:ext cx="7846640" cy="3099792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automobilová - odhady </a:t>
            </a:r>
            <a:r>
              <a:rPr lang="cs-CZ" dirty="0"/>
              <a:t>o délce silniční sítě se značně </a:t>
            </a:r>
            <a:r>
              <a:rPr lang="cs-CZ" dirty="0" smtClean="0"/>
              <a:t>liší (s </a:t>
            </a:r>
            <a:r>
              <a:rPr lang="cs-CZ" dirty="0"/>
              <a:t>ohledem na to, co může být považováno za cestu a co </a:t>
            </a:r>
            <a:r>
              <a:rPr lang="cs-CZ" dirty="0" smtClean="0"/>
              <a:t>nikoliv)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Paraguay </a:t>
            </a:r>
            <a:r>
              <a:rPr lang="cs-CZ" dirty="0"/>
              <a:t>dále disponuje 971 kilometry železnice o různých rozchodech</a:t>
            </a:r>
          </a:p>
        </p:txBody>
      </p:sp>
      <p:pic>
        <p:nvPicPr>
          <p:cNvPr id="3074" name="Picture 2" descr="C:\Users\hshop\AppData\Local\Microsoft\Windows\Temporary Internet Files\Content.IE5\GSEPNZ03\MP90044239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068960"/>
            <a:ext cx="3033609" cy="1703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hshop\AppData\Local\Microsoft\Windows\Temporary Internet Files\Content.IE5\BMHVVQM4\MP90020179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039493"/>
            <a:ext cx="2664296" cy="1762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5315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271834" y="3013502"/>
            <a:ext cx="4572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Vlastní tvorba</a:t>
            </a:r>
          </a:p>
          <a:p>
            <a:endParaRPr lang="cs-CZ" dirty="0"/>
          </a:p>
          <a:p>
            <a:r>
              <a:rPr lang="cs-CZ" b="1" dirty="0"/>
              <a:t>Kliparty a fotografie:</a:t>
            </a:r>
            <a:r>
              <a:rPr lang="cs-CZ" dirty="0"/>
              <a:t> </a:t>
            </a:r>
            <a:r>
              <a:rPr lang="cs-CZ" u="sng" dirty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  <a:hlinkClick r:id="rId2"/>
              </a:rPr>
              <a:t>www.office.microsoft.com</a:t>
            </a:r>
            <a:endParaRPr lang="cs-CZ" dirty="0">
              <a:ln>
                <a:solidFill>
                  <a:srgbClr val="0070C0"/>
                </a:solidFill>
              </a:ln>
              <a:solidFill>
                <a:srgbClr val="0070C0"/>
              </a:solidFill>
            </a:endParaRP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2383550"/>
      </p:ext>
    </p:extLst>
  </p:cSld>
  <p:clrMapOvr>
    <a:masterClrMapping/>
  </p:clrMapOvr>
</p:sld>
</file>

<file path=ppt/theme/theme1.xml><?xml version="1.0" encoding="utf-8"?>
<a:theme xmlns:a="http://schemas.openxmlformats.org/drawingml/2006/main" name="Urban Pop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Urban Pop">
      <a:maj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Urban Pop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58000"/>
              </a:srgbClr>
            </a:outerShdw>
          </a:effectLst>
          <a:scene3d>
            <a:camera prst="orthographicFront">
              <a:rot lat="0" lon="0" rev="0"/>
            </a:camera>
            <a:lightRig rig="flat" dir="t"/>
          </a:scene3d>
          <a:sp3d contourW="15875">
            <a:bevelT w="95250" h="127000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hade val="100000"/>
                <a:alpha val="100000"/>
                <a:satMod val="100000"/>
                <a:lumMod val="100000"/>
              </a:schemeClr>
            </a:gs>
            <a:gs pos="9000">
              <a:schemeClr val="phClr">
                <a:tint val="90000"/>
                <a:shade val="100000"/>
                <a:alpha val="100000"/>
                <a:satMod val="100000"/>
                <a:lumMod val="100000"/>
              </a:schemeClr>
            </a:gs>
            <a:gs pos="34000">
              <a:schemeClr val="phClr">
                <a:tint val="83000"/>
                <a:shade val="100000"/>
                <a:alpha val="100000"/>
                <a:satMod val="100000"/>
                <a:lumMod val="100000"/>
              </a:schemeClr>
            </a:gs>
            <a:gs pos="62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  <a:gs pos="90000">
              <a:schemeClr val="phClr">
                <a:tint val="92000"/>
                <a:shade val="100000"/>
                <a:alpha val="100000"/>
                <a:satMod val="100000"/>
                <a:lumMod val="90000"/>
              </a:schemeClr>
            </a:gs>
            <a:gs pos="100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8000"/>
              </a:schemeClr>
            </a:gs>
            <a:gs pos="100000">
              <a:schemeClr val="phClr">
                <a:tint val="95000"/>
                <a:shade val="98000"/>
                <a:lumMod val="80000"/>
              </a:schemeClr>
            </a:gs>
          </a:gsLst>
          <a:path path="circle">
            <a:fillToRect l="50000" t="100000" r="10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TC101859862[[fn=Městská zábava]]</Template>
  <TotalTime>230</TotalTime>
  <Words>319</Words>
  <Application>Microsoft Office PowerPoint</Application>
  <PresentationFormat>Předvádění na obrazovce (4:3)</PresentationFormat>
  <Paragraphs>80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Urban Pop</vt:lpstr>
      <vt:lpstr>Prezentace aplikace PowerPoint</vt:lpstr>
      <vt:lpstr>ANOTACE</vt:lpstr>
      <vt:lpstr>Paraguay</vt:lpstr>
      <vt:lpstr>Povrch</vt:lpstr>
      <vt:lpstr>Podnebí</vt:lpstr>
      <vt:lpstr>Státní zřízení</vt:lpstr>
      <vt:lpstr>Obyvatelstvo</vt:lpstr>
      <vt:lpstr>Náboženství</vt:lpstr>
      <vt:lpstr>Zemědělství</vt:lpstr>
      <vt:lpstr>Průmysl</vt:lpstr>
      <vt:lpstr>Doprava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Japonsko</dc:title>
  <dc:creator>J Horáková</dc:creator>
  <cp:lastModifiedBy>ZS SLOVAN</cp:lastModifiedBy>
  <cp:revision>23</cp:revision>
  <dcterms:created xsi:type="dcterms:W3CDTF">2012-05-21T10:01:33Z</dcterms:created>
  <dcterms:modified xsi:type="dcterms:W3CDTF">2013-02-21T18:37:50Z</dcterms:modified>
</cp:coreProperties>
</file>