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0" r:id="rId2"/>
    <p:sldId id="262" r:id="rId3"/>
    <p:sldId id="256" r:id="rId4"/>
    <p:sldId id="257" r:id="rId5"/>
    <p:sldId id="258" r:id="rId6"/>
    <p:sldId id="268" r:id="rId7"/>
    <p:sldId id="269" r:id="rId8"/>
    <p:sldId id="259" r:id="rId9"/>
    <p:sldId id="260" r:id="rId10"/>
    <p:sldId id="264" r:id="rId11"/>
    <p:sldId id="265" r:id="rId12"/>
    <p:sldId id="266" r:id="rId13"/>
    <p:sldId id="267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6/Coat_of_arms_of_Venezuela.svg" TargetMode="External"/><Relationship Id="rId2" Type="http://schemas.openxmlformats.org/officeDocument/2006/relationships/hyperlink" Target="http://upload.wikimedia.org/wikipedia/commons/0/06/Flag_of_Venezuela.sv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ajbas.eu/venezuela-a-guyana?back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6/6b/Venezuela_Division_Politica_Territorial.svg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e/e7/Angel_falls.jpg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981273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zeměpis</a:t>
            </a:r>
          </a:p>
          <a:p>
            <a:r>
              <a:rPr lang="cs-CZ" dirty="0" smtClean="0"/>
              <a:t>ROČNÍK: 7. ročník</a:t>
            </a:r>
          </a:p>
          <a:p>
            <a:r>
              <a:rPr lang="cs-CZ" dirty="0" smtClean="0"/>
              <a:t>TÉMA: </a:t>
            </a:r>
            <a:r>
              <a:rPr lang="cs-CZ" dirty="0" smtClean="0"/>
              <a:t>Venezuela</a:t>
            </a:r>
            <a:endParaRPr lang="cs-CZ" dirty="0" smtClean="0"/>
          </a:p>
          <a:p>
            <a:r>
              <a:rPr lang="cs-CZ" dirty="0" smtClean="0"/>
              <a:t>AUTOR: Jana Horáková</a:t>
            </a:r>
          </a:p>
          <a:p>
            <a:r>
              <a:rPr lang="cs-CZ" dirty="0" smtClean="0"/>
              <a:t>DATUM VYTVOŘENÍ: 18. 11.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Gill Sans MT" pitchFamily="34" charset="-18"/>
              </a:rPr>
              <a:t>VY_32_INOVACE_37_JH</a:t>
            </a:r>
            <a:endParaRPr lang="cs-CZ" sz="2800" b="1" dirty="0">
              <a:solidFill>
                <a:srgbClr val="C00000"/>
              </a:solidFill>
              <a:latin typeface="Gill Sans MT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70165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6740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8288" indent="0" algn="just">
              <a:buNone/>
            </a:pPr>
            <a:r>
              <a:rPr lang="cs-CZ" dirty="0"/>
              <a:t>Tuto prezentaci používám jako doplněk výkladu k tematickému celku Amerika v sedmém ročníku.</a:t>
            </a:r>
          </a:p>
          <a:p>
            <a:pPr marL="18288" indent="0" algn="just">
              <a:buNone/>
            </a:pPr>
            <a:r>
              <a:rPr lang="cs-CZ" dirty="0"/>
              <a:t> Žáci okamžitě vidí odlišné znaky různých amerických států.</a:t>
            </a:r>
          </a:p>
          <a:p>
            <a:pPr marL="18288" indent="0">
              <a:buNone/>
            </a:pPr>
            <a:endParaRPr lang="cs-CZ" u="sng" dirty="0"/>
          </a:p>
          <a:p>
            <a:pPr marL="18288" indent="0">
              <a:buNone/>
            </a:pPr>
            <a:r>
              <a:rPr lang="cs-CZ" b="1" u="sng" dirty="0"/>
              <a:t>Doporučený postup přípravy před hodinou: </a:t>
            </a:r>
          </a:p>
          <a:p>
            <a:pPr marL="18288" indent="0" algn="just">
              <a:buNone/>
            </a:pPr>
            <a:r>
              <a:rPr lang="cs-CZ" dirty="0"/>
              <a:t>Jestliže nemá učitel k dispozici připojení k internetu, pak doporučuji si předem nachystat obrázky do prezentace, které jsou zde umístěny jen jako odkaz na danou webovou stránku.</a:t>
            </a:r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r>
              <a:rPr lang="cs-CZ" b="1" u="sng" dirty="0"/>
              <a:t>Zkušenosti z pilotáže:</a:t>
            </a:r>
          </a:p>
          <a:p>
            <a:pPr marL="18288" indent="0">
              <a:buNone/>
            </a:pPr>
            <a:r>
              <a:rPr lang="cs-CZ" dirty="0"/>
              <a:t>Prezentace žáky zaujala a podnítila v nich touhu poznávat nová místa na Zemi.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330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90362" y="404664"/>
            <a:ext cx="5107498" cy="1235223"/>
          </a:xfrm>
        </p:spPr>
        <p:txBody>
          <a:bodyPr>
            <a:normAutofit/>
          </a:bodyPr>
          <a:lstStyle/>
          <a:p>
            <a:pPr algn="r"/>
            <a:r>
              <a:rPr lang="cs-CZ" sz="6600" dirty="0" smtClean="0">
                <a:solidFill>
                  <a:srgbClr val="FF0000"/>
                </a:solidFill>
              </a:rPr>
              <a:t>Venezuela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560884" y="3501008"/>
            <a:ext cx="8043564" cy="1075184"/>
          </a:xfrm>
        </p:spPr>
        <p:txBody>
          <a:bodyPr/>
          <a:lstStyle/>
          <a:p>
            <a:r>
              <a:rPr lang="cs-CZ" dirty="0">
                <a:hlinkClick r:id="rId2"/>
              </a:rPr>
              <a:t>http://upload.wikimedia.org/wikipedia/commons/0/06/Flag_of_Venezuela.svg</a:t>
            </a:r>
            <a:endParaRPr lang="cs-CZ" dirty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53732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upload.wikimedia.org/wikipedia/commons/4/46/Coat_of_arms_of_Venezuela.svg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9308" y="328498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Odkaz na obrázky – mapa, znak:</a:t>
            </a:r>
            <a:endParaRPr lang="cs-CZ" sz="2000" b="1" dirty="0"/>
          </a:p>
        </p:txBody>
      </p:sp>
      <p:pic>
        <p:nvPicPr>
          <p:cNvPr id="1026" name="Picture 2" descr="C:\Users\ZS SLOVAN\AppData\Local\Microsoft\Windows\Temporary Internet Files\Content.IE5\UGDAR8KY\MC9003619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98244"/>
            <a:ext cx="1812341" cy="168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3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260648"/>
            <a:ext cx="7272808" cy="786036"/>
          </a:xfrm>
        </p:spPr>
        <p:txBody>
          <a:bodyPr>
            <a:normAutofit/>
          </a:bodyPr>
          <a:lstStyle/>
          <a:p>
            <a:r>
              <a:rPr lang="cs-CZ" dirty="0" smtClean="0"/>
              <a:t>Poloha a povrch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179512" y="1097360"/>
            <a:ext cx="8784976" cy="5760640"/>
          </a:xfrm>
        </p:spPr>
        <p:txBody>
          <a:bodyPr>
            <a:normAutofit fontScale="92500"/>
          </a:bodyPr>
          <a:lstStyle/>
          <a:p>
            <a:r>
              <a:rPr lang="cs-CZ" dirty="0"/>
              <a:t>na severním pobřeží Jižní Ameriky při pobřeží Karibského moře, v tropech severně od </a:t>
            </a:r>
            <a:r>
              <a:rPr lang="cs-CZ" dirty="0" smtClean="0"/>
              <a:t>rovníku</a:t>
            </a:r>
          </a:p>
          <a:p>
            <a:r>
              <a:rPr lang="cs-CZ" dirty="0" smtClean="0"/>
              <a:t>skládá </a:t>
            </a:r>
            <a:r>
              <a:rPr lang="cs-CZ" dirty="0"/>
              <a:t>se z pevninské části a mnoha malých ostrovů v Karibském moři</a:t>
            </a:r>
            <a:r>
              <a:rPr lang="cs-CZ" dirty="0" smtClean="0"/>
              <a:t>.</a:t>
            </a:r>
          </a:p>
          <a:p>
            <a:r>
              <a:rPr lang="cs-CZ" dirty="0"/>
              <a:t>Území Venezuely můžeme rozdělit do několika oblastí: Na severozápadě jsou Andy, kde se nachází nejvyšší hora Venezuely </a:t>
            </a:r>
            <a:r>
              <a:rPr lang="cs-CZ" dirty="0" err="1"/>
              <a:t>Pico</a:t>
            </a:r>
            <a:r>
              <a:rPr lang="cs-CZ" dirty="0"/>
              <a:t> Bolívar(4979 m). Mezi nimi je položena hluboká tektonická poklesová oblast s jezerem </a:t>
            </a:r>
            <a:r>
              <a:rPr lang="cs-CZ" dirty="0" err="1"/>
              <a:t>Maracaibo</a:t>
            </a:r>
            <a:r>
              <a:rPr lang="cs-CZ" dirty="0"/>
              <a:t> a rozlehlou </a:t>
            </a:r>
            <a:r>
              <a:rPr lang="cs-CZ" dirty="0" err="1"/>
              <a:t>Maracaibskou</a:t>
            </a:r>
            <a:r>
              <a:rPr lang="cs-CZ" dirty="0"/>
              <a:t> nížinou. 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www.rajbas.eu/venezuela-a-guyana?back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www.rajbas.eu/venezuela-a-guyana?back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934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24128" y="-99392"/>
            <a:ext cx="3551312" cy="1362100"/>
          </a:xfrm>
        </p:spPr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83568" y="1268760"/>
            <a:ext cx="8075240" cy="5191128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Klima</a:t>
            </a:r>
            <a:r>
              <a:rPr lang="cs-CZ" dirty="0"/>
              <a:t> </a:t>
            </a:r>
            <a:r>
              <a:rPr lang="cs-CZ" dirty="0" smtClean="0"/>
              <a:t>Venezuely </a:t>
            </a:r>
            <a:r>
              <a:rPr lang="cs-CZ" dirty="0"/>
              <a:t>je </a:t>
            </a:r>
            <a:r>
              <a:rPr lang="cs-CZ" dirty="0" err="1"/>
              <a:t>subekvatoriální</a:t>
            </a:r>
            <a:r>
              <a:rPr lang="cs-CZ" dirty="0"/>
              <a:t> horké s deštivým létem a suchou </a:t>
            </a:r>
            <a:r>
              <a:rPr lang="cs-CZ" dirty="0" smtClean="0"/>
              <a:t>zimou</a:t>
            </a:r>
          </a:p>
          <a:p>
            <a:r>
              <a:rPr lang="cs-CZ" dirty="0" smtClean="0"/>
              <a:t>v </a:t>
            </a:r>
            <a:r>
              <a:rPr lang="cs-CZ" dirty="0" err="1"/>
              <a:t>Maracaibu</a:t>
            </a:r>
            <a:r>
              <a:rPr lang="cs-CZ" dirty="0"/>
              <a:t> je průměrná roční teplota 29 °C a 570 mm srážek za </a:t>
            </a:r>
            <a:r>
              <a:rPr lang="cs-CZ" dirty="0" smtClean="0"/>
              <a:t>rok</a:t>
            </a:r>
          </a:p>
          <a:p>
            <a:r>
              <a:rPr lang="cs-CZ" dirty="0" smtClean="0"/>
              <a:t>výše </a:t>
            </a:r>
            <a:r>
              <a:rPr lang="cs-CZ" dirty="0"/>
              <a:t>položená </a:t>
            </a:r>
            <a:r>
              <a:rPr lang="cs-CZ" dirty="0" err="1"/>
              <a:t>Mérida</a:t>
            </a:r>
            <a:r>
              <a:rPr lang="cs-CZ" dirty="0"/>
              <a:t> 18,5 °C a 1750 </a:t>
            </a:r>
            <a:r>
              <a:rPr lang="cs-CZ" dirty="0" smtClean="0"/>
              <a:t>mm</a:t>
            </a:r>
          </a:p>
          <a:p>
            <a:r>
              <a:rPr lang="cs-CZ" dirty="0" smtClean="0"/>
              <a:t>Caracas</a:t>
            </a:r>
            <a:r>
              <a:rPr lang="cs-CZ" dirty="0"/>
              <a:t> 20 °</a:t>
            </a:r>
            <a:r>
              <a:rPr lang="cs-CZ" dirty="0" smtClean="0"/>
              <a:t>C</a:t>
            </a:r>
          </a:p>
          <a:p>
            <a:r>
              <a:rPr lang="cs-CZ" dirty="0" smtClean="0"/>
              <a:t>Santa </a:t>
            </a:r>
            <a:r>
              <a:rPr lang="cs-CZ" dirty="0"/>
              <a:t>Elena v Guyanské vysočině 23 °C a 1600 mm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Odkaz na obrázek:</a:t>
            </a:r>
          </a:p>
          <a:p>
            <a:pPr marL="0" indent="0">
              <a:buNone/>
            </a:pPr>
            <a:r>
              <a:rPr lang="cs-CZ" sz="1500" u="sng" dirty="0">
                <a:solidFill>
                  <a:srgbClr val="0070C0"/>
                </a:solidFill>
              </a:rPr>
              <a:t>http://www.google.cz/imgres?q=Venezuela&amp;hl=cs&amp;tbo=d&amp;biw=1639&amp;bih=771&amp;tbm=isch&amp;tbnid=spzo5SKssY3IWM:&amp;imgrefurl=http://oursurprisingworld.com/category/venezuela/&amp;docid=i1vz4ZnkxksmFM&amp;imgurl=http://</a:t>
            </a:r>
            <a:r>
              <a:rPr lang="cs-CZ" sz="1500" u="sng" dirty="0" smtClean="0">
                <a:solidFill>
                  <a:srgbClr val="0070C0"/>
                </a:solidFill>
              </a:rPr>
              <a:t>oursurprisingworld.com/wp-content/uploads/2008/01/traveling_in_venezuela_01.jpg&amp;w=500&amp;h=375&amp;ei=DdcXUdqsPMGctQbt8YFQ&amp;zoom=1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8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zřízení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>
          <a:xfrm>
            <a:off x="755576" y="4653136"/>
            <a:ext cx="7571184" cy="926992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upload.wikimedia.org/wikipedia/commons/6/6b/Venezuela_Division_Politica_Territorial.svg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844824"/>
            <a:ext cx="8075240" cy="3447656"/>
          </a:xfrm>
        </p:spPr>
        <p:txBody>
          <a:bodyPr/>
          <a:lstStyle/>
          <a:p>
            <a:r>
              <a:rPr lang="cs-CZ" dirty="0"/>
              <a:t>oficiálním názvem </a:t>
            </a:r>
            <a:r>
              <a:rPr lang="cs-CZ" b="1" dirty="0" err="1"/>
              <a:t>Bolívarovská</a:t>
            </a:r>
            <a:r>
              <a:rPr lang="cs-CZ" b="1" dirty="0"/>
              <a:t> republika Venezuela</a:t>
            </a:r>
            <a:r>
              <a:rPr lang="cs-CZ" dirty="0"/>
              <a:t> (španělsky </a:t>
            </a:r>
            <a:r>
              <a:rPr lang="cs-CZ" i="1" dirty="0" err="1"/>
              <a:t>República</a:t>
            </a:r>
            <a:r>
              <a:rPr lang="cs-CZ" i="1" dirty="0"/>
              <a:t> </a:t>
            </a:r>
            <a:r>
              <a:rPr lang="cs-CZ" i="1" dirty="0" err="1"/>
              <a:t>Bolivariana</a:t>
            </a:r>
            <a:r>
              <a:rPr lang="cs-CZ" i="1" dirty="0"/>
              <a:t> de Venezuela</a:t>
            </a:r>
            <a:r>
              <a:rPr lang="cs-CZ" dirty="0"/>
              <a:t>), je </a:t>
            </a:r>
            <a:r>
              <a:rPr lang="cs-CZ" dirty="0" smtClean="0"/>
              <a:t>federativní republika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/>
              <a:t>Venezuela je federací </a:t>
            </a:r>
            <a:r>
              <a:rPr lang="cs-CZ" b="1" dirty="0"/>
              <a:t>23</a:t>
            </a:r>
            <a:r>
              <a:rPr lang="cs-CZ" dirty="0"/>
              <a:t> států a 2 dalších státotvorných útvarů</a:t>
            </a:r>
          </a:p>
        </p:txBody>
      </p:sp>
    </p:spTree>
    <p:extLst>
      <p:ext uri="{BB962C8B-B14F-4D97-AF65-F5344CB8AC3E}">
        <p14:creationId xmlns:p14="http://schemas.microsoft.com/office/powerpoint/2010/main" val="278163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133472"/>
            <a:ext cx="8363272" cy="5191128"/>
          </a:xfrm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byvatelstvo</a:t>
            </a:r>
            <a:r>
              <a:rPr lang="cs-CZ" dirty="0"/>
              <a:t> je ze 67 % tvořeno </a:t>
            </a:r>
            <a:r>
              <a:rPr lang="cs-CZ" dirty="0" smtClean="0"/>
              <a:t>mestici</a:t>
            </a:r>
          </a:p>
          <a:p>
            <a:r>
              <a:rPr lang="cs-CZ" dirty="0" smtClean="0"/>
              <a:t>21</a:t>
            </a:r>
            <a:r>
              <a:rPr lang="cs-CZ" dirty="0"/>
              <a:t> % </a:t>
            </a:r>
            <a:r>
              <a:rPr lang="cs-CZ" dirty="0" smtClean="0"/>
              <a:t>potomci Evropanů</a:t>
            </a:r>
          </a:p>
          <a:p>
            <a:r>
              <a:rPr lang="cs-CZ" dirty="0" smtClean="0"/>
              <a:t>10</a:t>
            </a:r>
            <a:r>
              <a:rPr lang="cs-CZ" dirty="0"/>
              <a:t> % </a:t>
            </a:r>
            <a:r>
              <a:rPr lang="cs-CZ" dirty="0" smtClean="0"/>
              <a:t>potomci</a:t>
            </a:r>
            <a:r>
              <a:rPr lang="cs-CZ" dirty="0"/>
              <a:t> </a:t>
            </a:r>
            <a:r>
              <a:rPr lang="cs-CZ" dirty="0" smtClean="0"/>
              <a:t>Afričanů</a:t>
            </a:r>
          </a:p>
          <a:p>
            <a:r>
              <a:rPr lang="cs-CZ" dirty="0" smtClean="0"/>
              <a:t>domorodé </a:t>
            </a:r>
            <a:r>
              <a:rPr lang="cs-CZ" dirty="0"/>
              <a:t>obyvatelstvo činí 2 </a:t>
            </a:r>
            <a:r>
              <a:rPr lang="cs-CZ" dirty="0" smtClean="0"/>
              <a:t>% - asi 200</a:t>
            </a:r>
            <a:r>
              <a:rPr lang="cs-CZ" dirty="0"/>
              <a:t> 000 Indiánů</a:t>
            </a:r>
          </a:p>
        </p:txBody>
      </p:sp>
    </p:spTree>
    <p:extLst>
      <p:ext uri="{BB962C8B-B14F-4D97-AF65-F5344CB8AC3E}">
        <p14:creationId xmlns:p14="http://schemas.microsoft.com/office/powerpoint/2010/main" val="36288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67736" cy="1008112"/>
          </a:xfrm>
        </p:spPr>
        <p:txBody>
          <a:bodyPr>
            <a:normAutofit/>
          </a:bodyPr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1700808"/>
            <a:ext cx="8075240" cy="2223520"/>
          </a:xfrm>
        </p:spPr>
        <p:txBody>
          <a:bodyPr/>
          <a:lstStyle/>
          <a:p>
            <a:r>
              <a:rPr lang="cs-CZ" dirty="0"/>
              <a:t> </a:t>
            </a:r>
            <a:r>
              <a:rPr lang="cs-CZ" dirty="0" smtClean="0"/>
              <a:t>římskokatolické</a:t>
            </a:r>
            <a:r>
              <a:rPr lang="cs-CZ" dirty="0"/>
              <a:t> (96 </a:t>
            </a:r>
            <a:r>
              <a:rPr lang="cs-CZ" dirty="0" smtClean="0"/>
              <a:t>%)</a:t>
            </a:r>
          </a:p>
          <a:p>
            <a:r>
              <a:rPr lang="cs-CZ" dirty="0" smtClean="0"/>
              <a:t>protestantské</a:t>
            </a:r>
            <a:r>
              <a:rPr lang="cs-CZ" dirty="0"/>
              <a:t> (2 </a:t>
            </a:r>
            <a:r>
              <a:rPr lang="cs-CZ" dirty="0" smtClean="0"/>
              <a:t>%)</a:t>
            </a:r>
            <a:endParaRPr lang="cs-CZ" dirty="0"/>
          </a:p>
        </p:txBody>
      </p:sp>
      <p:pic>
        <p:nvPicPr>
          <p:cNvPr id="1027" name="Picture 3" descr="C:\Users\hshop\AppData\Local\Microsoft\Windows\Temporary Internet Files\Content.IE5\BMHVVQM4\MP9004094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97" y="1844824"/>
            <a:ext cx="2928491" cy="440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shop\AppData\Local\Microsoft\Windows\Temporary Internet Files\Content.IE5\IBQ81A8D\MP90022783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96952"/>
            <a:ext cx="2444496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42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7043136" cy="5191128"/>
          </a:xfrm>
        </p:spPr>
        <p:txBody>
          <a:bodyPr>
            <a:normAutofit/>
          </a:bodyPr>
          <a:lstStyle/>
          <a:p>
            <a:pPr>
              <a:buSzPct val="93000"/>
            </a:pPr>
            <a:r>
              <a:rPr lang="cs-CZ" sz="2000" dirty="0" smtClean="0"/>
              <a:t>zaměstnává </a:t>
            </a:r>
            <a:r>
              <a:rPr lang="cs-CZ" sz="2000" dirty="0"/>
              <a:t>13 % ekonomicky aktivních obyvatel </a:t>
            </a:r>
            <a:endParaRPr lang="cs-CZ" sz="2000" dirty="0" smtClean="0"/>
          </a:p>
          <a:p>
            <a:pPr>
              <a:buSzPct val="93000"/>
            </a:pPr>
            <a:r>
              <a:rPr lang="cs-CZ" sz="2000" dirty="0" smtClean="0"/>
              <a:t>pěstování </a:t>
            </a:r>
            <a:r>
              <a:rPr lang="cs-CZ" sz="2000" dirty="0"/>
              <a:t>obilovin a tropického </a:t>
            </a:r>
            <a:r>
              <a:rPr lang="cs-CZ" sz="2000" dirty="0" smtClean="0"/>
              <a:t>ovoce</a:t>
            </a:r>
          </a:p>
          <a:p>
            <a:pPr>
              <a:buSzPct val="93000"/>
            </a:pPr>
            <a:r>
              <a:rPr lang="cs-CZ" sz="2000" dirty="0" smtClean="0"/>
              <a:t>kukuřice</a:t>
            </a:r>
            <a:r>
              <a:rPr lang="cs-CZ" sz="2000" dirty="0"/>
              <a:t>, rýže, čirok, brambory, maniok, cukrová třtina, sójové boby, arašídy, sezam, kokosové ořechy, pomeranče, avokádo, </a:t>
            </a:r>
            <a:r>
              <a:rPr lang="cs-CZ" sz="2000" dirty="0" smtClean="0"/>
              <a:t>banány, </a:t>
            </a:r>
            <a:r>
              <a:rPr lang="cs-CZ" sz="2000" dirty="0"/>
              <a:t>ananasy, surová bavlna, kávové a kakaové boby, tabák, </a:t>
            </a:r>
            <a:r>
              <a:rPr lang="cs-CZ" sz="2000" dirty="0" smtClean="0"/>
              <a:t>sisal</a:t>
            </a:r>
          </a:p>
          <a:p>
            <a:pPr>
              <a:buSzPct val="93000"/>
            </a:pPr>
            <a:r>
              <a:rPr lang="cs-CZ" sz="2000" dirty="0" smtClean="0"/>
              <a:t>živočišná </a:t>
            </a:r>
            <a:r>
              <a:rPr lang="cs-CZ" sz="2000" dirty="0"/>
              <a:t>výroba </a:t>
            </a:r>
            <a:r>
              <a:rPr lang="cs-CZ" sz="2000" dirty="0" smtClean="0"/>
              <a:t>: chov </a:t>
            </a:r>
            <a:r>
              <a:rPr lang="cs-CZ" sz="2000" dirty="0"/>
              <a:t>skotu, </a:t>
            </a:r>
            <a:r>
              <a:rPr lang="cs-CZ" sz="2000" dirty="0" smtClean="0"/>
              <a:t>koní, oslů, </a:t>
            </a:r>
            <a:r>
              <a:rPr lang="cs-CZ" sz="2000" dirty="0"/>
              <a:t>prasata, </a:t>
            </a:r>
            <a:r>
              <a:rPr lang="cs-CZ" sz="2000" dirty="0" smtClean="0"/>
              <a:t>ovcí, koz, drůbeže</a:t>
            </a:r>
            <a:endParaRPr lang="cs-CZ" sz="2000" dirty="0"/>
          </a:p>
        </p:txBody>
      </p:sp>
      <p:pic>
        <p:nvPicPr>
          <p:cNvPr id="2051" name="Picture 3" descr="C:\Users\hshop\AppData\Local\Microsoft\Windows\Temporary Internet Files\Content.IE5\IBQ81A8D\MP9004392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700808"/>
            <a:ext cx="1688232" cy="11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shop\AppData\Local\Microsoft\Windows\Temporary Internet Files\Content.IE5\BMHVVQM4\MP9001784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97358"/>
            <a:ext cx="2073424" cy="138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shop\AppData\Local\Microsoft\Windows\Temporary Internet Files\Content.IE5\IBQ81A8D\MP90018065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800" y="3140968"/>
            <a:ext cx="1587240" cy="251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shop\AppData\Local\Microsoft\Windows\Temporary Internet Files\Content.IE5\4ZFK3G8O\MP90026272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23946"/>
            <a:ext cx="1579194" cy="24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shop\AppData\Local\Microsoft\Windows\Temporary Internet Files\Content.IE5\GSEPNZ03\MP9004068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729" y="3977841"/>
            <a:ext cx="1855068" cy="278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82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133472"/>
            <a:ext cx="8219256" cy="5191128"/>
          </a:xfrm>
        </p:spPr>
        <p:txBody>
          <a:bodyPr>
            <a:normAutofit/>
          </a:bodyPr>
          <a:lstStyle/>
          <a:p>
            <a:r>
              <a:rPr lang="cs-CZ" dirty="0"/>
              <a:t>bohaté nerostné </a:t>
            </a:r>
            <a:r>
              <a:rPr lang="cs-CZ" dirty="0" smtClean="0"/>
              <a:t>zdroje</a:t>
            </a:r>
          </a:p>
          <a:p>
            <a:r>
              <a:rPr lang="cs-CZ" dirty="0" smtClean="0"/>
              <a:t>těžba </a:t>
            </a:r>
            <a:r>
              <a:rPr lang="cs-CZ" dirty="0"/>
              <a:t>ropy </a:t>
            </a:r>
            <a:r>
              <a:rPr lang="cs-CZ" dirty="0" err="1"/>
              <a:t>Punta</a:t>
            </a:r>
            <a:r>
              <a:rPr lang="cs-CZ" dirty="0"/>
              <a:t> </a:t>
            </a:r>
            <a:r>
              <a:rPr lang="cs-CZ" dirty="0" err="1"/>
              <a:t>Cardon</a:t>
            </a:r>
            <a:r>
              <a:rPr lang="cs-CZ" dirty="0"/>
              <a:t>, </a:t>
            </a:r>
            <a:r>
              <a:rPr lang="cs-CZ" dirty="0" err="1"/>
              <a:t>Annuay</a:t>
            </a:r>
            <a:r>
              <a:rPr lang="cs-CZ" dirty="0"/>
              <a:t>, </a:t>
            </a:r>
            <a:r>
              <a:rPr lang="cs-CZ" dirty="0" err="1"/>
              <a:t>Puerto</a:t>
            </a:r>
            <a:r>
              <a:rPr lang="cs-CZ" dirty="0"/>
              <a:t> la </a:t>
            </a:r>
            <a:r>
              <a:rPr lang="cs-CZ" dirty="0" err="1" smtClean="0"/>
              <a:t>Cruz</a:t>
            </a:r>
            <a:endParaRPr lang="cs-CZ" dirty="0" smtClean="0"/>
          </a:p>
          <a:p>
            <a:r>
              <a:rPr lang="cs-CZ" dirty="0" smtClean="0"/>
              <a:t>těžba </a:t>
            </a:r>
            <a:r>
              <a:rPr lang="cs-CZ" dirty="0"/>
              <a:t>zemního plynu v lokalitách těžby ropy, dále těžba železné rudy, rud zlata, bauxitu, diamantů, černého uhlí, azbestu, </a:t>
            </a:r>
            <a:r>
              <a:rPr lang="cs-CZ" dirty="0" smtClean="0"/>
              <a:t>asfaltu</a:t>
            </a:r>
          </a:p>
          <a:p>
            <a:r>
              <a:rPr lang="cs-CZ" dirty="0" smtClean="0"/>
              <a:t>ložiska </a:t>
            </a:r>
            <a:r>
              <a:rPr lang="cs-CZ" dirty="0"/>
              <a:t>magnezitu, rud niklu, zinku, olova, mědi, stříbra, rtuti, manganu, uranu, </a:t>
            </a:r>
            <a:r>
              <a:rPr lang="cs-CZ" dirty="0" smtClean="0"/>
              <a:t>titanu</a:t>
            </a:r>
          </a:p>
          <a:p>
            <a:r>
              <a:rPr lang="cs-CZ" dirty="0" smtClean="0"/>
              <a:t>těžba soli</a:t>
            </a:r>
            <a:r>
              <a:rPr lang="cs-CZ" dirty="0"/>
              <a:t>, fosfátů, sádrovce</a:t>
            </a:r>
          </a:p>
        </p:txBody>
      </p:sp>
      <p:pic>
        <p:nvPicPr>
          <p:cNvPr id="3074" name="Picture 2" descr="C:\Users\hshop\AppData\Local\Microsoft\Windows\Temporary Internet Files\Content.IE5\BMHVVQM4\MP9004100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45224"/>
            <a:ext cx="1654537" cy="110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shop\AppData\Local\Microsoft\Windows\Temporary Internet Files\Content.IE5\IBQ81A8D\MP9004005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531863"/>
            <a:ext cx="1612370" cy="201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shop\AppData\Local\Microsoft\Windows\Temporary Internet Files\Content.IE5\4ZFK3G8O\MP9004486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636" y="5167979"/>
            <a:ext cx="2485627" cy="165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67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133472"/>
            <a:ext cx="8291264" cy="5191128"/>
          </a:xfrm>
        </p:spPr>
        <p:txBody>
          <a:bodyPr>
            <a:normAutofit/>
          </a:bodyPr>
          <a:lstStyle/>
          <a:p>
            <a:r>
              <a:rPr lang="cs-CZ" sz="2400" dirty="0"/>
              <a:t> nejvýznamnějším odvětvím je petrochemie, rafinerie v oblastech </a:t>
            </a:r>
            <a:r>
              <a:rPr lang="cs-CZ" sz="2400" dirty="0" smtClean="0"/>
              <a:t>těžby</a:t>
            </a:r>
          </a:p>
          <a:p>
            <a:r>
              <a:rPr lang="cs-CZ" sz="2400" dirty="0" smtClean="0"/>
              <a:t>rozvinuté </a:t>
            </a:r>
            <a:r>
              <a:rPr lang="cs-CZ" sz="2400" dirty="0"/>
              <a:t>je i hutnictví železa a hutnictví barevných kovů </a:t>
            </a:r>
            <a:endParaRPr lang="cs-CZ" sz="2400" dirty="0" smtClean="0"/>
          </a:p>
          <a:p>
            <a:r>
              <a:rPr lang="cs-CZ" sz="2400" dirty="0" smtClean="0"/>
              <a:t>strojírenství </a:t>
            </a:r>
            <a:r>
              <a:rPr lang="cs-CZ" sz="2400" dirty="0"/>
              <a:t>zastoupeno montáží automobilů a loďařstvím v </a:t>
            </a:r>
            <a:r>
              <a:rPr lang="cs-CZ" sz="2400" dirty="0" smtClean="0"/>
              <a:t>Caracasu</a:t>
            </a:r>
          </a:p>
          <a:p>
            <a:r>
              <a:rPr lang="cs-CZ" sz="2400" dirty="0" smtClean="0"/>
              <a:t>chemický </a:t>
            </a:r>
            <a:r>
              <a:rPr lang="cs-CZ" sz="2400" dirty="0"/>
              <a:t>a farmaceutický průmysl </a:t>
            </a:r>
            <a:r>
              <a:rPr lang="cs-CZ" sz="2400" dirty="0" smtClean="0"/>
              <a:t>– Valencii</a:t>
            </a:r>
          </a:p>
          <a:p>
            <a:r>
              <a:rPr lang="cs-CZ" sz="2400" dirty="0" smtClean="0"/>
              <a:t>gumárenství</a:t>
            </a:r>
            <a:r>
              <a:rPr lang="cs-CZ" sz="2400" dirty="0"/>
              <a:t>, průmysl skla a keramiky, stavebních hmot, dřevozpracující a papírenský průmysl, textilní a oděvní, kožedělný a obuvnický, </a:t>
            </a:r>
            <a:r>
              <a:rPr lang="cs-CZ" sz="2400" dirty="0" smtClean="0"/>
              <a:t>potravinářský</a:t>
            </a:r>
          </a:p>
          <a:p>
            <a:r>
              <a:rPr lang="cs-CZ" sz="2400" dirty="0" smtClean="0"/>
              <a:t>zpracování </a:t>
            </a:r>
            <a:r>
              <a:rPr lang="cs-CZ" sz="2400" dirty="0"/>
              <a:t>tabáku</a:t>
            </a:r>
          </a:p>
        </p:txBody>
      </p:sp>
      <p:pic>
        <p:nvPicPr>
          <p:cNvPr id="4098" name="Picture 2" descr="C:\Users\hshop\AppData\Local\Microsoft\Windows\Temporary Internet Files\Content.IE5\GSEPNZ03\MP9004026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210879"/>
            <a:ext cx="1584176" cy="156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shop\AppData\Local\Microsoft\Windows\Temporary Internet Files\Content.IE5\4ZFK3G8O\MP9003417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30356"/>
            <a:ext cx="1520568" cy="21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shop\AppData\Local\Microsoft\Windows\Temporary Internet Files\Content.IE5\BMHVVQM4\MP9003138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769343"/>
            <a:ext cx="1370374" cy="206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shop\AppData\Local\Microsoft\Windows\Temporary Internet Files\Content.IE5\4ZFK3G8O\MP9004049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390852"/>
            <a:ext cx="1688232" cy="120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61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3" y="1133472"/>
            <a:ext cx="6192688" cy="5191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Železnice</a:t>
            </a:r>
          </a:p>
          <a:p>
            <a:r>
              <a:rPr lang="cs-CZ" dirty="0" smtClean="0"/>
              <a:t>Silnice - úsek </a:t>
            </a:r>
            <a:r>
              <a:rPr lang="cs-CZ" dirty="0"/>
              <a:t>Panamerické </a:t>
            </a:r>
            <a:r>
              <a:rPr lang="cs-CZ" dirty="0" smtClean="0"/>
              <a:t>dálnice</a:t>
            </a:r>
          </a:p>
          <a:p>
            <a:r>
              <a:rPr lang="cs-CZ" dirty="0" smtClean="0"/>
              <a:t>námořní doprava – </a:t>
            </a:r>
          </a:p>
          <a:p>
            <a:r>
              <a:rPr lang="cs-CZ" dirty="0" smtClean="0"/>
              <a:t>hlavní </a:t>
            </a:r>
            <a:r>
              <a:rPr lang="cs-CZ" dirty="0"/>
              <a:t>přístavy La </a:t>
            </a:r>
            <a:r>
              <a:rPr lang="cs-CZ" dirty="0" err="1"/>
              <a:t>Guaira</a:t>
            </a:r>
            <a:r>
              <a:rPr lang="cs-CZ" dirty="0"/>
              <a:t> (pro Caracas), </a:t>
            </a:r>
            <a:r>
              <a:rPr lang="cs-CZ" dirty="0" err="1" smtClean="0"/>
              <a:t>Maracaibo</a:t>
            </a:r>
            <a:endParaRPr lang="cs-CZ" dirty="0" smtClean="0"/>
          </a:p>
          <a:p>
            <a:r>
              <a:rPr lang="cs-CZ" dirty="0" smtClean="0"/>
              <a:t>vnitrozemská </a:t>
            </a:r>
            <a:r>
              <a:rPr lang="cs-CZ" dirty="0"/>
              <a:t>vodní doprava na dolních tocích řeky Orinoko a jejích přítocích </a:t>
            </a:r>
            <a:r>
              <a:rPr lang="cs-CZ" dirty="0" err="1"/>
              <a:t>Apure</a:t>
            </a:r>
            <a:r>
              <a:rPr lang="cs-CZ" dirty="0"/>
              <a:t> a </a:t>
            </a:r>
            <a:r>
              <a:rPr lang="cs-CZ" dirty="0" err="1"/>
              <a:t>Arauca</a:t>
            </a:r>
            <a:r>
              <a:rPr lang="cs-CZ" dirty="0"/>
              <a:t>; hlavním přístavem </a:t>
            </a:r>
            <a:r>
              <a:rPr lang="cs-CZ" dirty="0" err="1"/>
              <a:t>Puerto</a:t>
            </a:r>
            <a:r>
              <a:rPr lang="cs-CZ" dirty="0"/>
              <a:t> </a:t>
            </a:r>
            <a:r>
              <a:rPr lang="cs-CZ" dirty="0" err="1"/>
              <a:t>Ordaz</a:t>
            </a:r>
            <a:r>
              <a:rPr lang="cs-CZ" dirty="0"/>
              <a:t> - řada ropovodů spojujících místa těžby s rafineriemi a přístavy - zaměstnávají 64 % ekonomicky aktivních obyvatel</a:t>
            </a:r>
          </a:p>
        </p:txBody>
      </p:sp>
      <p:pic>
        <p:nvPicPr>
          <p:cNvPr id="5122" name="Picture 2" descr="C:\Users\hshop\AppData\Local\Microsoft\Windows\Temporary Internet Files\Content.IE5\4ZFK3G8O\MP90022758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901" y="404664"/>
            <a:ext cx="2548880" cy="167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shop\AppData\Local\Microsoft\Windows\Temporary Internet Files\Content.IE5\BMHVVQM4\MP9004423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245757"/>
            <a:ext cx="1503358" cy="224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shop\AppData\Local\Microsoft\Windows\Temporary Internet Files\Content.IE5\IBQ81A8D\MP9004018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34" y="4739628"/>
            <a:ext cx="1259881" cy="1888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31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>
          <a:xfrm>
            <a:off x="467544" y="6175677"/>
            <a:ext cx="8147248" cy="726216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upload.wikimedia.org/wikipedia/commons/e/e7/Angel_falls.jpg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133472"/>
            <a:ext cx="8219256" cy="4455768"/>
          </a:xfrm>
        </p:spPr>
        <p:txBody>
          <a:bodyPr>
            <a:normAutofit/>
          </a:bodyPr>
          <a:lstStyle/>
          <a:p>
            <a:r>
              <a:rPr lang="cs-CZ" dirty="0"/>
              <a:t> Nejvyšší vodopád světa </a:t>
            </a:r>
            <a:r>
              <a:rPr lang="cs-CZ" dirty="0" smtClean="0">
                <a:solidFill>
                  <a:srgbClr val="FF0000"/>
                </a:solidFill>
              </a:rPr>
              <a:t> SALTO ÁNGEL</a:t>
            </a:r>
          </a:p>
          <a:p>
            <a:r>
              <a:rPr lang="cs-CZ" dirty="0" smtClean="0"/>
              <a:t>měří </a:t>
            </a:r>
            <a:r>
              <a:rPr lang="cs-CZ" dirty="0"/>
              <a:t>979 </a:t>
            </a:r>
            <a:r>
              <a:rPr lang="cs-CZ" dirty="0" smtClean="0"/>
              <a:t>metrů</a:t>
            </a:r>
          </a:p>
          <a:p>
            <a:r>
              <a:rPr lang="cs-CZ" dirty="0" smtClean="0"/>
              <a:t>voda </a:t>
            </a:r>
            <a:r>
              <a:rPr lang="cs-CZ" dirty="0"/>
              <a:t>v něm absolvuje nepřerušený volný pád dlouhý 807 </a:t>
            </a:r>
            <a:r>
              <a:rPr lang="cs-CZ" dirty="0" smtClean="0"/>
              <a:t>metrů</a:t>
            </a:r>
          </a:p>
          <a:p>
            <a:r>
              <a:rPr lang="cs-CZ" dirty="0" smtClean="0"/>
              <a:t>padá </a:t>
            </a:r>
            <a:r>
              <a:rPr lang="cs-CZ" dirty="0"/>
              <a:t>z hory </a:t>
            </a:r>
            <a:r>
              <a:rPr lang="cs-CZ" dirty="0" err="1"/>
              <a:t>Auyantepui</a:t>
            </a:r>
            <a:r>
              <a:rPr lang="cs-CZ" dirty="0"/>
              <a:t> (Ďáblova hora), na řece </a:t>
            </a:r>
            <a:r>
              <a:rPr lang="cs-CZ" dirty="0" err="1" smtClean="0"/>
              <a:t>Churún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blast </a:t>
            </a:r>
            <a:r>
              <a:rPr lang="cs-CZ" dirty="0"/>
              <a:t>okolo vodopádu je považována za </a:t>
            </a:r>
            <a:r>
              <a:rPr lang="cs-CZ" dirty="0" smtClean="0"/>
              <a:t>nejcennějších součást</a:t>
            </a:r>
            <a:r>
              <a:rPr lang="cs-CZ" dirty="0"/>
              <a:t> národního parku </a:t>
            </a:r>
            <a:r>
              <a:rPr lang="cs-CZ" dirty="0" err="1" smtClean="0"/>
              <a:t>Canaima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7332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Odkaz na obrázek: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14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6000" y="2136339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Vlastní tvorba</a:t>
            </a:r>
          </a:p>
          <a:p>
            <a:endParaRPr lang="cs-CZ" dirty="0"/>
          </a:p>
          <a:p>
            <a:r>
              <a:rPr lang="cs-CZ" b="1" dirty="0"/>
              <a:t>Kliparty a fotografie:</a:t>
            </a:r>
            <a:r>
              <a:rPr lang="cs-CZ" dirty="0"/>
              <a:t> </a:t>
            </a: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2383550"/>
      </p:ext>
    </p:extLst>
  </p:cSld>
  <p:clrMapOvr>
    <a:masterClrMapping/>
  </p:clrMapOvr>
</p:sld>
</file>

<file path=ppt/theme/theme1.xml><?xml version="1.0" encoding="utf-8"?>
<a:theme xmlns:a="http://schemas.openxmlformats.org/drawingml/2006/main" name="Delux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355</TotalTime>
  <Words>325</Words>
  <Application>Microsoft Office PowerPoint</Application>
  <PresentationFormat>Předvádění na obrazovce (4:3)</PresentationFormat>
  <Paragraphs>95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Deluxe</vt:lpstr>
      <vt:lpstr>Prezentace aplikace PowerPoint</vt:lpstr>
      <vt:lpstr>ANOTACE</vt:lpstr>
      <vt:lpstr>Venezuela</vt:lpstr>
      <vt:lpstr>Poloha a povrch</vt:lpstr>
      <vt:lpstr>Podnebí</vt:lpstr>
      <vt:lpstr>Státní zřízení</vt:lpstr>
      <vt:lpstr>Obyvatelstvo</vt:lpstr>
      <vt:lpstr>Náboženství</vt:lpstr>
      <vt:lpstr>Zemědělství</vt:lpstr>
      <vt:lpstr>Nerostné suroviny</vt:lpstr>
      <vt:lpstr>Průmysl</vt:lpstr>
      <vt:lpstr>Doprava</vt:lpstr>
      <vt:lpstr>Zajímavosti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Japonsko</dc:title>
  <dc:creator>J Horáková</dc:creator>
  <cp:lastModifiedBy>ZS SLOVAN</cp:lastModifiedBy>
  <cp:revision>26</cp:revision>
  <dcterms:created xsi:type="dcterms:W3CDTF">2012-05-21T10:01:33Z</dcterms:created>
  <dcterms:modified xsi:type="dcterms:W3CDTF">2013-02-21T19:04:03Z</dcterms:modified>
</cp:coreProperties>
</file>